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7" r:id="rId4"/>
    <p:sldId id="256" r:id="rId5"/>
    <p:sldId id="258" r:id="rId6"/>
    <p:sldId id="259" r:id="rId7"/>
    <p:sldId id="260" r:id="rId8"/>
    <p:sldId id="257" r:id="rId9"/>
    <p:sldId id="266" r:id="rId10"/>
    <p:sldId id="261" r:id="rId11"/>
    <p:sldId id="265" r:id="rId12"/>
    <p:sldId id="262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3BA6-AAF0-4312-B2EA-8198B12A131E}" type="datetimeFigureOut">
              <a:rPr lang="ru-RU" smtClean="0"/>
              <a:pPr/>
              <a:t>14.12.2015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D5A2-1B1F-4388-8B8D-50ED2274FFA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3BA6-AAF0-4312-B2EA-8198B12A131E}" type="datetimeFigureOut">
              <a:rPr lang="ru-RU" smtClean="0"/>
              <a:pPr/>
              <a:t>14.12.2015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D5A2-1B1F-4388-8B8D-50ED2274FFA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3BA6-AAF0-4312-B2EA-8198B12A131E}" type="datetimeFigureOut">
              <a:rPr lang="ru-RU" smtClean="0"/>
              <a:pPr/>
              <a:t>14.12.2015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D5A2-1B1F-4388-8B8D-50ED2274FFA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3BA6-AAF0-4312-B2EA-8198B12A131E}" type="datetimeFigureOut">
              <a:rPr lang="ru-RU" smtClean="0"/>
              <a:pPr/>
              <a:t>14.12.2015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D5A2-1B1F-4388-8B8D-50ED2274FFA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3BA6-AAF0-4312-B2EA-8198B12A131E}" type="datetimeFigureOut">
              <a:rPr lang="ru-RU" smtClean="0"/>
              <a:pPr/>
              <a:t>14.12.2015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D5A2-1B1F-4388-8B8D-50ED2274FFA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3BA6-AAF0-4312-B2EA-8198B12A131E}" type="datetimeFigureOut">
              <a:rPr lang="ru-RU" smtClean="0"/>
              <a:pPr/>
              <a:t>14.12.2015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D5A2-1B1F-4388-8B8D-50ED2274FFA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3BA6-AAF0-4312-B2EA-8198B12A131E}" type="datetimeFigureOut">
              <a:rPr lang="ru-RU" smtClean="0"/>
              <a:pPr/>
              <a:t>14.12.2015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D5A2-1B1F-4388-8B8D-50ED2274FFA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3BA6-AAF0-4312-B2EA-8198B12A131E}" type="datetimeFigureOut">
              <a:rPr lang="ru-RU" smtClean="0"/>
              <a:pPr/>
              <a:t>14.12.2015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D5A2-1B1F-4388-8B8D-50ED2274FFA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3BA6-AAF0-4312-B2EA-8198B12A131E}" type="datetimeFigureOut">
              <a:rPr lang="ru-RU" smtClean="0"/>
              <a:pPr/>
              <a:t>14.12.2015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D5A2-1B1F-4388-8B8D-50ED2274FFA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3BA6-AAF0-4312-B2EA-8198B12A131E}" type="datetimeFigureOut">
              <a:rPr lang="ru-RU" smtClean="0"/>
              <a:pPr/>
              <a:t>14.12.2015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D5A2-1B1F-4388-8B8D-50ED2274FFA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3BA6-AAF0-4312-B2EA-8198B12A131E}" type="datetimeFigureOut">
              <a:rPr lang="ru-RU" smtClean="0"/>
              <a:pPr/>
              <a:t>14.12.2015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D5A2-1B1F-4388-8B8D-50ED2274FFA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63BA6-AAF0-4312-B2EA-8198B12A131E}" type="datetimeFigureOut">
              <a:rPr lang="ru-RU" smtClean="0"/>
              <a:pPr/>
              <a:t>14.12.2015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6D5A2-1B1F-4388-8B8D-50ED2274FFA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ootage%20figure%20girls.%20&#1060;&#1091;&#1090;&#1072;&#1078;%20&#1056;&#1080;&#1089;&#1091;&#1085;&#1086;&#1082;%20&#1076;&#1077;&#1074;&#1091;&#1096;&#1082;&#1080;.mp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hyperlink" Target="CAM03050.mp4" TargetMode="Externa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ootage%20figure%20girls.%20&#1060;&#1091;&#1090;&#1072;&#1078;%20&#1056;&#1080;&#1089;&#1091;&#1085;&#1086;&#1082;%20&#1076;&#1077;&#1074;&#1091;&#1096;&#1082;&#1080;.mp4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MAH01709_1.a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28596" y="642918"/>
            <a:ext cx="835824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0" i="0" u="none" strike="noStrike" cap="none" normalizeH="0" baseline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atura MT Script Capitals" pitchFamily="66" charset="0"/>
                <a:ea typeface="Calibri" pitchFamily="34" charset="0"/>
                <a:cs typeface="Times New Roman" pitchFamily="18" charset="0"/>
              </a:rPr>
              <a:t>The future belongs to  those,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0" i="0" u="none" strike="noStrike" cap="none" normalizeH="0" baseline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atura MT Script Capitals" pitchFamily="66" charset="0"/>
                <a:ea typeface="Calibri" pitchFamily="34" charset="0"/>
                <a:cs typeface="Times New Roman" pitchFamily="18" charset="0"/>
              </a:rPr>
              <a:t>who believe in their dreams </a:t>
            </a:r>
            <a:endParaRPr kumimoji="0" lang="en-US" sz="8000" i="0" u="none" strike="noStrike" cap="none" normalizeH="0" baseline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Matura MT Script Capital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361">
            <a:off x="5127332" y="-27596"/>
            <a:ext cx="3941478" cy="263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290"/>
            <a:ext cx="3557587" cy="266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91263">
            <a:off x="3188351" y="2446980"/>
            <a:ext cx="2961614" cy="222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4395">
            <a:off x="5643570" y="4232677"/>
            <a:ext cx="3500430" cy="262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4282" y="3714752"/>
            <a:ext cx="27860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  <a:latin typeface="Arial Black" pitchFamily="34" charset="0"/>
              </a:rPr>
              <a:t>“Kindnes is the language which the deaf can hear and the blind can see”</a:t>
            </a:r>
            <a:endParaRPr lang="uk-UA" sz="28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6488668"/>
            <a:ext cx="1841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Arial Black" pitchFamily="34" charset="0"/>
              </a:rPr>
              <a:t>(Mark Twain)</a:t>
            </a:r>
            <a:endParaRPr lang="uk-UA" b="1"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913081">
            <a:off x="4466796" y="1734282"/>
            <a:ext cx="4071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7030A0"/>
                </a:solidFill>
                <a:latin typeface="Matura MT Script Capitals" pitchFamily="66" charset="0"/>
                <a:ea typeface="Calibri" pitchFamily="34" charset="0"/>
                <a:cs typeface="Times New Roman" pitchFamily="18" charset="0"/>
              </a:rPr>
              <a:t>is</a:t>
            </a:r>
            <a:endParaRPr lang="en-US" sz="4800" b="1" smtClean="0">
              <a:solidFill>
                <a:srgbClr val="7030A0"/>
              </a:solidFill>
              <a:latin typeface="Matura MT Script Capital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0"/>
                            </p:stCondLst>
                            <p:childTnLst>
                              <p:par>
                                <p:cTn id="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58" y="2000240"/>
            <a:ext cx="800105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smtClean="0">
                <a:latin typeface="Arial Black" pitchFamily="34" charset="0"/>
              </a:rPr>
              <a:t>Task-based material consists of exercise handbooks, cue cards, activity cards, pair-communication practice materials and student-interaction practice booklets.</a:t>
            </a:r>
            <a:endParaRPr lang="uk-UA" sz="260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3929066"/>
            <a:ext cx="69294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Arial Black" pitchFamily="34" charset="0"/>
              </a:rPr>
              <a:t>They will typically contain visual cues, pictures and sentence fragments which the learners can use as a starting point for conversation.</a:t>
            </a:r>
            <a:endParaRPr lang="uk-UA" sz="2800" b="1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79296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u="sng" smtClean="0">
                <a:latin typeface="Arial Black" pitchFamily="34" charset="0"/>
              </a:rPr>
              <a:t>Materials and how they can be used</a:t>
            </a:r>
            <a:endParaRPr lang="en-US" sz="4400" u="sng"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428736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7030A0"/>
                </a:solidFill>
                <a:latin typeface="Matura MT Script Capitals" pitchFamily="66" charset="0"/>
                <a:cs typeface="Times New Roman" pitchFamily="18" charset="0"/>
              </a:rPr>
              <a:t>the  longest</a:t>
            </a:r>
            <a:endParaRPr lang="en-US" sz="3600" b="1" smtClean="0">
              <a:solidFill>
                <a:srgbClr val="7030A0"/>
              </a:solidFill>
              <a:latin typeface="Matura MT Script Capital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8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8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2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8763">
            <a:off x="109778" y="293304"/>
            <a:ext cx="3471761" cy="260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52833" flipH="1">
            <a:off x="6467225" y="140062"/>
            <a:ext cx="2540612" cy="190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02210">
            <a:off x="6151536" y="2230572"/>
            <a:ext cx="2877502" cy="215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58286">
            <a:off x="3676687" y="301422"/>
            <a:ext cx="2444142" cy="325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4000504"/>
            <a:ext cx="4429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  <a:latin typeface="Arial Black" pitchFamily="34" charset="0"/>
              </a:rPr>
              <a:t>“Language is the dress of thought”</a:t>
            </a:r>
            <a:endParaRPr lang="uk-UA" sz="2800" b="1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88719">
            <a:off x="4658974" y="4333795"/>
            <a:ext cx="2928925" cy="219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285984" y="5000636"/>
            <a:ext cx="2435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Arial Black" pitchFamily="34" charset="0"/>
              </a:rPr>
              <a:t>(Samuel Johnson)</a:t>
            </a:r>
            <a:endParaRPr lang="uk-UA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572140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7030A0"/>
                </a:solidFill>
                <a:latin typeface="Matura MT Script Capitals" pitchFamily="66" charset="0"/>
                <a:ea typeface="Calibri" pitchFamily="34" charset="0"/>
                <a:cs typeface="Times New Roman" pitchFamily="18" charset="0"/>
              </a:rPr>
              <a:t>senteance ?</a:t>
            </a:r>
            <a:endParaRPr lang="en-US" sz="3600" b="1" smtClean="0">
              <a:solidFill>
                <a:srgbClr val="7030A0"/>
              </a:solidFill>
              <a:latin typeface="Matura MT Script Capital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4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4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400"/>
                            </p:stCondLst>
                            <p:childTnLst>
                              <p:par>
                                <p:cTn id="3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400"/>
                            </p:stCondLst>
                            <p:childTnLst>
                              <p:par>
                                <p:cTn id="3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4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57158" y="0"/>
            <a:ext cx="835824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600" smtClean="0">
                <a:solidFill>
                  <a:schemeClr val="tx1">
                    <a:lumMod val="50000"/>
                    <a:lumOff val="50000"/>
                  </a:schemeClr>
                </a:solidFill>
                <a:latin typeface="Matura MT Script Capitals" pitchFamily="66" charset="0"/>
                <a:ea typeface="Calibri" pitchFamily="34" charset="0"/>
                <a:cs typeface="Times New Roman" pitchFamily="18" charset="0"/>
              </a:rPr>
              <a:t>“I am” is repotedly the shortest sentence in the English language. Could it be that “I do” is the longest sentence?</a:t>
            </a:r>
            <a:r>
              <a:rPr kumimoji="0" lang="en-US" sz="6600" i="0" u="none" strike="noStrike" cap="none" normalizeH="0" baseline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atura MT Script Capital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6600" i="0" u="none" strike="noStrike" cap="none" normalizeH="0" baseline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Matura MT Script Capital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786182" y="142852"/>
            <a:ext cx="5072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Berlin Sans FB Demi" pitchFamily="34" charset="0"/>
              </a:rPr>
              <a:t>English Teacher</a:t>
            </a:r>
          </a:p>
          <a:p>
            <a:pPr algn="ctr"/>
            <a:r>
              <a:rPr lang="en-US" sz="2800" smtClean="0">
                <a:latin typeface="Berlin Sans FB Demi" pitchFamily="34" charset="0"/>
              </a:rPr>
              <a:t>Golovatiuk  Lilia Mykolaivna</a:t>
            </a:r>
            <a:endParaRPr lang="uk-UA" sz="2800"/>
          </a:p>
        </p:txBody>
      </p:sp>
      <p:sp>
        <p:nvSpPr>
          <p:cNvPr id="6" name="TextBox 5"/>
          <p:cNvSpPr txBox="1"/>
          <p:nvPr/>
        </p:nvSpPr>
        <p:spPr>
          <a:xfrm>
            <a:off x="285720" y="0"/>
            <a:ext cx="3286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Blackadder ITC" pitchFamily="82" charset="0"/>
              </a:rPr>
              <a:t>Graduated </a:t>
            </a:r>
            <a:r>
              <a:rPr lang="en-US" sz="2400" b="1" smtClean="0">
                <a:latin typeface="Blackadder ITC" pitchFamily="82" charset="0"/>
              </a:rPr>
              <a:t>from</a:t>
            </a:r>
          </a:p>
          <a:p>
            <a:pPr algn="ctr"/>
            <a:r>
              <a:rPr lang="en-US" sz="2400" b="1" smtClean="0">
                <a:latin typeface="Blackadder ITC" pitchFamily="82" charset="0"/>
              </a:rPr>
              <a:t>The  </a:t>
            </a:r>
            <a:r>
              <a:rPr lang="en-US" sz="2400" b="1" smtClean="0">
                <a:latin typeface="Blackadder ITC" pitchFamily="82" charset="0"/>
              </a:rPr>
              <a:t>Kremenets </a:t>
            </a:r>
            <a:r>
              <a:rPr lang="en-US" sz="2400" b="1" smtClean="0">
                <a:latin typeface="Blackadder ITC" pitchFamily="82" charset="0"/>
              </a:rPr>
              <a:t>Pedagogical </a:t>
            </a:r>
          </a:p>
          <a:p>
            <a:pPr algn="ctr"/>
            <a:r>
              <a:rPr lang="en-US" sz="2400" b="1" smtClean="0">
                <a:latin typeface="Blackadder ITC" pitchFamily="82" charset="0"/>
              </a:rPr>
              <a:t>Institute  named after</a:t>
            </a:r>
          </a:p>
          <a:p>
            <a:pPr algn="ctr"/>
            <a:r>
              <a:rPr lang="en-US" sz="2400" b="1" smtClean="0">
                <a:latin typeface="Blackadder ITC" pitchFamily="82" charset="0"/>
              </a:rPr>
              <a:t>T.G.Shevchenko</a:t>
            </a:r>
            <a:endParaRPr lang="uk-UA" sz="2400" b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214422"/>
            <a:ext cx="36004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85720" y="1785926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Blackadder ITC" pitchFamily="82" charset="0"/>
              </a:rPr>
              <a:t>Has  worked at school of Vyshnivets since 2006</a:t>
            </a:r>
            <a:endParaRPr lang="uk-UA" sz="2400" b="1"/>
          </a:p>
        </p:txBody>
      </p:sp>
      <p:sp>
        <p:nvSpPr>
          <p:cNvPr id="9" name="TextBox 8"/>
          <p:cNvSpPr txBox="1"/>
          <p:nvPr/>
        </p:nvSpPr>
        <p:spPr>
          <a:xfrm>
            <a:off x="179512" y="2492896"/>
            <a:ext cx="496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lackadder ITC" pitchFamily="82" charset="0"/>
              </a:rPr>
              <a:t>The motto is:</a:t>
            </a:r>
          </a:p>
          <a:p>
            <a:r>
              <a:rPr lang="en-US" sz="2400" b="1" dirty="0" smtClean="0">
                <a:latin typeface="Blackadder ITC" pitchFamily="82" charset="0"/>
              </a:rPr>
              <a:t>The more kindness, love and work  you give, the more self-sufficient and wise generation you get </a:t>
            </a:r>
            <a:endParaRPr lang="uk-UA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4293096"/>
            <a:ext cx="496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lackadder ITC" pitchFamily="82" charset="0"/>
              </a:rPr>
              <a:t>The theme has been worked on:</a:t>
            </a:r>
          </a:p>
          <a:p>
            <a:r>
              <a:rPr lang="en-US" sz="2400" b="1" dirty="0" smtClean="0">
                <a:latin typeface="Blackadder ITC" pitchFamily="82" charset="0"/>
              </a:rPr>
              <a:t>“Using  of communicative method at English lessons to stimulate communicative activity of pupils”</a:t>
            </a:r>
            <a:endParaRPr lang="uk-UA" sz="24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85786" y="500042"/>
            <a:ext cx="750099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b="1" u="sng" smtClean="0">
                <a:latin typeface="Arial Black" pitchFamily="34" charset="0"/>
                <a:ea typeface="Times New Roman" pitchFamily="18" charset="0"/>
                <a:cs typeface="Palatino-Roman"/>
              </a:rPr>
              <a:t>It is my firm belief </a:t>
            </a:r>
            <a:r>
              <a:rPr lang="en-US" sz="2400" smtClean="0">
                <a:latin typeface="Arial Black" pitchFamily="34" charset="0"/>
                <a:ea typeface="Times New Roman" pitchFamily="18" charset="0"/>
                <a:cs typeface="Palatino-Roman"/>
              </a:rPr>
              <a:t>that </a:t>
            </a:r>
            <a:r>
              <a:rPr lang="en-US" sz="2400" b="1" i="1" smtClean="0">
                <a:latin typeface="Arial Black" pitchFamily="34" charset="0"/>
                <a:ea typeface="Times New Roman" pitchFamily="18" charset="0"/>
                <a:cs typeface="Palatino-Italic"/>
              </a:rPr>
              <a:t>c</a:t>
            </a:r>
            <a:r>
              <a:rPr kumimoji="0" lang="en-US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Palatino-Italic"/>
              </a:rPr>
              <a:t>ommunicative competence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Palatino-Italic"/>
              </a:rPr>
              <a:t> is</a:t>
            </a:r>
            <a:r>
              <a:rPr kumimoji="0" lang="en-US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Palatino-Italic"/>
              </a:rPr>
              <a:t> 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Palatino-Roman"/>
              </a:rPr>
              <a:t>the ability to use the language correctly and appropriately to accomplish communication goals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Palatino-Roman"/>
              </a:rPr>
              <a:t>. The desired outcome of the language learning process of students is the ability to communicate competently, not the ability to use the language exactly as a native speaker does.</a:t>
            </a:r>
          </a:p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Palatino-Roman"/>
            </a:endParaRPr>
          </a:p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Palatino-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34" y="5429264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7030A0"/>
                </a:solidFill>
                <a:latin typeface="Matura MT Script Capitals" pitchFamily="66" charset="0"/>
                <a:ea typeface="Calibri" pitchFamily="34" charset="0"/>
                <a:cs typeface="Times New Roman" pitchFamily="18" charset="0"/>
              </a:rPr>
              <a:t>”I am” is</a:t>
            </a:r>
            <a:endParaRPr lang="en-US" sz="3600" b="1" smtClean="0">
              <a:solidFill>
                <a:srgbClr val="7030A0"/>
              </a:solidFill>
              <a:latin typeface="Matura MT Script Capital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4286256"/>
            <a:ext cx="764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latin typeface="Arial Black" pitchFamily="34" charset="0"/>
                <a:ea typeface="Times New Roman" pitchFamily="18" charset="0"/>
                <a:cs typeface="Palatino-Roman"/>
              </a:rPr>
              <a:t>- </a:t>
            </a:r>
            <a:r>
              <a:rPr lang="en-US" sz="2400" b="1" u="sng" smtClean="0">
                <a:latin typeface="Arial Black" pitchFamily="34" charset="0"/>
                <a:ea typeface="Times New Roman" pitchFamily="18" charset="0"/>
                <a:cs typeface="Palatino-Roman"/>
              </a:rPr>
              <a:t>Although</a:t>
            </a:r>
            <a:r>
              <a:rPr lang="en-US" sz="2400" smtClean="0">
                <a:latin typeface="Arial Black" pitchFamily="34" charset="0"/>
                <a:ea typeface="Times New Roman" pitchFamily="18" charset="0"/>
                <a:cs typeface="Palatino-Roman"/>
              </a:rPr>
              <a:t> I still wish my pupils  could.</a:t>
            </a:r>
            <a:endParaRPr lang="en-US" sz="2400" smtClean="0"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9011">
            <a:off x="631599" y="394438"/>
            <a:ext cx="4287491" cy="321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62108">
            <a:off x="4777695" y="541671"/>
            <a:ext cx="3904424" cy="292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92864">
            <a:off x="5154832" y="3446093"/>
            <a:ext cx="3774281" cy="283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3643314"/>
            <a:ext cx="5357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smtClean="0">
                <a:latin typeface="Arial Black" pitchFamily="34" charset="0"/>
              </a:rPr>
              <a:t>“Language  is the blood of the soul into  which thoughts run and out of which they grow” </a:t>
            </a:r>
          </a:p>
          <a:p>
            <a:pPr algn="r"/>
            <a:r>
              <a:rPr lang="en-US" sz="2400" b="1" smtClean="0">
                <a:latin typeface="Arial Black" pitchFamily="34" charset="0"/>
              </a:rPr>
              <a:t>		(Oliver W.Holmes)</a:t>
            </a:r>
            <a:endParaRPr lang="uk-UA" sz="2400" b="1"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5715016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7030A0"/>
                </a:solidFill>
                <a:latin typeface="Matura MT Script Capitals" pitchFamily="66" charset="0"/>
                <a:ea typeface="Calibri" pitchFamily="34" charset="0"/>
                <a:cs typeface="Times New Roman" pitchFamily="18" charset="0"/>
              </a:rPr>
              <a:t>repotedly</a:t>
            </a:r>
            <a:endParaRPr lang="en-US" sz="3600" b="1" smtClean="0">
              <a:solidFill>
                <a:srgbClr val="7030A0"/>
              </a:solidFill>
              <a:latin typeface="Matura MT Script Capital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000240"/>
            <a:ext cx="3571900" cy="256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0707">
            <a:off x="120734" y="1864236"/>
            <a:ext cx="2273453" cy="339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42852"/>
            <a:ext cx="2786050" cy="186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0"/>
            <a:ext cx="3207073" cy="214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33908">
            <a:off x="7066241" y="3869530"/>
            <a:ext cx="1941662" cy="290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 t="18587" r="10514"/>
          <a:stretch>
            <a:fillRect/>
          </a:stretch>
        </p:blipFill>
        <p:spPr bwMode="auto">
          <a:xfrm>
            <a:off x="6000760" y="1928802"/>
            <a:ext cx="2071702" cy="281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210191">
            <a:off x="201838" y="375356"/>
            <a:ext cx="2211680" cy="147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4164">
            <a:off x="0" y="5143512"/>
            <a:ext cx="2285984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766029">
            <a:off x="7369607" y="1836046"/>
            <a:ext cx="1644762" cy="110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643042" y="5143512"/>
            <a:ext cx="58579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 Black" pitchFamily="34" charset="0"/>
              </a:rPr>
              <a:t>“All  languages are siblings”                    			</a:t>
            </a:r>
            <a:r>
              <a:rPr lang="en-US" sz="1600" b="1" smtClean="0">
                <a:latin typeface="Arial Black" pitchFamily="34" charset="0"/>
              </a:rPr>
              <a:t>(Amolkumar Uderwar) </a:t>
            </a:r>
          </a:p>
          <a:p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>
            <a:off x="1714480" y="6000768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7030A0"/>
                </a:solidFill>
                <a:latin typeface="Matura MT Script Capitals" pitchFamily="66" charset="0"/>
                <a:ea typeface="Calibri" pitchFamily="34" charset="0"/>
                <a:cs typeface="Times New Roman" pitchFamily="18" charset="0"/>
              </a:rPr>
              <a:t>the shortest</a:t>
            </a:r>
            <a:endParaRPr lang="en-US" sz="3600" b="1" smtClean="0">
              <a:solidFill>
                <a:srgbClr val="7030A0"/>
              </a:solidFill>
              <a:latin typeface="Matura MT Script Capital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:\55555555555555\Скріни\Янусь 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20398">
            <a:off x="59668" y="4410143"/>
            <a:ext cx="3143272" cy="2367401"/>
          </a:xfrm>
          <a:prstGeom prst="rect">
            <a:avLst/>
          </a:prstGeom>
          <a:noFill/>
        </p:spPr>
      </p:pic>
      <p:pic>
        <p:nvPicPr>
          <p:cNvPr id="1027" name="Picture 3" descr="H:\55555555555555\Скріни\Забрамна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 l="13446" r="14841"/>
          <a:stretch>
            <a:fillRect/>
          </a:stretch>
        </p:blipFill>
        <p:spPr bwMode="auto">
          <a:xfrm>
            <a:off x="3000364" y="1785914"/>
            <a:ext cx="3071834" cy="2467891"/>
          </a:xfrm>
          <a:prstGeom prst="rect">
            <a:avLst/>
          </a:prstGeom>
          <a:noFill/>
        </p:spPr>
      </p:pic>
      <p:pic>
        <p:nvPicPr>
          <p:cNvPr id="1028" name="Picture 4" descr="H:\55555555555555\Скріни\Ільйов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85336">
            <a:off x="269901" y="1060539"/>
            <a:ext cx="2020172" cy="2669812"/>
          </a:xfrm>
          <a:prstGeom prst="rect">
            <a:avLst/>
          </a:prstGeom>
          <a:noFill/>
        </p:spPr>
      </p:pic>
      <p:pic>
        <p:nvPicPr>
          <p:cNvPr id="1029" name="Picture 5" descr="H:\55555555555555\Скріни\Обезюк В..JPG"/>
          <p:cNvPicPr>
            <a:picLocks noChangeAspect="1" noChangeArrowheads="1"/>
          </p:cNvPicPr>
          <p:nvPr/>
        </p:nvPicPr>
        <p:blipFill>
          <a:blip r:embed="rId7" cstate="print"/>
          <a:srcRect r="25779"/>
          <a:stretch>
            <a:fillRect/>
          </a:stretch>
        </p:blipFill>
        <p:spPr bwMode="auto">
          <a:xfrm>
            <a:off x="5857884" y="4357694"/>
            <a:ext cx="3048064" cy="2310051"/>
          </a:xfrm>
          <a:prstGeom prst="rect">
            <a:avLst/>
          </a:prstGeom>
          <a:noFill/>
        </p:spPr>
      </p:pic>
      <p:pic>
        <p:nvPicPr>
          <p:cNvPr id="1030" name="Picture 6" descr="H:\55555555555555\Скріни\Тивонюк Х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61708">
            <a:off x="6334374" y="1529760"/>
            <a:ext cx="2735168" cy="20621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0"/>
            <a:ext cx="742955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Arial Black" pitchFamily="34" charset="0"/>
                <a:cs typeface="Times New Roman" pitchFamily="18" charset="0"/>
              </a:rPr>
              <a:t>“A riot  is the language  of  the unheard ” </a:t>
            </a:r>
          </a:p>
          <a:p>
            <a:pPr algn="ctr"/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					(Marting L. King</a:t>
            </a:r>
            <a:r>
              <a:rPr lang="en-US" sz="1600" smtClean="0"/>
              <a:t>)</a:t>
            </a:r>
          </a:p>
          <a:p>
            <a:endParaRPr lang="en-US"/>
          </a:p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5214950"/>
            <a:ext cx="40719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7030A0"/>
                </a:solidFill>
                <a:latin typeface="Matura MT Script Capitals" pitchFamily="66" charset="0"/>
                <a:ea typeface="Calibri" pitchFamily="34" charset="0"/>
                <a:cs typeface="Times New Roman" pitchFamily="18" charset="0"/>
              </a:rPr>
              <a:t>sentence</a:t>
            </a:r>
            <a:endParaRPr lang="en-US" sz="4400" b="1" smtClean="0">
              <a:solidFill>
                <a:srgbClr val="7030A0"/>
              </a:solidFill>
              <a:latin typeface="Matura MT Script Capital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I:\kartunu\CAM029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2852"/>
            <a:ext cx="4214810" cy="3161108"/>
          </a:xfrm>
          <a:prstGeom prst="rect">
            <a:avLst/>
          </a:prstGeom>
          <a:noFill/>
        </p:spPr>
      </p:pic>
      <p:pic>
        <p:nvPicPr>
          <p:cNvPr id="4099" name="Picture 3" descr="I:\kartunu\CAM029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81899">
            <a:off x="173203" y="239864"/>
            <a:ext cx="4143404" cy="3107553"/>
          </a:xfrm>
          <a:prstGeom prst="rect">
            <a:avLst/>
          </a:prstGeom>
          <a:noFill/>
        </p:spPr>
      </p:pic>
      <p:pic>
        <p:nvPicPr>
          <p:cNvPr id="4100" name="Picture 4" descr="I:\kartunu\CAM029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06380">
            <a:off x="5068876" y="3479351"/>
            <a:ext cx="3428991" cy="25717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714884"/>
            <a:ext cx="4857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 Black" pitchFamily="34" charset="0"/>
              </a:rPr>
              <a:t>“Story is well told if you have nothing   to say but the beginning” </a:t>
            </a:r>
          </a:p>
          <a:p>
            <a:r>
              <a:rPr lang="en-US" sz="2800" smtClean="0">
                <a:latin typeface="Arial Black" pitchFamily="34" charset="0"/>
              </a:rPr>
              <a:t>		</a:t>
            </a:r>
            <a:r>
              <a:rPr lang="en-US" sz="1600" smtClean="0">
                <a:latin typeface="Arial Black" pitchFamily="34" charset="0"/>
              </a:rPr>
              <a:t>(Rajat K.Chakrabarty)  </a:t>
            </a:r>
            <a:endParaRPr lang="uk-UA" sz="160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6211669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7030A0"/>
                </a:solidFill>
                <a:latin typeface="Matura MT Script Capitals" pitchFamily="66" charset="0"/>
                <a:ea typeface="Calibri" pitchFamily="34" charset="0"/>
                <a:cs typeface="Times New Roman" pitchFamily="18" charset="0"/>
              </a:rPr>
              <a:t>in the English language.</a:t>
            </a:r>
            <a:endParaRPr lang="en-US" sz="3600" b="1" smtClean="0">
              <a:solidFill>
                <a:srgbClr val="7030A0"/>
              </a:solidFill>
              <a:latin typeface="Matura MT Script Capital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1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8442">
            <a:off x="513622" y="131970"/>
            <a:ext cx="3562714" cy="237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9767">
            <a:off x="4723815" y="124067"/>
            <a:ext cx="396868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8131">
            <a:off x="644360" y="3230599"/>
            <a:ext cx="3603745" cy="24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00562" y="2857496"/>
            <a:ext cx="292895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latin typeface="Arial Black" pitchFamily="34" charset="0"/>
              </a:rPr>
              <a:t>If you talk to a man in a language  he understands, that goes to his head. If you talk to him in his language, that goes to his heart </a:t>
            </a:r>
            <a:r>
              <a:rPr lang="en-US" b="1" smtClean="0">
                <a:latin typeface="Arial Black" pitchFamily="34" charset="0"/>
              </a:rPr>
              <a:t>	             </a:t>
            </a:r>
          </a:p>
          <a:p>
            <a:pPr algn="just"/>
            <a:r>
              <a:rPr lang="en-US" b="1" smtClean="0">
                <a:latin typeface="Arial Black" pitchFamily="34" charset="0"/>
              </a:rPr>
              <a:t>		</a:t>
            </a:r>
          </a:p>
          <a:p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66426" y="6357958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latin typeface="Arial Black" pitchFamily="34" charset="0"/>
              </a:rPr>
              <a:t>(Nelson Mandela)</a:t>
            </a:r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5733256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7030A0"/>
                </a:solidFill>
                <a:latin typeface="Matura MT Script Capitals" pitchFamily="66" charset="0"/>
                <a:ea typeface="Calibri" pitchFamily="34" charset="0"/>
                <a:cs typeface="Times New Roman" pitchFamily="18" charset="0"/>
              </a:rPr>
              <a:t>Could  it  be that</a:t>
            </a:r>
            <a:endParaRPr lang="en-US" sz="3600" b="1" dirty="0" smtClean="0">
              <a:solidFill>
                <a:srgbClr val="7030A0"/>
              </a:solidFill>
              <a:latin typeface="Matura MT Script Capital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400"/>
                            </p:stCondLst>
                            <p:childTnLst>
                              <p:par>
                                <p:cTn id="3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500042"/>
            <a:ext cx="578644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/>
              <a:t>It is more of an approach or philosophy than a highly structured methodology. David Nunan famously listed five key elements to the communicative approach:</a:t>
            </a:r>
          </a:p>
          <a:p>
            <a:endParaRPr lang="en-US" sz="2000" b="1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smtClean="0"/>
              <a:t>An emphasis on learning to communicate through interaction in the target language.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smtClean="0"/>
              <a:t>The introduction of authentic texts into the learning situation.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smtClean="0"/>
              <a:t>The provision of opportunities for learners to focus, not only on the language but also on the learning process itself.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smtClean="0"/>
              <a:t>An enhancement of the learner's own personal experiences as important contributing elements to classroom learning.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smtClean="0"/>
              <a:t>An attempt to link classroom language learning with language activation outside the classroom.</a:t>
            </a:r>
            <a:endParaRPr lang="en-US" sz="2000" b="1"/>
          </a:p>
        </p:txBody>
      </p:sp>
      <p:sp>
        <p:nvSpPr>
          <p:cNvPr id="6" name="TextBox 5"/>
          <p:cNvSpPr txBox="1"/>
          <p:nvPr/>
        </p:nvSpPr>
        <p:spPr>
          <a:xfrm>
            <a:off x="5143472" y="0"/>
            <a:ext cx="4000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smtClean="0">
                <a:latin typeface="Arial Black" pitchFamily="34" charset="0"/>
              </a:rPr>
              <a:t>I agree. </a:t>
            </a:r>
            <a:endParaRPr lang="uk-UA" sz="6000" b="1" u="sng"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7030A0"/>
                </a:solidFill>
                <a:latin typeface="Matura MT Script Capitals" pitchFamily="66" charset="0"/>
                <a:ea typeface="Calibri" pitchFamily="34" charset="0"/>
                <a:cs typeface="Times New Roman" pitchFamily="18" charset="0"/>
              </a:rPr>
              <a:t>”I  do “ </a:t>
            </a:r>
            <a:endParaRPr lang="en-US" sz="3600" b="1" smtClean="0">
              <a:solidFill>
                <a:srgbClr val="7030A0"/>
              </a:solidFill>
              <a:latin typeface="Matura MT Script Capital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380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100</cp:revision>
  <dcterms:created xsi:type="dcterms:W3CDTF">2015-12-03T09:20:41Z</dcterms:created>
  <dcterms:modified xsi:type="dcterms:W3CDTF">2015-12-14T08:25:38Z</dcterms:modified>
</cp:coreProperties>
</file>