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3" r:id="rId11"/>
    <p:sldId id="274" r:id="rId12"/>
    <p:sldId id="283" r:id="rId13"/>
    <p:sldId id="276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8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5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8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8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3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6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2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0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0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C70D-87D2-4A07-940F-99921CE6F7B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9C55-3A89-4560-AAD8-A6C54FAA8B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137617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4704"/>
            <a:ext cx="9144000" cy="3024187"/>
          </a:xfrm>
        </p:spPr>
        <p:txBody>
          <a:bodyPr>
            <a:normAutofit fontScale="90000"/>
          </a:bodyPr>
          <a:lstStyle/>
          <a:p>
            <a:r>
              <a:rPr lang="en-US" altLang="ru-RU" sz="4800" dirty="0">
                <a:solidFill>
                  <a:srgbClr val="7030A0"/>
                </a:solidFill>
              </a:rPr>
              <a:t>        </a:t>
            </a:r>
            <a:r>
              <a:rPr lang="en-US" altLang="ru-RU" sz="4800" dirty="0" smtClean="0">
                <a:solidFill>
                  <a:srgbClr val="7030A0"/>
                </a:solidFill>
              </a:rPr>
              <a:t>                      </a:t>
            </a:r>
            <a:r>
              <a:rPr lang="uk-UA" alt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Позакласний  захід</a:t>
            </a:r>
            <a:r>
              <a:rPr lang="en-US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alt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alt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 </a:t>
            </a:r>
            <a:br>
              <a:rPr lang="uk-UA" alt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53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altLang="ru-RU" sz="5300" b="1" i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«Хімічні перегони»</a:t>
            </a:r>
            <a:r>
              <a:rPr lang="en-US" altLang="ru-RU" sz="900" dirty="0">
                <a:solidFill>
                  <a:srgbClr val="00B050"/>
                </a:solidFill>
              </a:rPr>
              <a:t/>
            </a:r>
            <a:br>
              <a:rPr lang="en-US" altLang="ru-RU" sz="900" dirty="0">
                <a:solidFill>
                  <a:srgbClr val="00B050"/>
                </a:solidFill>
              </a:rPr>
            </a:br>
            <a:r>
              <a:rPr lang="uk-UA" altLang="ru-RU" sz="5400" b="1" dirty="0" smtClean="0">
                <a:solidFill>
                  <a:srgbClr val="FF0000"/>
                </a:solidFill>
              </a:rPr>
              <a:t>« Класи неорганічних сполук</a:t>
            </a:r>
            <a:r>
              <a:rPr lang="uk-UA" altLang="ru-RU" sz="5400" dirty="0" smtClean="0">
                <a:solidFill>
                  <a:srgbClr val="FF0000"/>
                </a:solidFill>
              </a:rPr>
              <a:t>. </a:t>
            </a:r>
            <a:r>
              <a:rPr lang="uk-UA" altLang="ru-RU" sz="5400" b="1" dirty="0" smtClean="0">
                <a:solidFill>
                  <a:srgbClr val="FF0000"/>
                </a:solidFill>
              </a:rPr>
              <a:t>Періодична система хімічних елементів»</a:t>
            </a:r>
            <a:endParaRPr lang="ru-RU" altLang="ru-RU" sz="5400" b="1" dirty="0">
              <a:solidFill>
                <a:srgbClr val="FF0000"/>
              </a:solidFill>
            </a:endParaRPr>
          </a:p>
        </p:txBody>
      </p:sp>
      <p:pic>
        <p:nvPicPr>
          <p:cNvPr id="2065" name="Picture 2" descr="http://s17.rimg.info/c5da5491bdce7a447e3a5fe0c3d96e0d.gif">
            <a:hlinkClick r:id="rId2"/>
          </p:cNvPr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71301">
            <a:off x="7832380" y="1362756"/>
            <a:ext cx="1195387" cy="1092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076056" y="4509120"/>
            <a:ext cx="38163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b="1" dirty="0"/>
              <a:t>Підготувала:</a:t>
            </a:r>
          </a:p>
          <a:p>
            <a:pPr algn="ctr">
              <a:spcBef>
                <a:spcPct val="50000"/>
              </a:spcBef>
            </a:pPr>
            <a:r>
              <a:rPr lang="uk-UA" altLang="ru-RU" b="1" dirty="0"/>
              <a:t>в</a:t>
            </a:r>
            <a:r>
              <a:rPr lang="uk-UA" altLang="ru-RU" b="1" dirty="0" smtClean="0"/>
              <a:t>читель вищої категорії </a:t>
            </a:r>
            <a:endParaRPr lang="uk-UA" altLang="ru-RU" b="1" dirty="0"/>
          </a:p>
          <a:p>
            <a:pPr algn="ctr">
              <a:spcBef>
                <a:spcPct val="50000"/>
              </a:spcBef>
            </a:pPr>
            <a:r>
              <a:rPr lang="uk-UA" altLang="ru-RU" b="1" dirty="0" smtClean="0"/>
              <a:t>Тернопільського технічного</a:t>
            </a:r>
          </a:p>
          <a:p>
            <a:pPr algn="ctr">
              <a:spcBef>
                <a:spcPct val="50000"/>
              </a:spcBef>
            </a:pPr>
            <a:r>
              <a:rPr lang="uk-UA" altLang="ru-RU" b="1" dirty="0" smtClean="0"/>
              <a:t>ліцею</a:t>
            </a:r>
            <a:endParaRPr lang="uk-UA" altLang="ru-RU" b="1" dirty="0"/>
          </a:p>
          <a:p>
            <a:pPr algn="ctr">
              <a:spcBef>
                <a:spcPct val="50000"/>
              </a:spcBef>
            </a:pPr>
            <a:r>
              <a:rPr lang="uk-UA" altLang="ru-RU" b="1" dirty="0" err="1" smtClean="0"/>
              <a:t>Більчук</a:t>
            </a:r>
            <a:r>
              <a:rPr lang="uk-UA" altLang="ru-RU" b="1" dirty="0" smtClean="0"/>
              <a:t> Л.П.</a:t>
            </a:r>
            <a:endParaRPr lang="ru-RU" alt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27" y="188638"/>
            <a:ext cx="2114618" cy="206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4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„</a:t>
            </a:r>
            <a:r>
              <a:rPr lang="ru-RU" b="1" dirty="0" err="1">
                <a:solidFill>
                  <a:srgbClr val="7030A0"/>
                </a:solidFill>
              </a:rPr>
              <a:t>Хто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швидше</a:t>
            </a:r>
            <a:r>
              <a:rPr lang="ru-RU" b="1" dirty="0">
                <a:solidFill>
                  <a:srgbClr val="7030A0"/>
                </a:solidFill>
              </a:rPr>
              <a:t>? ”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Скласти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елементів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букв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40188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1 </a:t>
            </a:r>
            <a:r>
              <a:rPr lang="ru-RU" b="1" dirty="0" smtClean="0">
                <a:solidFill>
                  <a:srgbClr val="0070C0"/>
                </a:solidFill>
              </a:rPr>
              <a:t>– Б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О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Л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Д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М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С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Р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    Х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        Й</a:t>
            </a:r>
            <a:r>
              <a:rPr lang="ru-RU" b="1" dirty="0">
                <a:solidFill>
                  <a:srgbClr val="0070C0"/>
                </a:solidFill>
              </a:rPr>
              <a:t>. 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Скласти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елементів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букв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4104456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2 – Л,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І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Т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</a:t>
            </a:r>
            <a:r>
              <a:rPr lang="ru-RU" b="1" dirty="0">
                <a:solidFill>
                  <a:srgbClr val="0070C0"/>
                </a:solidFill>
              </a:rPr>
              <a:t>Р,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Д,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</a:t>
            </a:r>
            <a:r>
              <a:rPr lang="ru-RU" b="1" dirty="0">
                <a:solidFill>
                  <a:srgbClr val="0070C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</a:t>
            </a:r>
            <a:r>
              <a:rPr lang="ru-RU" b="1" dirty="0">
                <a:solidFill>
                  <a:srgbClr val="0070C0"/>
                </a:solidFill>
              </a:rPr>
              <a:t>Б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ru-RU" b="1" dirty="0">
                <a:solidFill>
                  <a:srgbClr val="0070C0"/>
                </a:solidFill>
              </a:rPr>
              <a:t>Н,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       Й</a:t>
            </a:r>
            <a:r>
              <a:rPr lang="ru-RU" b="1" dirty="0">
                <a:solidFill>
                  <a:srgbClr val="0070C0"/>
                </a:solidFill>
              </a:rPr>
              <a:t>.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26449"/>
            <a:ext cx="2284077" cy="15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4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„</a:t>
            </a:r>
            <a:r>
              <a:rPr lang="ru-RU" b="1" dirty="0" err="1">
                <a:solidFill>
                  <a:srgbClr val="7030A0"/>
                </a:solidFill>
              </a:rPr>
              <a:t>Хто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швидше</a:t>
            </a:r>
            <a:r>
              <a:rPr lang="ru-RU" b="1" dirty="0">
                <a:solidFill>
                  <a:srgbClr val="7030A0"/>
                </a:solidFill>
              </a:rPr>
              <a:t>? ”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Скласти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елементів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букв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40188" cy="395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1 </a:t>
            </a:r>
            <a:r>
              <a:rPr lang="ru-RU" b="1" dirty="0" smtClean="0">
                <a:solidFill>
                  <a:srgbClr val="0070C0"/>
                </a:solidFill>
              </a:rPr>
              <a:t>– Б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О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Л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Д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М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С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Р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    Х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            Й</a:t>
            </a:r>
            <a:r>
              <a:rPr lang="ru-RU" b="1" dirty="0">
                <a:solidFill>
                  <a:srgbClr val="0070C0"/>
                </a:solidFill>
              </a:rPr>
              <a:t>. 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</a:t>
            </a:r>
            <a:r>
              <a:rPr lang="ru-RU" b="1" i="1" dirty="0" err="1" smtClean="0">
                <a:solidFill>
                  <a:srgbClr val="FF0000"/>
                </a:solidFill>
              </a:rPr>
              <a:t>Br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Cl</a:t>
            </a:r>
            <a:r>
              <a:rPr lang="ru-RU" b="1" i="1" dirty="0" smtClean="0">
                <a:solidFill>
                  <a:srgbClr val="FF0000"/>
                </a:solidFill>
              </a:rPr>
              <a:t>, I </a:t>
            </a:r>
            <a:r>
              <a:rPr lang="ru-RU" i="1" dirty="0" smtClean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Скласти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елементів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букв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572000" y="1772816"/>
            <a:ext cx="4104456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2 – Л,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І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Т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</a:t>
            </a:r>
            <a:r>
              <a:rPr lang="ru-RU" b="1" dirty="0">
                <a:solidFill>
                  <a:srgbClr val="0070C0"/>
                </a:solidFill>
              </a:rPr>
              <a:t>Р,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Д,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</a:t>
            </a:r>
            <a:r>
              <a:rPr lang="ru-RU" b="1" dirty="0">
                <a:solidFill>
                  <a:srgbClr val="0070C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</a:t>
            </a:r>
            <a:r>
              <a:rPr lang="ru-RU" b="1" dirty="0">
                <a:solidFill>
                  <a:srgbClr val="0070C0"/>
                </a:solidFill>
              </a:rPr>
              <a:t>Б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ru-RU" b="1" dirty="0">
                <a:solidFill>
                  <a:srgbClr val="0070C0"/>
                </a:solidFill>
              </a:rPr>
              <a:t>Н,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       Й</a:t>
            </a:r>
            <a:r>
              <a:rPr lang="ru-RU" b="1" dirty="0">
                <a:solidFill>
                  <a:srgbClr val="0070C0"/>
                </a:solidFill>
              </a:rPr>
              <a:t>. 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</a:t>
            </a:r>
            <a:r>
              <a:rPr lang="ru-RU" b="1" i="1" dirty="0" err="1" smtClean="0">
                <a:solidFill>
                  <a:srgbClr val="FF0000"/>
                </a:solidFill>
              </a:rPr>
              <a:t>Li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Na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Rb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39866"/>
            <a:ext cx="2281436" cy="155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Кросворд</a:t>
            </a:r>
            <a:r>
              <a:rPr lang="ru-RU" b="1" dirty="0" smtClean="0">
                <a:solidFill>
                  <a:srgbClr val="7030A0"/>
                </a:solidFill>
              </a:rPr>
              <a:t> „</a:t>
            </a:r>
            <a:r>
              <a:rPr lang="ru-RU" b="1" dirty="0" err="1" smtClean="0">
                <a:solidFill>
                  <a:srgbClr val="7030A0"/>
                </a:solidFill>
              </a:rPr>
              <a:t>Хіміч</a:t>
            </a:r>
            <a:r>
              <a:rPr lang="uk-UA" b="1" dirty="0" smtClean="0">
                <a:solidFill>
                  <a:srgbClr val="7030A0"/>
                </a:solidFill>
              </a:rPr>
              <a:t>на магія</a:t>
            </a:r>
            <a:r>
              <a:rPr lang="ru-RU" b="1" dirty="0" smtClean="0">
                <a:solidFill>
                  <a:srgbClr val="7030A0"/>
                </a:solidFill>
              </a:rPr>
              <a:t>”</a:t>
            </a:r>
            <a:endParaRPr lang="ru-RU" dirty="0"/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304687"/>
              </p:ext>
            </p:extLst>
          </p:nvPr>
        </p:nvGraphicFramePr>
        <p:xfrm>
          <a:off x="467544" y="1268760"/>
          <a:ext cx="8280923" cy="4824540"/>
        </p:xfrm>
        <a:graphic>
          <a:graphicData uri="http://schemas.openxmlformats.org/drawingml/2006/table">
            <a:tbl>
              <a:tblPr firstRow="1" firstCol="1" bandRow="1"/>
              <a:tblGrid>
                <a:gridCol w="661441"/>
                <a:gridCol w="760504"/>
                <a:gridCol w="757407"/>
                <a:gridCol w="760504"/>
                <a:gridCol w="778045"/>
                <a:gridCol w="760504"/>
                <a:gridCol w="683347"/>
                <a:gridCol w="837659"/>
                <a:gridCol w="760504"/>
                <a:gridCol w="760504"/>
                <a:gridCol w="760504"/>
              </a:tblGrid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" y="4149080"/>
            <a:ext cx="2032124" cy="251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Кросворд</a:t>
            </a:r>
            <a:r>
              <a:rPr lang="ru-RU" b="1" dirty="0" smtClean="0">
                <a:solidFill>
                  <a:srgbClr val="7030A0"/>
                </a:solidFill>
              </a:rPr>
              <a:t> „</a:t>
            </a:r>
            <a:r>
              <a:rPr lang="ru-RU" b="1" dirty="0" err="1" smtClean="0">
                <a:solidFill>
                  <a:srgbClr val="7030A0"/>
                </a:solidFill>
              </a:rPr>
              <a:t>Хіміч</a:t>
            </a:r>
            <a:r>
              <a:rPr lang="uk-UA" b="1" dirty="0" smtClean="0">
                <a:solidFill>
                  <a:srgbClr val="7030A0"/>
                </a:solidFill>
              </a:rPr>
              <a:t>на магія</a:t>
            </a:r>
            <a:r>
              <a:rPr lang="ru-RU" b="1" dirty="0" smtClean="0">
                <a:solidFill>
                  <a:srgbClr val="7030A0"/>
                </a:solidFill>
              </a:rPr>
              <a:t>”</a:t>
            </a:r>
            <a:endParaRPr lang="ru-RU" dirty="0"/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37307"/>
              </p:ext>
            </p:extLst>
          </p:nvPr>
        </p:nvGraphicFramePr>
        <p:xfrm>
          <a:off x="467544" y="1268760"/>
          <a:ext cx="8280923" cy="4824540"/>
        </p:xfrm>
        <a:graphic>
          <a:graphicData uri="http://schemas.openxmlformats.org/drawingml/2006/table">
            <a:tbl>
              <a:tblPr firstRow="1" firstCol="1" bandRow="1"/>
              <a:tblGrid>
                <a:gridCol w="661441"/>
                <a:gridCol w="760504"/>
                <a:gridCol w="757407"/>
                <a:gridCol w="760504"/>
                <a:gridCol w="778045"/>
                <a:gridCol w="760504"/>
                <a:gridCol w="683347"/>
                <a:gridCol w="837659"/>
                <a:gridCol w="760504"/>
                <a:gridCol w="760504"/>
                <a:gridCol w="760504"/>
              </a:tblGrid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Є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Є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606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" y="4149080"/>
            <a:ext cx="2032124" cy="251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49841"/>
            <a:ext cx="5400675" cy="1968500"/>
          </a:xfrm>
        </p:spPr>
        <p:txBody>
          <a:bodyPr/>
          <a:lstStyle/>
          <a:p>
            <a:r>
              <a:rPr lang="uk-UA" altLang="ru-RU" sz="5400" b="1">
                <a:solidFill>
                  <a:srgbClr val="000066"/>
                </a:solidFill>
                <a:latin typeface="Comic Sans MS" pitchFamily="66" charset="0"/>
              </a:rPr>
              <a:t>Який в</a:t>
            </a:r>
            <a:br>
              <a:rPr lang="uk-UA" altLang="ru-RU" sz="54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uk-UA" altLang="ru-RU" sz="5400" b="1">
                <a:solidFill>
                  <a:srgbClr val="000066"/>
                </a:solidFill>
                <a:latin typeface="Comic Sans MS" pitchFamily="66" charset="0"/>
              </a:rPr>
              <a:t>тебе настрій?</a:t>
            </a:r>
            <a:endParaRPr lang="ru-RU" altLang="ru-RU" sz="54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584973" y="3236119"/>
            <a:ext cx="2447925" cy="223361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486149" y="3789040"/>
            <a:ext cx="2447925" cy="2233613"/>
          </a:xfrm>
          <a:prstGeom prst="smileyFace">
            <a:avLst>
              <a:gd name="adj" fmla="val -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6372225" y="2852738"/>
            <a:ext cx="2447925" cy="2233612"/>
          </a:xfrm>
          <a:prstGeom prst="smileyFace">
            <a:avLst>
              <a:gd name="adj" fmla="val 72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52" name="Picture 12" descr="9ff1da22907b5780240546bdca0b06c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7" y="5518622"/>
            <a:ext cx="3455987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3" name="Picture 13" descr="9ff1da22907b5780240546bdca0b06c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72" y="3381347"/>
            <a:ext cx="3324225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4" name="Picture 14" descr="9ff1da22907b5780240546bdca0b06c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590853"/>
            <a:ext cx="34194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 descr="9ff1da22907b5780240546bdca0b06c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04305"/>
            <a:ext cx="338455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6" y="437259"/>
            <a:ext cx="3050706" cy="239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8" grpId="0" animBg="1"/>
      <p:bldP spid="614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„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Запутані</a:t>
            </a:r>
            <a:r>
              <a:rPr lang="uk-UA" b="1" dirty="0" smtClean="0">
                <a:solidFill>
                  <a:srgbClr val="7030A0"/>
                </a:solidFill>
              </a:rPr>
              <a:t> ф</a:t>
            </a:r>
            <a:r>
              <a:rPr lang="ru-RU" b="1" dirty="0" err="1" smtClean="0">
                <a:solidFill>
                  <a:srgbClr val="7030A0"/>
                </a:solidFill>
              </a:rPr>
              <a:t>ормули</a:t>
            </a:r>
            <a:r>
              <a:rPr lang="ru-RU" b="1" dirty="0" smtClean="0">
                <a:solidFill>
                  <a:srgbClr val="7030A0"/>
                </a:solidFill>
              </a:rPr>
              <a:t>”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записати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формули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95536" y="2060848"/>
            <a:ext cx="4104456" cy="439248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1) KO, 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       </a:t>
            </a:r>
            <a:r>
              <a:rPr lang="en-US" b="1" dirty="0" err="1" smtClean="0">
                <a:solidFill>
                  <a:srgbClr val="0070C0"/>
                </a:solidFill>
              </a:rPr>
              <a:t>AlO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         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uk-UA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uk-UA" b="1" dirty="0" smtClean="0">
                <a:solidFill>
                  <a:srgbClr val="0070C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O, 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             </a:t>
            </a:r>
            <a:r>
              <a:rPr lang="en-US" b="1" dirty="0" smtClean="0">
                <a:solidFill>
                  <a:srgbClr val="0070C0"/>
                </a:solidFill>
              </a:rPr>
              <a:t>Cl</a:t>
            </a:r>
            <a:r>
              <a:rPr lang="uk-UA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VII</a:t>
            </a:r>
            <a:r>
              <a:rPr lang="uk-UA" b="1" dirty="0" smtClean="0">
                <a:solidFill>
                  <a:srgbClr val="0070C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O, 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                 </a:t>
            </a:r>
            <a:r>
              <a:rPr lang="en-US" b="1" dirty="0" smtClean="0">
                <a:solidFill>
                  <a:srgbClr val="0070C0"/>
                </a:solidFill>
              </a:rPr>
              <a:t>Si(IV)H, 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                    </a:t>
            </a:r>
            <a:r>
              <a:rPr lang="en-US" b="1" dirty="0" err="1" smtClean="0">
                <a:solidFill>
                  <a:srgbClr val="0070C0"/>
                </a:solidFill>
              </a:rPr>
              <a:t>HSe</a:t>
            </a:r>
            <a:r>
              <a:rPr lang="en-US" b="1" dirty="0" smtClean="0">
                <a:solidFill>
                  <a:srgbClr val="0070C0"/>
                </a:solidFill>
              </a:rPr>
              <a:t>(II) , 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                        </a:t>
            </a:r>
            <a:r>
              <a:rPr lang="en-US" b="1" dirty="0" smtClean="0">
                <a:solidFill>
                  <a:srgbClr val="0070C0"/>
                </a:solidFill>
              </a:rPr>
              <a:t>HI ,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                           </a:t>
            </a:r>
            <a:r>
              <a:rPr lang="en-US" b="1" dirty="0" err="1" smtClean="0">
                <a:solidFill>
                  <a:srgbClr val="0070C0"/>
                </a:solidFill>
              </a:rPr>
              <a:t>SrO</a:t>
            </a:r>
            <a:r>
              <a:rPr lang="en-US" b="1" dirty="0" smtClean="0">
                <a:solidFill>
                  <a:srgbClr val="0070C0"/>
                </a:solidFill>
              </a:rPr>
              <a:t> ,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Sn(IV)O, 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                                   </a:t>
            </a:r>
            <a:r>
              <a:rPr lang="en-US" b="1" dirty="0" err="1" smtClean="0">
                <a:solidFill>
                  <a:srgbClr val="0070C0"/>
                </a:solidFill>
              </a:rPr>
              <a:t>ArO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записати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формули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03439" cy="4350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2) </a:t>
            </a:r>
            <a:r>
              <a:rPr lang="en-US" b="1" dirty="0" err="1" smtClean="0">
                <a:solidFill>
                  <a:srgbClr val="0070C0"/>
                </a:solidFill>
              </a:rPr>
              <a:t>RbO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  </a:t>
            </a:r>
            <a:r>
              <a:rPr lang="en-US" b="1" dirty="0" smtClean="0">
                <a:solidFill>
                  <a:srgbClr val="0070C0"/>
                </a:solidFill>
              </a:rPr>
              <a:t> As(III)H,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       </a:t>
            </a:r>
            <a:r>
              <a:rPr lang="en-US" b="1" dirty="0" err="1" smtClean="0">
                <a:solidFill>
                  <a:srgbClr val="0070C0"/>
                </a:solidFill>
              </a:rPr>
              <a:t>BaO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                  </a:t>
            </a:r>
            <a:r>
              <a:rPr lang="en-US" b="1" dirty="0" smtClean="0">
                <a:solidFill>
                  <a:srgbClr val="0070C0"/>
                </a:solidFill>
              </a:rPr>
              <a:t>Ga(III)O,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                 </a:t>
            </a:r>
            <a:r>
              <a:rPr lang="en-US" b="1" dirty="0" err="1" smtClean="0">
                <a:solidFill>
                  <a:srgbClr val="0070C0"/>
                </a:solidFill>
              </a:rPr>
              <a:t>Ge</a:t>
            </a:r>
            <a:r>
              <a:rPr lang="en-US" b="1" dirty="0" smtClean="0">
                <a:solidFill>
                  <a:srgbClr val="0070C0"/>
                </a:solidFill>
              </a:rPr>
              <a:t>(IV)H,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                            </a:t>
            </a:r>
            <a:r>
              <a:rPr lang="en-US" b="1" dirty="0" err="1" smtClean="0">
                <a:solidFill>
                  <a:srgbClr val="0070C0"/>
                </a:solidFill>
              </a:rPr>
              <a:t>Te</a:t>
            </a:r>
            <a:r>
              <a:rPr lang="en-US" b="1" dirty="0" smtClean="0">
                <a:solidFill>
                  <a:srgbClr val="0070C0"/>
                </a:solidFill>
              </a:rPr>
              <a:t>(VI)O,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I(VII)O,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                                    </a:t>
            </a:r>
            <a:r>
              <a:rPr lang="en-US" b="1" dirty="0" err="1" smtClean="0">
                <a:solidFill>
                  <a:srgbClr val="0070C0"/>
                </a:solidFill>
              </a:rPr>
              <a:t>KrO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Sb(V)O ,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HCl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32" y="4437112"/>
            <a:ext cx="2181796" cy="155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„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Запутані</a:t>
            </a:r>
            <a:r>
              <a:rPr lang="uk-UA" b="1" dirty="0" smtClean="0">
                <a:solidFill>
                  <a:srgbClr val="7030A0"/>
                </a:solidFill>
              </a:rPr>
              <a:t> ф</a:t>
            </a:r>
            <a:r>
              <a:rPr lang="ru-RU" b="1" dirty="0" err="1" smtClean="0">
                <a:solidFill>
                  <a:srgbClr val="7030A0"/>
                </a:solidFill>
              </a:rPr>
              <a:t>ормули</a:t>
            </a:r>
            <a:r>
              <a:rPr lang="ru-RU" b="1" dirty="0" smtClean="0">
                <a:solidFill>
                  <a:srgbClr val="7030A0"/>
                </a:solidFill>
              </a:rPr>
              <a:t>”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записати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формули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95536" y="2060848"/>
            <a:ext cx="4104456" cy="439248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1) K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uk-UA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Al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uk-UA" b="1" baseline="-25000" dirty="0">
                <a:solidFill>
                  <a:srgbClr val="FF0000"/>
                </a:solidFill>
              </a:rPr>
              <a:t>3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uk-UA" b="1" baseline="-25000" dirty="0">
                <a:solidFill>
                  <a:srgbClr val="FF0000"/>
                </a:solidFill>
              </a:rPr>
              <a:t>5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  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Cl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uk-UA" b="1" baseline="-25000" dirty="0">
                <a:solidFill>
                  <a:srgbClr val="FF0000"/>
                </a:solidFill>
              </a:rPr>
              <a:t>7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      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SiH</a:t>
            </a:r>
            <a:r>
              <a:rPr lang="uk-UA" b="1" baseline="-25000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         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Se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HI 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SrO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SnO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ArO</a:t>
            </a:r>
            <a:r>
              <a:rPr lang="uk-UA" b="1" baseline="-25000" dirty="0">
                <a:solidFill>
                  <a:srgbClr val="FF0000"/>
                </a:solidFill>
              </a:rPr>
              <a:t>4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записати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формули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03439" cy="4350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2) </a:t>
            </a:r>
            <a:r>
              <a:rPr lang="en-US" b="1" dirty="0" err="1" smtClean="0">
                <a:solidFill>
                  <a:srgbClr val="FF0000"/>
                </a:solidFill>
              </a:rPr>
              <a:t>Rb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AsH</a:t>
            </a:r>
            <a:r>
              <a:rPr lang="uk-UA" b="1" baseline="-25000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</a:rPr>
              <a:t>BaO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Ga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uk-UA" b="1" baseline="-25000" dirty="0">
                <a:solidFill>
                  <a:srgbClr val="FF0000"/>
                </a:solidFill>
              </a:rPr>
              <a:t>3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GeH</a:t>
            </a:r>
            <a:r>
              <a:rPr lang="uk-UA" b="1" baseline="-25000" dirty="0">
                <a:solidFill>
                  <a:srgbClr val="FF0000"/>
                </a:solidFill>
              </a:rPr>
              <a:t>4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TeO</a:t>
            </a:r>
            <a:r>
              <a:rPr lang="uk-UA" b="1" baseline="-25000" dirty="0">
                <a:solidFill>
                  <a:srgbClr val="FF0000"/>
                </a:solidFill>
              </a:rPr>
              <a:t>3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uk-UA" b="1" baseline="-25000" dirty="0">
                <a:solidFill>
                  <a:srgbClr val="FF0000"/>
                </a:solidFill>
              </a:rPr>
              <a:t>7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KrO</a:t>
            </a:r>
            <a:r>
              <a:rPr lang="uk-UA" b="1" baseline="-25000" dirty="0">
                <a:solidFill>
                  <a:srgbClr val="FF0000"/>
                </a:solidFill>
              </a:rPr>
              <a:t>4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Sb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uk-UA" b="1" baseline="-25000" dirty="0">
                <a:solidFill>
                  <a:srgbClr val="FF0000"/>
                </a:solidFill>
              </a:rPr>
              <a:t>5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HCl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325812" cy="165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„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>
                <a:solidFill>
                  <a:srgbClr val="7030A0"/>
                </a:solidFill>
              </a:rPr>
              <a:t>Хімічний м</a:t>
            </a:r>
            <a:r>
              <a:rPr lang="ru-RU" b="1" dirty="0" err="1">
                <a:solidFill>
                  <a:srgbClr val="7030A0"/>
                </a:solidFill>
              </a:rPr>
              <a:t>атемати</a:t>
            </a:r>
            <a:r>
              <a:rPr lang="uk-UA" b="1" dirty="0">
                <a:solidFill>
                  <a:srgbClr val="7030A0"/>
                </a:solidFill>
              </a:rPr>
              <a:t>к</a:t>
            </a:r>
            <a:r>
              <a:rPr lang="ru-RU" b="1" dirty="0">
                <a:solidFill>
                  <a:srgbClr val="7030A0"/>
                </a:solidFill>
              </a:rPr>
              <a:t>”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даними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формулами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знайти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хімічний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елемент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baseline="30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 – (</a:t>
            </a:r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 – с) = е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а </a:t>
            </a:r>
            <a:r>
              <a:rPr lang="ru-RU" dirty="0"/>
              <a:t>–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нейтронів</a:t>
            </a:r>
            <a:r>
              <a:rPr lang="ru-RU" dirty="0"/>
              <a:t> в </a:t>
            </a:r>
            <a:r>
              <a:rPr lang="ru-RU" dirty="0" err="1"/>
              <a:t>атомі</a:t>
            </a:r>
            <a:r>
              <a:rPr lang="ru-RU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</a:t>
            </a:r>
            <a:r>
              <a:rPr lang="ru-RU" dirty="0" err="1" smtClean="0"/>
              <a:t>Літію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b</a:t>
            </a:r>
            <a:r>
              <a:rPr lang="ru-RU" dirty="0"/>
              <a:t> – </a:t>
            </a:r>
            <a:r>
              <a:rPr lang="ru-RU" dirty="0" err="1"/>
              <a:t>порядковий</a:t>
            </a:r>
            <a:r>
              <a:rPr lang="ru-RU" dirty="0"/>
              <a:t> номер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ru-RU" dirty="0" smtClean="0"/>
              <a:t>Фосфору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c </a:t>
            </a:r>
            <a:r>
              <a:rPr lang="ru-RU" dirty="0"/>
              <a:t>–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ru-RU" dirty="0" err="1" smtClean="0"/>
              <a:t>електронів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атомі</a:t>
            </a:r>
            <a:r>
              <a:rPr lang="ru-RU" dirty="0"/>
              <a:t> Карбону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e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порядковий</a:t>
            </a:r>
            <a:r>
              <a:rPr lang="ru-RU" dirty="0"/>
              <a:t> номер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ru-RU" dirty="0" err="1" smtClean="0"/>
              <a:t>елемент</a:t>
            </a:r>
            <a:r>
              <a:rPr lang="en-US" dirty="0"/>
              <a:t>a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даними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формулами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знайти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хімічний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елемент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а </a:t>
            </a:r>
            <a:r>
              <a:rPr lang="ru-RU" b="1" dirty="0">
                <a:solidFill>
                  <a:srgbClr val="FF0000"/>
                </a:solidFill>
              </a:rPr>
              <a:t>+ (</a:t>
            </a:r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baseline="30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 – с) = е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srgbClr val="FF0000"/>
                </a:solidFill>
              </a:rPr>
              <a:t>a</a:t>
            </a:r>
            <a:r>
              <a:rPr lang="ru-RU" sz="2200" dirty="0"/>
              <a:t> – </a:t>
            </a:r>
            <a:r>
              <a:rPr lang="ru-RU" sz="2200" dirty="0" err="1"/>
              <a:t>порядковий</a:t>
            </a:r>
            <a:r>
              <a:rPr lang="ru-RU" sz="2200" dirty="0"/>
              <a:t> номер 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                  </a:t>
            </a:r>
            <a:r>
              <a:rPr lang="ru-RU" sz="2200" dirty="0" err="1" smtClean="0"/>
              <a:t>Силіцію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 smtClean="0">
                <a:solidFill>
                  <a:srgbClr val="FF0000"/>
                </a:solidFill>
              </a:rPr>
              <a:t>b</a:t>
            </a:r>
            <a:r>
              <a:rPr lang="ru-RU" sz="2200" dirty="0"/>
              <a:t>– заряд ядра атома Бору; </a:t>
            </a:r>
            <a:br>
              <a:rPr lang="ru-RU" sz="2200" dirty="0"/>
            </a:br>
            <a:r>
              <a:rPr lang="ru-RU" sz="2200" dirty="0" smtClean="0">
                <a:solidFill>
                  <a:srgbClr val="FF0000"/>
                </a:solidFill>
              </a:rPr>
              <a:t>c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dirty="0" err="1"/>
              <a:t>загальна</a:t>
            </a:r>
            <a:r>
              <a:rPr lang="ru-RU" sz="2200" dirty="0"/>
              <a:t> </a:t>
            </a:r>
            <a:r>
              <a:rPr lang="ru-RU" sz="2200" dirty="0" err="1"/>
              <a:t>кількість</a:t>
            </a:r>
            <a:r>
              <a:rPr lang="ru-RU" sz="2200" dirty="0"/>
              <a:t> </a:t>
            </a:r>
            <a:r>
              <a:rPr lang="en-US" sz="2200" dirty="0" smtClean="0"/>
              <a:t> 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ru-RU" sz="2200" dirty="0" err="1" smtClean="0"/>
              <a:t>електронів</a:t>
            </a:r>
            <a:r>
              <a:rPr lang="ru-RU" sz="2200" dirty="0" smtClean="0"/>
              <a:t> </a:t>
            </a:r>
            <a:r>
              <a:rPr lang="ru-RU" sz="2200" dirty="0"/>
              <a:t>в </a:t>
            </a:r>
            <a:r>
              <a:rPr lang="ru-RU" sz="2200" dirty="0" err="1"/>
              <a:t>атомі</a:t>
            </a:r>
            <a:r>
              <a:rPr lang="ru-RU" sz="2200" dirty="0"/>
              <a:t> </a:t>
            </a:r>
            <a:r>
              <a:rPr lang="en-US" sz="2200" dirty="0" smtClean="0"/>
              <a:t> O</a:t>
            </a:r>
            <a:r>
              <a:rPr lang="ru-RU" sz="2200" dirty="0" err="1" smtClean="0"/>
              <a:t>ксигену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 smtClean="0">
                <a:solidFill>
                  <a:srgbClr val="FF0000"/>
                </a:solidFill>
              </a:rPr>
              <a:t>e </a:t>
            </a:r>
            <a:r>
              <a:rPr lang="ru-RU" sz="2200" dirty="0"/>
              <a:t>– </a:t>
            </a:r>
            <a:r>
              <a:rPr lang="ru-RU" sz="2200" dirty="0" err="1"/>
              <a:t>порядковий</a:t>
            </a:r>
            <a:r>
              <a:rPr lang="ru-RU" sz="2200" dirty="0"/>
              <a:t> номер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                 </a:t>
            </a:r>
            <a:r>
              <a:rPr lang="ru-RU" sz="2200" dirty="0" err="1" smtClean="0"/>
              <a:t>елемента</a:t>
            </a:r>
            <a:r>
              <a:rPr lang="ru-RU" sz="2200" dirty="0"/>
              <a:t>. 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777380" cy="13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57" y="113116"/>
            <a:ext cx="1017503" cy="140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0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„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>
                <a:solidFill>
                  <a:srgbClr val="7030A0"/>
                </a:solidFill>
              </a:rPr>
              <a:t>Хімічний м</a:t>
            </a:r>
            <a:r>
              <a:rPr lang="ru-RU" b="1" dirty="0" err="1">
                <a:solidFill>
                  <a:srgbClr val="7030A0"/>
                </a:solidFill>
              </a:rPr>
              <a:t>атемати</a:t>
            </a:r>
            <a:r>
              <a:rPr lang="uk-UA" b="1" dirty="0">
                <a:solidFill>
                  <a:srgbClr val="7030A0"/>
                </a:solidFill>
              </a:rPr>
              <a:t>к</a:t>
            </a:r>
            <a:r>
              <a:rPr lang="ru-RU" b="1" dirty="0">
                <a:solidFill>
                  <a:srgbClr val="7030A0"/>
                </a:solidFill>
              </a:rPr>
              <a:t>”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7544" y="1366775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даними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формулами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знайти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хімічний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елемент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baseline="30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 – (</a:t>
            </a:r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 – с) = е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а </a:t>
            </a:r>
            <a:r>
              <a:rPr lang="ru-RU" dirty="0"/>
              <a:t>–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нейтронів</a:t>
            </a:r>
            <a:r>
              <a:rPr lang="ru-RU" dirty="0"/>
              <a:t> в </a:t>
            </a:r>
            <a:r>
              <a:rPr lang="ru-RU" dirty="0" err="1"/>
              <a:t>атомі</a:t>
            </a:r>
            <a:r>
              <a:rPr lang="ru-RU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</a:t>
            </a:r>
            <a:r>
              <a:rPr lang="ru-RU" dirty="0" err="1" smtClean="0"/>
              <a:t>Літію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b</a:t>
            </a:r>
            <a:r>
              <a:rPr lang="ru-RU" dirty="0"/>
              <a:t> – </a:t>
            </a:r>
            <a:r>
              <a:rPr lang="ru-RU" dirty="0" err="1"/>
              <a:t>порядковий</a:t>
            </a:r>
            <a:r>
              <a:rPr lang="ru-RU" dirty="0"/>
              <a:t> номер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ru-RU" dirty="0" smtClean="0"/>
              <a:t>Фосфору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c </a:t>
            </a:r>
            <a:r>
              <a:rPr lang="ru-RU" dirty="0"/>
              <a:t>–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ru-RU" dirty="0" err="1" smtClean="0"/>
              <a:t>електронів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атомі</a:t>
            </a:r>
            <a:r>
              <a:rPr lang="ru-RU" dirty="0"/>
              <a:t> Карбону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e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порядковий</a:t>
            </a:r>
            <a:r>
              <a:rPr lang="ru-RU" dirty="0"/>
              <a:t> номер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ru-RU" dirty="0" err="1" smtClean="0"/>
              <a:t>елемент</a:t>
            </a:r>
            <a:r>
              <a:rPr lang="en-US" dirty="0"/>
              <a:t>a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i="1" dirty="0" err="1">
                <a:solidFill>
                  <a:srgbClr val="FF0000"/>
                </a:solidFill>
              </a:rPr>
              <a:t>Нітроген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даними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формулами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знайти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хімічний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елемент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а </a:t>
            </a:r>
            <a:r>
              <a:rPr lang="ru-RU" b="1" dirty="0">
                <a:solidFill>
                  <a:srgbClr val="FF0000"/>
                </a:solidFill>
              </a:rPr>
              <a:t>+ </a:t>
            </a:r>
            <a:r>
              <a:rPr lang="ru-RU" b="1" u="sng" dirty="0">
                <a:solidFill>
                  <a:srgbClr val="FF0000"/>
                </a:solidFill>
              </a:rPr>
              <a:t>(</a:t>
            </a:r>
            <a:r>
              <a:rPr lang="ru-RU" b="1" i="1" u="sng" dirty="0">
                <a:solidFill>
                  <a:srgbClr val="FF0000"/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u="sng" baseline="30000" dirty="0">
                <a:solidFill>
                  <a:srgbClr val="FF0000"/>
                </a:solidFill>
              </a:rPr>
              <a:t>2</a:t>
            </a:r>
            <a:r>
              <a:rPr lang="ru-RU" b="1" u="sng" dirty="0">
                <a:solidFill>
                  <a:srgbClr val="FF0000"/>
                </a:solidFill>
              </a:rPr>
              <a:t> – с)</a:t>
            </a:r>
            <a:r>
              <a:rPr lang="ru-RU" b="1" dirty="0">
                <a:solidFill>
                  <a:srgbClr val="FF0000"/>
                </a:solidFill>
              </a:rPr>
              <a:t> = е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srgbClr val="FF0000"/>
                </a:solidFill>
              </a:rPr>
              <a:t>a</a:t>
            </a:r>
            <a:r>
              <a:rPr lang="ru-RU" sz="2200" dirty="0"/>
              <a:t> – </a:t>
            </a:r>
            <a:r>
              <a:rPr lang="ru-RU" sz="2200" dirty="0" err="1"/>
              <a:t>порядковий</a:t>
            </a:r>
            <a:r>
              <a:rPr lang="ru-RU" sz="2200" dirty="0"/>
              <a:t> номер 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                  </a:t>
            </a:r>
            <a:r>
              <a:rPr lang="ru-RU" sz="2200" dirty="0" err="1" smtClean="0"/>
              <a:t>Силіцію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 smtClean="0">
                <a:solidFill>
                  <a:srgbClr val="FF0000"/>
                </a:solidFill>
              </a:rPr>
              <a:t>b</a:t>
            </a:r>
            <a:r>
              <a:rPr lang="ru-RU" sz="2200" dirty="0"/>
              <a:t>– заряд ядра атома Бору; </a:t>
            </a:r>
            <a:br>
              <a:rPr lang="ru-RU" sz="2200" dirty="0"/>
            </a:br>
            <a:r>
              <a:rPr lang="ru-RU" sz="2200" dirty="0" smtClean="0">
                <a:solidFill>
                  <a:srgbClr val="FF0000"/>
                </a:solidFill>
              </a:rPr>
              <a:t>c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dirty="0" err="1"/>
              <a:t>загальна</a:t>
            </a:r>
            <a:r>
              <a:rPr lang="ru-RU" sz="2200" dirty="0"/>
              <a:t> </a:t>
            </a:r>
            <a:r>
              <a:rPr lang="ru-RU" sz="2200" dirty="0" err="1"/>
              <a:t>кількість</a:t>
            </a:r>
            <a:r>
              <a:rPr lang="ru-RU" sz="2200" dirty="0"/>
              <a:t> </a:t>
            </a:r>
            <a:r>
              <a:rPr lang="en-US" sz="2200" dirty="0" smtClean="0"/>
              <a:t> 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ru-RU" sz="2200" dirty="0" err="1" smtClean="0"/>
              <a:t>електронів</a:t>
            </a:r>
            <a:r>
              <a:rPr lang="ru-RU" sz="2200" dirty="0" smtClean="0"/>
              <a:t> </a:t>
            </a:r>
            <a:r>
              <a:rPr lang="ru-RU" sz="2200" dirty="0"/>
              <a:t>в </a:t>
            </a:r>
            <a:r>
              <a:rPr lang="ru-RU" sz="2200" dirty="0" err="1"/>
              <a:t>атомі</a:t>
            </a:r>
            <a:r>
              <a:rPr lang="ru-RU" sz="2200" dirty="0"/>
              <a:t> </a:t>
            </a:r>
            <a:r>
              <a:rPr lang="en-US" sz="2200" dirty="0" smtClean="0"/>
              <a:t> O</a:t>
            </a:r>
            <a:r>
              <a:rPr lang="ru-RU" sz="2200" dirty="0" err="1" smtClean="0"/>
              <a:t>ксигену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 smtClean="0">
                <a:solidFill>
                  <a:srgbClr val="FF0000"/>
                </a:solidFill>
              </a:rPr>
              <a:t>e </a:t>
            </a:r>
            <a:r>
              <a:rPr lang="ru-RU" sz="2200" dirty="0"/>
              <a:t>– </a:t>
            </a:r>
            <a:r>
              <a:rPr lang="ru-RU" sz="2200" dirty="0" err="1"/>
              <a:t>порядковий</a:t>
            </a:r>
            <a:r>
              <a:rPr lang="ru-RU" sz="2200" dirty="0"/>
              <a:t> номер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                 </a:t>
            </a:r>
            <a:r>
              <a:rPr lang="ru-RU" sz="2200" dirty="0" err="1" smtClean="0"/>
              <a:t>елемента</a:t>
            </a:r>
            <a:r>
              <a:rPr lang="ru-RU" sz="2200" dirty="0"/>
              <a:t>. </a:t>
            </a:r>
            <a:br>
              <a:rPr lang="ru-RU" sz="2200" dirty="0"/>
            </a:br>
            <a:r>
              <a:rPr lang="ru-RU" sz="2000" b="1" i="1" dirty="0" err="1">
                <a:solidFill>
                  <a:srgbClr val="FF0000"/>
                </a:solidFill>
              </a:rPr>
              <a:t>Галій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77165"/>
            <a:ext cx="1152128" cy="15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„</a:t>
            </a:r>
            <a:r>
              <a:rPr lang="ru-RU" b="1" dirty="0" err="1">
                <a:solidFill>
                  <a:srgbClr val="0070C0"/>
                </a:solidFill>
              </a:rPr>
              <a:t>Хімічний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лабіринт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5259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1.	</a:t>
            </a:r>
            <a:r>
              <a:rPr lang="uk-UA" b="1" dirty="0" err="1">
                <a:solidFill>
                  <a:srgbClr val="FF0000"/>
                </a:solidFill>
              </a:rPr>
              <a:t>Zn→</a:t>
            </a:r>
            <a:r>
              <a:rPr lang="uk-UA" b="1" dirty="0">
                <a:solidFill>
                  <a:srgbClr val="FF0000"/>
                </a:solidFill>
              </a:rPr>
              <a:t> ZnCl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uk-UA" b="1" dirty="0">
                <a:solidFill>
                  <a:srgbClr val="FF0000"/>
                </a:solidFill>
              </a:rPr>
              <a:t>  → </a:t>
            </a:r>
            <a:r>
              <a:rPr lang="uk-UA" b="1" dirty="0" err="1">
                <a:solidFill>
                  <a:srgbClr val="FF0000"/>
                </a:solidFill>
              </a:rPr>
              <a:t>Zn</a:t>
            </a:r>
            <a:r>
              <a:rPr lang="uk-UA" b="1" dirty="0">
                <a:solidFill>
                  <a:srgbClr val="FF0000"/>
                </a:solidFill>
              </a:rPr>
              <a:t>(OH)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uk-UA" b="1" dirty="0">
                <a:solidFill>
                  <a:srgbClr val="FF0000"/>
                </a:solidFill>
              </a:rPr>
              <a:t> → </a:t>
            </a:r>
            <a:r>
              <a:rPr lang="uk-UA" b="1" dirty="0" err="1">
                <a:solidFill>
                  <a:srgbClr val="FF0000"/>
                </a:solidFill>
              </a:rPr>
              <a:t>ZnO</a:t>
            </a:r>
            <a:r>
              <a:rPr lang="uk-UA" b="1" dirty="0">
                <a:solidFill>
                  <a:srgbClr val="FF0000"/>
                </a:solidFill>
              </a:rPr>
              <a:t> → </a:t>
            </a:r>
            <a:r>
              <a:rPr lang="uk-UA" b="1" dirty="0" err="1">
                <a:solidFill>
                  <a:srgbClr val="FF0000"/>
                </a:solidFill>
              </a:rPr>
              <a:t>Zn</a:t>
            </a:r>
            <a:r>
              <a:rPr lang="uk-UA" b="1" dirty="0">
                <a:solidFill>
                  <a:srgbClr val="FF0000"/>
                </a:solidFill>
              </a:rPr>
              <a:t> → </a:t>
            </a:r>
            <a:r>
              <a:rPr lang="uk-UA" b="1" dirty="0" smtClean="0">
                <a:solidFill>
                  <a:srgbClr val="FF0000"/>
                </a:solidFill>
              </a:rPr>
              <a:t>H</a:t>
            </a:r>
            <a:r>
              <a:rPr lang="uk-UA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uk-UA" b="1" dirty="0">
                <a:solidFill>
                  <a:srgbClr val="0070C0"/>
                </a:solidFill>
              </a:rPr>
              <a:t>2.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C </a:t>
            </a:r>
            <a:r>
              <a:rPr lang="uk-UA" b="1" dirty="0">
                <a:solidFill>
                  <a:srgbClr val="0070C0"/>
                </a:solidFill>
              </a:rPr>
              <a:t>→ CO → </a:t>
            </a:r>
            <a:r>
              <a:rPr lang="uk-UA" b="1" dirty="0" err="1">
                <a:solidFill>
                  <a:srgbClr val="0070C0"/>
                </a:solidFill>
              </a:rPr>
              <a:t>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uk-UA" b="1" dirty="0">
                <a:solidFill>
                  <a:srgbClr val="0070C0"/>
                </a:solidFill>
              </a:rPr>
              <a:t> → </a:t>
            </a:r>
            <a:r>
              <a:rPr lang="uk-UA" b="1" dirty="0" err="1">
                <a:solidFill>
                  <a:srgbClr val="0070C0"/>
                </a:solidFill>
              </a:rPr>
              <a:t>СаCO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uk-UA" b="1" dirty="0">
                <a:solidFill>
                  <a:srgbClr val="0070C0"/>
                </a:solidFill>
              </a:rPr>
              <a:t> → </a:t>
            </a:r>
            <a:r>
              <a:rPr lang="uk-UA" b="1" dirty="0" err="1">
                <a:solidFill>
                  <a:srgbClr val="0070C0"/>
                </a:solidFill>
              </a:rPr>
              <a:t>Ca</a:t>
            </a:r>
            <a:r>
              <a:rPr lang="uk-UA" b="1" dirty="0">
                <a:solidFill>
                  <a:srgbClr val="0070C0"/>
                </a:solidFill>
              </a:rPr>
              <a:t>(OH)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uk-UA" b="1" dirty="0">
                <a:solidFill>
                  <a:srgbClr val="0070C0"/>
                </a:solidFill>
              </a:rPr>
              <a:t> → </a:t>
            </a:r>
            <a:r>
              <a:rPr lang="uk-UA" b="1" dirty="0" err="1">
                <a:solidFill>
                  <a:srgbClr val="0070C0"/>
                </a:solidFill>
              </a:rPr>
              <a:t>CaCl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</a:p>
          <a:p>
            <a:endParaRPr lang="ru-RU" dirty="0"/>
          </a:p>
          <a:p>
            <a:r>
              <a:rPr lang="uk-UA" b="1" dirty="0">
                <a:solidFill>
                  <a:srgbClr val="7030A0"/>
                </a:solidFill>
              </a:rPr>
              <a:t>3.</a:t>
            </a:r>
            <a:r>
              <a:rPr lang="uk-UA" b="1" dirty="0"/>
              <a:t>	</a:t>
            </a:r>
            <a:r>
              <a:rPr lang="uk-UA" b="1" dirty="0" err="1">
                <a:solidFill>
                  <a:srgbClr val="7030A0"/>
                </a:solidFill>
              </a:rPr>
              <a:t>Li</a:t>
            </a:r>
            <a:r>
              <a:rPr lang="uk-UA" b="1" dirty="0">
                <a:solidFill>
                  <a:srgbClr val="7030A0"/>
                </a:solidFill>
              </a:rPr>
              <a:t> → </a:t>
            </a:r>
            <a:r>
              <a:rPr lang="uk-UA" b="1" dirty="0" err="1">
                <a:solidFill>
                  <a:srgbClr val="7030A0"/>
                </a:solidFill>
              </a:rPr>
              <a:t>LiOH</a:t>
            </a:r>
            <a:r>
              <a:rPr lang="uk-UA" b="1" dirty="0">
                <a:solidFill>
                  <a:srgbClr val="7030A0"/>
                </a:solidFill>
              </a:rPr>
              <a:t> → </a:t>
            </a:r>
            <a:r>
              <a:rPr lang="uk-UA" b="1" dirty="0" err="1">
                <a:solidFill>
                  <a:srgbClr val="7030A0"/>
                </a:solidFill>
              </a:rPr>
              <a:t>Li</a:t>
            </a:r>
            <a:r>
              <a:rPr lang="en-US" b="1" baseline="-25000" dirty="0">
                <a:solidFill>
                  <a:srgbClr val="7030A0"/>
                </a:solidFill>
              </a:rPr>
              <a:t>2</a:t>
            </a:r>
            <a:r>
              <a:rPr lang="uk-UA" b="1" dirty="0">
                <a:solidFill>
                  <a:srgbClr val="7030A0"/>
                </a:solidFill>
              </a:rPr>
              <a:t>SO</a:t>
            </a:r>
            <a:r>
              <a:rPr lang="en-US" b="1" baseline="-25000" dirty="0">
                <a:solidFill>
                  <a:srgbClr val="7030A0"/>
                </a:solidFill>
              </a:rPr>
              <a:t>4</a:t>
            </a:r>
            <a:r>
              <a:rPr lang="uk-UA" b="1" dirty="0">
                <a:solidFill>
                  <a:srgbClr val="7030A0"/>
                </a:solidFill>
              </a:rPr>
              <a:t> → H</a:t>
            </a:r>
            <a:r>
              <a:rPr lang="en-US" b="1" baseline="-25000" dirty="0">
                <a:solidFill>
                  <a:srgbClr val="7030A0"/>
                </a:solidFill>
              </a:rPr>
              <a:t>2</a:t>
            </a:r>
            <a:r>
              <a:rPr lang="uk-UA" b="1" dirty="0">
                <a:solidFill>
                  <a:srgbClr val="7030A0"/>
                </a:solidFill>
              </a:rPr>
              <a:t>SO</a:t>
            </a:r>
            <a:r>
              <a:rPr lang="en-US" b="1" baseline="-25000" dirty="0">
                <a:solidFill>
                  <a:srgbClr val="7030A0"/>
                </a:solidFill>
              </a:rPr>
              <a:t>4</a:t>
            </a:r>
            <a:r>
              <a:rPr lang="uk-UA" b="1" dirty="0">
                <a:solidFill>
                  <a:srgbClr val="7030A0"/>
                </a:solidFill>
              </a:rPr>
              <a:t> → FeSO</a:t>
            </a:r>
            <a:r>
              <a:rPr lang="uk-UA" b="1" baseline="-25000" dirty="0">
                <a:solidFill>
                  <a:srgbClr val="7030A0"/>
                </a:solidFill>
              </a:rPr>
              <a:t>4</a:t>
            </a:r>
            <a:r>
              <a:rPr lang="uk-UA" b="1" dirty="0">
                <a:solidFill>
                  <a:srgbClr val="7030A0"/>
                </a:solidFill>
              </a:rPr>
              <a:t>→ </a:t>
            </a:r>
            <a:r>
              <a:rPr lang="uk-UA" b="1" dirty="0" err="1" smtClean="0">
                <a:solidFill>
                  <a:srgbClr val="7030A0"/>
                </a:solidFill>
              </a:rPr>
              <a:t>Fe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  <a:p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4.	S → SO</a:t>
            </a:r>
            <a:r>
              <a:rPr lang="en-US" b="1" baseline="-25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→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SO</a:t>
            </a:r>
            <a:r>
              <a:rPr lang="en-US" b="1" baseline="-250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→ </a:t>
            </a:r>
            <a:r>
              <a:rPr lang="uk-UA" b="1" dirty="0" err="1">
                <a:solidFill>
                  <a:schemeClr val="accent3">
                    <a:lumMod val="75000"/>
                  </a:schemeClr>
                </a:solidFill>
              </a:rPr>
              <a:t>CaSO</a:t>
            </a:r>
            <a:r>
              <a:rPr lang="en-US" b="1" baseline="-250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→Ca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(OH)</a:t>
            </a:r>
            <a:r>
              <a:rPr lang="en-US" b="1" baseline="-25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→CaCl</a:t>
            </a:r>
            <a:r>
              <a:rPr lang="en-US" b="1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3215"/>
            <a:ext cx="1368152" cy="140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2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„</a:t>
            </a:r>
            <a:r>
              <a:rPr lang="uk-UA" b="1" dirty="0">
                <a:solidFill>
                  <a:srgbClr val="7030A0"/>
                </a:solidFill>
              </a:rPr>
              <a:t> Елемент</a:t>
            </a:r>
            <a:r>
              <a:rPr lang="ru-RU" b="1" dirty="0">
                <a:solidFill>
                  <a:srgbClr val="7030A0"/>
                </a:solidFill>
              </a:rPr>
              <a:t> – </a:t>
            </a: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що він приховує?</a:t>
            </a:r>
            <a:r>
              <a:rPr lang="ru-RU" b="1" dirty="0" smtClean="0">
                <a:solidFill>
                  <a:srgbClr val="7030A0"/>
                </a:solidFill>
              </a:rPr>
              <a:t>”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2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„ Добери собі пару”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320141"/>
              </p:ext>
            </p:extLst>
          </p:nvPr>
        </p:nvGraphicFramePr>
        <p:xfrm>
          <a:off x="467544" y="1412776"/>
          <a:ext cx="7704856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3852025"/>
                <a:gridCol w="3852831"/>
              </a:tblGrid>
              <a:tr h="44444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таблиця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</a:t>
                      </a:r>
                      <a:r>
                        <a:rPr lang="ru-RU" sz="17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малий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підгрупа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б. </a:t>
                      </a:r>
                      <a:r>
                        <a:rPr lang="ru-RU" sz="17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натрій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період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 </a:t>
                      </a:r>
                      <a:r>
                        <a:rPr lang="ru-RU" sz="17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Менделєєв</a:t>
                      </a: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Д.І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галоген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аргон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лужний</a:t>
                      </a: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метал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 </a:t>
                      </a:r>
                      <a:r>
                        <a:rPr lang="ru-RU" sz="17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барій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4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лужноземельний</a:t>
                      </a: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метал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е. титан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3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інертний</a:t>
                      </a: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газ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є. </a:t>
                      </a:r>
                      <a:r>
                        <a:rPr lang="ru-RU" sz="17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головна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28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d–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елемент</a:t>
                      </a: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періоду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 </a:t>
                      </a:r>
                      <a:r>
                        <a:rPr lang="ru-RU" sz="17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аргентум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халькоген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з. хлор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 </a:t>
                      </a:r>
                      <a:r>
                        <a:rPr lang="ru-RU" sz="17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благородний</a:t>
                      </a:r>
                      <a:r>
                        <a:rPr lang="ru-RU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метал</a:t>
                      </a:r>
                      <a:endParaRPr lang="ru-RU" sz="17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 </a:t>
                      </a:r>
                      <a:r>
                        <a:rPr lang="ru-RU" sz="17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телур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81" y="332656"/>
            <a:ext cx="1829619" cy="188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3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„ Добери собі пару”</a:t>
            </a:r>
            <a:endParaRPr lang="ru-RU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752600" y="1729581"/>
          <a:ext cx="56388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3039110"/>
                <a:gridCol w="1620520"/>
                <a:gridCol w="979170"/>
              </a:tblGrid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таблиця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малий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підгрупа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б. натрій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період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 Менделєєв Д.І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галоген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аргон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лужний метал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 барій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лужноземельний метал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е. титан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інертний газ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є. головна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d– елемент 4 періоду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 аргентум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халькоген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з. хлор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благородний метал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 телур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70714"/>
              </p:ext>
            </p:extLst>
          </p:nvPr>
        </p:nvGraphicFramePr>
        <p:xfrm>
          <a:off x="1752600" y="1729581"/>
          <a:ext cx="56388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3039110"/>
                <a:gridCol w="1620520"/>
                <a:gridCol w="979170"/>
              </a:tblGrid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таблиця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малий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підгрупа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б. натрій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період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 Менделєєв Д.І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галоген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аргон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лужний метал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 барій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лужноземельний метал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е. титан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інертний газ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є. головна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d– елемент 4 періоду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 аргентум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халькоген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з. хлор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благородний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метал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 телур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6" y="554484"/>
            <a:ext cx="1323537" cy="136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5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</TotalTime>
  <Words>447</Words>
  <Application>Microsoft Office PowerPoint</Application>
  <PresentationFormat>Екран (4:3)</PresentationFormat>
  <Paragraphs>371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                              Позакласний  захід                  з хімії                    «Хімічні перегони» « Класи неорганічних сполук. Періодична система хімічних елементів»</vt:lpstr>
      <vt:lpstr> „ Запутані формули” </vt:lpstr>
      <vt:lpstr> „ Запутані формули” </vt:lpstr>
      <vt:lpstr>                „ Хімічний математик” </vt:lpstr>
      <vt:lpstr>                      „ Хімічний математик” </vt:lpstr>
      <vt:lpstr>„Хімічний лабіринт </vt:lpstr>
      <vt:lpstr>„ Елемент –  що він приховує?” </vt:lpstr>
      <vt:lpstr>„ Добери собі пару”</vt:lpstr>
      <vt:lpstr>„ Добери собі пару”</vt:lpstr>
      <vt:lpstr>„Хто швидше? ” </vt:lpstr>
      <vt:lpstr>„Хто швидше? ” </vt:lpstr>
      <vt:lpstr>Кросворд „Хімічна магія”</vt:lpstr>
      <vt:lpstr>Кросворд „Хімічна магія”</vt:lpstr>
      <vt:lpstr>Який в тебе настрій?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Позакласний  захід                  з хімії                    «Хімічні перегони» “Класи неорганічних сполук. Періодична система хімічних елементів»</dc:title>
  <dc:creator>Хозяин</dc:creator>
  <cp:lastModifiedBy>Хозяин</cp:lastModifiedBy>
  <cp:revision>16</cp:revision>
  <cp:lastPrinted>2014-03-02T10:51:18Z</cp:lastPrinted>
  <dcterms:created xsi:type="dcterms:W3CDTF">2014-03-01T14:02:33Z</dcterms:created>
  <dcterms:modified xsi:type="dcterms:W3CDTF">2014-03-09T14:21:05Z</dcterms:modified>
</cp:coreProperties>
</file>