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sldIdLst>
    <p:sldId id="256" r:id="rId2"/>
    <p:sldId id="289" r:id="rId3"/>
    <p:sldId id="257" r:id="rId4"/>
    <p:sldId id="258" r:id="rId5"/>
    <p:sldId id="259" r:id="rId6"/>
    <p:sldId id="281" r:id="rId7"/>
    <p:sldId id="282" r:id="rId8"/>
    <p:sldId id="285" r:id="rId9"/>
    <p:sldId id="263" r:id="rId10"/>
    <p:sldId id="264" r:id="rId11"/>
    <p:sldId id="269" r:id="rId12"/>
    <p:sldId id="288" r:id="rId13"/>
    <p:sldId id="262" r:id="rId14"/>
    <p:sldId id="287" r:id="rId15"/>
    <p:sldId id="286" r:id="rId16"/>
    <p:sldId id="266" r:id="rId17"/>
    <p:sldId id="267" r:id="rId18"/>
    <p:sldId id="270" r:id="rId19"/>
    <p:sldId id="271" r:id="rId20"/>
    <p:sldId id="280" r:id="rId21"/>
    <p:sldId id="272" r:id="rId22"/>
    <p:sldId id="273" r:id="rId23"/>
    <p:sldId id="283" r:id="rId24"/>
    <p:sldId id="284" r:id="rId25"/>
    <p:sldId id="276" r:id="rId26"/>
    <p:sldId id="277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66FF"/>
    <a:srgbClr val="FFFF00"/>
    <a:srgbClr val="000000"/>
    <a:srgbClr val="FF33CC"/>
    <a:srgbClr val="0066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53" autoAdjust="0"/>
    <p:restoredTop sz="94660"/>
  </p:normalViewPr>
  <p:slideViewPr>
    <p:cSldViewPr>
      <p:cViewPr varScale="1">
        <p:scale>
          <a:sx n="87" d="100"/>
          <a:sy n="87" d="100"/>
        </p:scale>
        <p:origin x="-120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078149920255183"/>
          <c:y val="6.4425770308123242E-2"/>
          <c:w val="0.68740031897926634"/>
          <c:h val="0.47899159663865548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spPr>
            <a:solidFill>
              <a:schemeClr val="accent1"/>
            </a:solidFill>
            <a:ln w="17372">
              <a:solidFill>
                <a:schemeClr val="tx1"/>
              </a:solidFill>
              <a:prstDash val="solid"/>
            </a:ln>
          </c:spPr>
          <c:explosion val="9"/>
          <c:dPt>
            <c:idx val="0"/>
            <c:bubble3D val="0"/>
          </c:dPt>
          <c:dPt>
            <c:idx val="1"/>
            <c:bubble3D val="0"/>
            <c:spPr>
              <a:solidFill>
                <a:schemeClr val="accent2"/>
              </a:solidFill>
              <a:ln w="17372">
                <a:solidFill>
                  <a:schemeClr val="tx1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chemeClr val="hlink"/>
              </a:solidFill>
              <a:ln w="17372">
                <a:solidFill>
                  <a:schemeClr val="tx1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chemeClr val="folHlink"/>
              </a:solidFill>
              <a:ln w="17372">
                <a:solidFill>
                  <a:schemeClr val="tx1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rgbClr val="33CCCC"/>
              </a:solidFill>
              <a:ln w="17372">
                <a:solidFill>
                  <a:schemeClr val="tx1"/>
                </a:solidFill>
                <a:prstDash val="solid"/>
              </a:ln>
            </c:spPr>
          </c:dPt>
          <c:dPt>
            <c:idx val="5"/>
            <c:bubble3D val="0"/>
            <c:spPr>
              <a:solidFill>
                <a:schemeClr val="tx2"/>
              </a:solidFill>
              <a:ln w="17372">
                <a:solidFill>
                  <a:schemeClr val="tx1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34744">
                <a:noFill/>
              </a:ln>
            </c:spPr>
            <c:txPr>
              <a:bodyPr/>
              <a:lstStyle/>
              <a:p>
                <a:pPr>
                  <a:defRPr sz="1641" b="1" i="0" u="none" strike="noStrike" baseline="0">
                    <a:solidFill>
                      <a:srgbClr val="000000"/>
                    </a:solidFill>
                    <a:latin typeface="Arial Black"/>
                    <a:ea typeface="Arial Black"/>
                    <a:cs typeface="Arial Black"/>
                  </a:defRPr>
                </a:pPr>
                <a:endParaRPr lang="uk-UA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Sheet1!$B$1:$F$1</c:f>
              <c:strCache>
                <c:ptCount val="5"/>
                <c:pt idx="0">
                  <c:v>додаткова освіта в школі</c:v>
                </c:pt>
                <c:pt idx="1">
                  <c:v>школа мистецтв</c:v>
                </c:pt>
                <c:pt idx="2">
                  <c:v>спортивна школа</c:v>
                </c:pt>
                <c:pt idx="3">
                  <c:v>будинок творчості</c:v>
                </c:pt>
                <c:pt idx="4">
                  <c:v>центр культури і дозвілля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14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Запад</c:v>
                </c:pt>
              </c:strCache>
            </c:strRef>
          </c:tx>
          <c:spPr>
            <a:solidFill>
              <a:schemeClr val="accent2"/>
            </a:solidFill>
            <a:ln w="17372">
              <a:solidFill>
                <a:schemeClr val="tx1"/>
              </a:solidFill>
              <a:prstDash val="solid"/>
            </a:ln>
          </c:spPr>
          <c:explosion val="9"/>
          <c:dPt>
            <c:idx val="0"/>
            <c:bubble3D val="0"/>
            <c:spPr>
              <a:solidFill>
                <a:schemeClr val="accent1"/>
              </a:solidFill>
              <a:ln w="17372">
                <a:solidFill>
                  <a:schemeClr val="tx1"/>
                </a:solidFill>
                <a:prstDash val="solid"/>
              </a:ln>
            </c:spPr>
          </c:dPt>
          <c:dPt>
            <c:idx val="1"/>
            <c:bubble3D val="0"/>
          </c:dPt>
          <c:dPt>
            <c:idx val="2"/>
            <c:bubble3D val="0"/>
            <c:spPr>
              <a:solidFill>
                <a:schemeClr val="hlink"/>
              </a:solidFill>
              <a:ln w="17372">
                <a:solidFill>
                  <a:schemeClr val="tx1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chemeClr val="folHlink"/>
              </a:solidFill>
              <a:ln w="17372">
                <a:solidFill>
                  <a:schemeClr val="tx1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chemeClr val="bg2"/>
              </a:solidFill>
              <a:ln w="17372">
                <a:solidFill>
                  <a:schemeClr val="tx1"/>
                </a:solidFill>
                <a:prstDash val="solid"/>
              </a:ln>
            </c:spPr>
          </c:dPt>
          <c:dPt>
            <c:idx val="5"/>
            <c:bubble3D val="0"/>
            <c:spPr>
              <a:solidFill>
                <a:schemeClr val="tx2"/>
              </a:solidFill>
              <a:ln w="17372">
                <a:solidFill>
                  <a:schemeClr val="tx1"/>
                </a:solidFill>
                <a:prstDash val="solid"/>
              </a:ln>
            </c:spPr>
          </c:dPt>
          <c:cat>
            <c:strRef>
              <c:f>Sheet1!$B$1:$F$1</c:f>
              <c:strCache>
                <c:ptCount val="5"/>
                <c:pt idx="0">
                  <c:v>додаткова освіта в школі</c:v>
                </c:pt>
                <c:pt idx="1">
                  <c:v>школа мистецтв</c:v>
                </c:pt>
                <c:pt idx="2">
                  <c:v>спортивна школа</c:v>
                </c:pt>
                <c:pt idx="3">
                  <c:v>будинок творчості</c:v>
                </c:pt>
                <c:pt idx="4">
                  <c:v>центр культури і дозвілля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  <c:pt idx="0">
                  <c:v>1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Север</c:v>
                </c:pt>
              </c:strCache>
            </c:strRef>
          </c:tx>
          <c:spPr>
            <a:solidFill>
              <a:schemeClr val="hlink"/>
            </a:solidFill>
            <a:ln w="17372">
              <a:solidFill>
                <a:schemeClr val="tx1"/>
              </a:solidFill>
              <a:prstDash val="solid"/>
            </a:ln>
          </c:spPr>
          <c:explosion val="9"/>
          <c:dPt>
            <c:idx val="0"/>
            <c:bubble3D val="0"/>
            <c:spPr>
              <a:solidFill>
                <a:schemeClr val="accent1"/>
              </a:solidFill>
              <a:ln w="17372">
                <a:solidFill>
                  <a:schemeClr val="tx1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chemeClr val="accent2"/>
              </a:solidFill>
              <a:ln w="17372">
                <a:solidFill>
                  <a:schemeClr val="tx1"/>
                </a:solidFill>
                <a:prstDash val="solid"/>
              </a:ln>
            </c:spPr>
          </c:dPt>
          <c:dPt>
            <c:idx val="2"/>
            <c:bubble3D val="0"/>
          </c:dPt>
          <c:dPt>
            <c:idx val="3"/>
            <c:bubble3D val="0"/>
            <c:spPr>
              <a:solidFill>
                <a:schemeClr val="folHlink"/>
              </a:solidFill>
              <a:ln w="17372">
                <a:solidFill>
                  <a:schemeClr val="tx1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chemeClr val="bg2"/>
              </a:solidFill>
              <a:ln w="17372">
                <a:solidFill>
                  <a:schemeClr val="tx1"/>
                </a:solidFill>
                <a:prstDash val="solid"/>
              </a:ln>
            </c:spPr>
          </c:dPt>
          <c:dPt>
            <c:idx val="5"/>
            <c:bubble3D val="0"/>
            <c:spPr>
              <a:solidFill>
                <a:schemeClr val="tx2"/>
              </a:solidFill>
              <a:ln w="17372">
                <a:solidFill>
                  <a:schemeClr val="tx1"/>
                </a:solidFill>
                <a:prstDash val="solid"/>
              </a:ln>
            </c:spPr>
          </c:dPt>
          <c:cat>
            <c:strRef>
              <c:f>Sheet1!$B$1:$F$1</c:f>
              <c:strCache>
                <c:ptCount val="5"/>
                <c:pt idx="0">
                  <c:v>додаткова освіта в школі</c:v>
                </c:pt>
                <c:pt idx="1">
                  <c:v>школа мистецтв</c:v>
                </c:pt>
                <c:pt idx="2">
                  <c:v>спортивна школа</c:v>
                </c:pt>
                <c:pt idx="3">
                  <c:v>будинок творчості</c:v>
                </c:pt>
                <c:pt idx="4">
                  <c:v>центр культури і дозвілля</c:v>
                </c:pt>
              </c:strCache>
            </c:strRef>
          </c:cat>
          <c:val>
            <c:numRef>
              <c:f>Sheet1!$B$4:$F$4</c:f>
              <c:numCache>
                <c:formatCode>General</c:formatCode>
                <c:ptCount val="5"/>
                <c:pt idx="0">
                  <c:v>7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chemeClr val="folHlink"/>
            </a:solidFill>
            <a:ln w="17372">
              <a:solidFill>
                <a:schemeClr val="tx1"/>
              </a:solidFill>
              <a:prstDash val="solid"/>
            </a:ln>
          </c:spPr>
          <c:explosion val="9"/>
          <c:dPt>
            <c:idx val="0"/>
            <c:bubble3D val="0"/>
            <c:spPr>
              <a:solidFill>
                <a:schemeClr val="accent1"/>
              </a:solidFill>
              <a:ln w="17372">
                <a:solidFill>
                  <a:schemeClr val="tx1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chemeClr val="accent2"/>
              </a:solidFill>
              <a:ln w="17372">
                <a:solidFill>
                  <a:schemeClr val="tx1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chemeClr val="hlink"/>
              </a:solidFill>
              <a:ln w="17372">
                <a:solidFill>
                  <a:schemeClr val="tx1"/>
                </a:solidFill>
                <a:prstDash val="solid"/>
              </a:ln>
            </c:spPr>
          </c:dPt>
          <c:dPt>
            <c:idx val="3"/>
            <c:bubble3D val="0"/>
          </c:dPt>
          <c:dPt>
            <c:idx val="4"/>
            <c:bubble3D val="0"/>
            <c:spPr>
              <a:solidFill>
                <a:schemeClr val="bg2"/>
              </a:solidFill>
              <a:ln w="17372">
                <a:solidFill>
                  <a:schemeClr val="tx1"/>
                </a:solidFill>
                <a:prstDash val="solid"/>
              </a:ln>
            </c:spPr>
          </c:dPt>
          <c:dPt>
            <c:idx val="5"/>
            <c:bubble3D val="0"/>
            <c:spPr>
              <a:solidFill>
                <a:schemeClr val="tx2"/>
              </a:solidFill>
              <a:ln w="17372">
                <a:solidFill>
                  <a:schemeClr val="tx1"/>
                </a:solidFill>
                <a:prstDash val="solid"/>
              </a:ln>
            </c:spPr>
          </c:dPt>
          <c:cat>
            <c:strRef>
              <c:f>Sheet1!$B$1:$F$1</c:f>
              <c:strCache>
                <c:ptCount val="5"/>
                <c:pt idx="0">
                  <c:v>додаткова освіта в школі</c:v>
                </c:pt>
                <c:pt idx="1">
                  <c:v>школа мистецтв</c:v>
                </c:pt>
                <c:pt idx="2">
                  <c:v>спортивна школа</c:v>
                </c:pt>
                <c:pt idx="3">
                  <c:v>будинок творчості</c:v>
                </c:pt>
                <c:pt idx="4">
                  <c:v>центр культури і дозвілля</c:v>
                </c:pt>
              </c:strCache>
            </c:strRef>
          </c:cat>
          <c:val>
            <c:numRef>
              <c:f>Sheet1!$B$5:$F$5</c:f>
              <c:numCache>
                <c:formatCode>General</c:formatCode>
                <c:ptCount val="5"/>
                <c:pt idx="0">
                  <c:v>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17372">
          <a:solidFill>
            <a:schemeClr val="tx1"/>
          </a:solidFill>
          <a:prstDash val="solid"/>
        </a:ln>
      </c:spPr>
    </c:plotArea>
    <c:legend>
      <c:legendPos val="b"/>
      <c:legendEntry>
        <c:idx val="0"/>
        <c:txPr>
          <a:bodyPr/>
          <a:lstStyle/>
          <a:p>
            <a:pPr>
              <a:defRPr sz="1758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uk-UA"/>
          </a:p>
        </c:txPr>
      </c:legendEntry>
      <c:legendEntry>
        <c:idx val="1"/>
        <c:txPr>
          <a:bodyPr/>
          <a:lstStyle/>
          <a:p>
            <a:pPr>
              <a:defRPr sz="1758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uk-UA"/>
          </a:p>
        </c:txPr>
      </c:legendEntry>
      <c:legendEntry>
        <c:idx val="2"/>
        <c:txPr>
          <a:bodyPr/>
          <a:lstStyle/>
          <a:p>
            <a:pPr>
              <a:defRPr sz="1758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uk-UA"/>
          </a:p>
        </c:txPr>
      </c:legendEntry>
      <c:legendEntry>
        <c:idx val="3"/>
        <c:txPr>
          <a:bodyPr/>
          <a:lstStyle/>
          <a:p>
            <a:pPr>
              <a:defRPr sz="1758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uk-UA"/>
          </a:p>
        </c:txPr>
      </c:legendEntry>
      <c:legendEntry>
        <c:idx val="4"/>
        <c:txPr>
          <a:bodyPr/>
          <a:lstStyle/>
          <a:p>
            <a:pPr>
              <a:defRPr sz="1758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uk-UA"/>
          </a:p>
        </c:txPr>
      </c:legendEntry>
      <c:layout>
        <c:manualLayout>
          <c:xMode val="edge"/>
          <c:yMode val="edge"/>
          <c:x val="0.19617224880382775"/>
          <c:y val="0.59663865546218486"/>
          <c:w val="0.59968102073365226"/>
          <c:h val="0.40336134453781514"/>
        </c:manualLayout>
      </c:layout>
      <c:overlay val="0"/>
      <c:spPr>
        <a:noFill/>
        <a:ln w="34744">
          <a:noFill/>
        </a:ln>
      </c:spPr>
      <c:txPr>
        <a:bodyPr/>
        <a:lstStyle/>
        <a:p>
          <a:pPr>
            <a:defRPr sz="1758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uk-UA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2086" b="1" i="0" u="none" strike="noStrike" baseline="0">
          <a:solidFill>
            <a:schemeClr val="tx1"/>
          </a:solidFill>
          <a:latin typeface="Arial Black"/>
          <a:ea typeface="Arial Black"/>
          <a:cs typeface="Arial Black"/>
        </a:defRPr>
      </a:pPr>
      <a:endParaRPr lang="uk-UA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0697674418604657E-2"/>
          <c:y val="4.9632352941176468E-2"/>
          <c:w val="0.81162790697674414"/>
          <c:h val="0.485294117647058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5к. 2009-2010р. "Я і мій світ"</c:v>
                </c:pt>
              </c:strCache>
            </c:strRef>
          </c:tx>
          <c:spPr>
            <a:solidFill>
              <a:srgbClr val="000080"/>
            </a:solidFill>
            <a:ln w="12716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Sheet1!$B$1:$G$1</c:f>
              <c:strCache>
                <c:ptCount val="6"/>
                <c:pt idx="0">
                  <c:v>Ерудиція</c:v>
                </c:pt>
                <c:pt idx="1">
                  <c:v>Відношення до праці</c:v>
                </c:pt>
                <c:pt idx="2">
                  <c:v>Я і природа</c:v>
                </c:pt>
                <c:pt idx="3">
                  <c:v>Я і суспільство</c:v>
                </c:pt>
                <c:pt idx="4">
                  <c:v>Естетичний смак</c:v>
                </c:pt>
                <c:pt idx="5">
                  <c:v>Я - це Я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58</c:v>
                </c:pt>
                <c:pt idx="1">
                  <c:v>60</c:v>
                </c:pt>
                <c:pt idx="2">
                  <c:v>60</c:v>
                </c:pt>
                <c:pt idx="3">
                  <c:v>64</c:v>
                </c:pt>
                <c:pt idx="4">
                  <c:v>47</c:v>
                </c:pt>
                <c:pt idx="5">
                  <c:v>68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6-7к. 2010-20012р."Я - культурна людина"</c:v>
                </c:pt>
              </c:strCache>
            </c:strRef>
          </c:tx>
          <c:spPr>
            <a:solidFill>
              <a:srgbClr val="00CCFF"/>
            </a:solidFill>
            <a:ln w="12716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Sheet1!$B$1:$G$1</c:f>
              <c:strCache>
                <c:ptCount val="6"/>
                <c:pt idx="0">
                  <c:v>Ерудиція</c:v>
                </c:pt>
                <c:pt idx="1">
                  <c:v>Відношення до праці</c:v>
                </c:pt>
                <c:pt idx="2">
                  <c:v>Я і природа</c:v>
                </c:pt>
                <c:pt idx="3">
                  <c:v>Я і суспільство</c:v>
                </c:pt>
                <c:pt idx="4">
                  <c:v>Естетичний смак</c:v>
                </c:pt>
                <c:pt idx="5">
                  <c:v>Я - це Я</c:v>
                </c:pt>
              </c:strCache>
            </c:strRef>
          </c:cat>
          <c:val>
            <c:numRef>
              <c:f>Sheet1!$B$3:$G$3</c:f>
              <c:numCache>
                <c:formatCode>General</c:formatCode>
                <c:ptCount val="6"/>
                <c:pt idx="0">
                  <c:v>60</c:v>
                </c:pt>
                <c:pt idx="1">
                  <c:v>69</c:v>
                </c:pt>
                <c:pt idx="2">
                  <c:v>67</c:v>
                </c:pt>
                <c:pt idx="3">
                  <c:v>63</c:v>
                </c:pt>
                <c:pt idx="4">
                  <c:v>65</c:v>
                </c:pt>
                <c:pt idx="5">
                  <c:v>62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8-9к. 2012-2014р. "Я особистість"</c:v>
                </c:pt>
              </c:strCache>
            </c:strRef>
          </c:tx>
          <c:spPr>
            <a:solidFill>
              <a:schemeClr val="hlink"/>
            </a:solidFill>
            <a:ln w="12716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Sheet1!$B$1:$G$1</c:f>
              <c:strCache>
                <c:ptCount val="6"/>
                <c:pt idx="0">
                  <c:v>Ерудиція</c:v>
                </c:pt>
                <c:pt idx="1">
                  <c:v>Відношення до праці</c:v>
                </c:pt>
                <c:pt idx="2">
                  <c:v>Я і природа</c:v>
                </c:pt>
                <c:pt idx="3">
                  <c:v>Я і суспільство</c:v>
                </c:pt>
                <c:pt idx="4">
                  <c:v>Естетичний смак</c:v>
                </c:pt>
                <c:pt idx="5">
                  <c:v>Я - це Я</c:v>
                </c:pt>
              </c:strCache>
            </c:strRef>
          </c:cat>
          <c:val>
            <c:numRef>
              <c:f>Sheet1!$B$4:$G$4</c:f>
              <c:numCache>
                <c:formatCode>General</c:formatCode>
                <c:ptCount val="6"/>
                <c:pt idx="0">
                  <c:v>65</c:v>
                </c:pt>
                <c:pt idx="1">
                  <c:v>66</c:v>
                </c:pt>
                <c:pt idx="2">
                  <c:v>60</c:v>
                </c:pt>
                <c:pt idx="3">
                  <c:v>54</c:v>
                </c:pt>
                <c:pt idx="4">
                  <c:v>62</c:v>
                </c:pt>
                <c:pt idx="5">
                  <c:v>60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10-11к .2014-2016р. "Я громадянин"</c:v>
                </c:pt>
              </c:strCache>
            </c:strRef>
          </c:tx>
          <c:spPr>
            <a:solidFill>
              <a:srgbClr val="339966"/>
            </a:solidFill>
            <a:ln w="12716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Sheet1!$B$1:$G$1</c:f>
              <c:strCache>
                <c:ptCount val="6"/>
                <c:pt idx="0">
                  <c:v>Ерудиція</c:v>
                </c:pt>
                <c:pt idx="1">
                  <c:v>Відношення до праці</c:v>
                </c:pt>
                <c:pt idx="2">
                  <c:v>Я і природа</c:v>
                </c:pt>
                <c:pt idx="3">
                  <c:v>Я і суспільство</c:v>
                </c:pt>
                <c:pt idx="4">
                  <c:v>Естетичний смак</c:v>
                </c:pt>
                <c:pt idx="5">
                  <c:v>Я - це Я</c:v>
                </c:pt>
              </c:strCache>
            </c:strRef>
          </c:cat>
          <c:val>
            <c:numRef>
              <c:f>Sheet1!$B$5:$G$5</c:f>
              <c:numCache>
                <c:formatCode>General</c:formatCode>
                <c:ptCount val="6"/>
                <c:pt idx="0">
                  <c:v>70</c:v>
                </c:pt>
                <c:pt idx="1">
                  <c:v>63</c:v>
                </c:pt>
                <c:pt idx="2">
                  <c:v>66</c:v>
                </c:pt>
                <c:pt idx="3">
                  <c:v>60</c:v>
                </c:pt>
                <c:pt idx="4">
                  <c:v>63</c:v>
                </c:pt>
                <c:pt idx="5">
                  <c:v>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1813376"/>
        <c:axId val="204457088"/>
      </c:barChart>
      <c:catAx>
        <c:axId val="2018133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51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uk-UA"/>
          </a:p>
        </c:txPr>
        <c:crossAx val="20445708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04457088"/>
        <c:scaling>
          <c:orientation val="minMax"/>
        </c:scaling>
        <c:delete val="0"/>
        <c:axPos val="l"/>
        <c:majorGridlines>
          <c:spPr>
            <a:ln w="3179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353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uk-UA"/>
          </a:p>
        </c:txPr>
        <c:crossAx val="201813376"/>
        <c:crosses val="autoZero"/>
        <c:crossBetween val="between"/>
      </c:valAx>
      <c:spPr>
        <a:noFill/>
        <a:ln w="12716">
          <a:solidFill>
            <a:schemeClr val="tx1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9.6511627906976746E-2"/>
          <c:y val="0.65257352941176472"/>
          <c:w val="0.80813953488372092"/>
          <c:h val="0.3125"/>
        </c:manualLayout>
      </c:layout>
      <c:overlay val="0"/>
      <c:spPr>
        <a:noFill/>
        <a:ln w="3179">
          <a:solidFill>
            <a:schemeClr val="tx1"/>
          </a:solidFill>
          <a:prstDash val="solid"/>
        </a:ln>
      </c:spPr>
      <c:txPr>
        <a:bodyPr/>
        <a:lstStyle/>
        <a:p>
          <a:pPr>
            <a:defRPr sz="1657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353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uk-UA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uk-UA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uk-UA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uk-UA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uk-UA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uk-UA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uk-UA"/>
            </a:p>
          </p:txBody>
        </p:sp>
      </p:grpSp>
      <p:sp>
        <p:nvSpPr>
          <p:cNvPr id="10249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250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EAA637B-C32C-4B41-BFF4-43FD264911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1753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2AAE890-D26A-4BFF-8C5F-B5C9733CB8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9141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F00DFDA-2D3C-470C-8241-59BA42B775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1424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838200" y="1905000"/>
            <a:ext cx="8007350" cy="4191000"/>
          </a:xfrm>
        </p:spPr>
        <p:txBody>
          <a:bodyPr/>
          <a:lstStyle/>
          <a:p>
            <a:pPr lvl="0"/>
            <a:endParaRPr lang="uk-UA" noProof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72C4FA6-622B-4E65-8B43-C38CAADC3C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4654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838200" y="1905000"/>
            <a:ext cx="8007350" cy="4191000"/>
          </a:xfrm>
        </p:spPr>
        <p:txBody>
          <a:bodyPr/>
          <a:lstStyle/>
          <a:p>
            <a:pPr lvl="0"/>
            <a:endParaRPr lang="uk-UA" noProof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965F16A-8F7A-4A2B-AE5F-184CBC7E8F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572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066534C-685F-4873-AED5-081B5C5E41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7249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9D9D7DC-A6A1-4AC6-A116-E4722D13D8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5789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FFC2F76-6026-45A1-A97F-EB6C5C0ABE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870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BB7FDC3-B581-4059-8ECA-31A3FA8C8A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3782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C95CE59-5DDE-4CC4-A0FC-12819F5544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249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6112FF6-A037-434A-853D-BFDF3A892C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1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A19824E-2109-4E0A-96BC-97D9A8F49C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7646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9852FD8-6E9C-41E4-8334-1F40FDC8F7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6080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9219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uk-UA"/>
            </a:p>
          </p:txBody>
        </p:sp>
        <p:sp>
          <p:nvSpPr>
            <p:cNvPr id="9220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uk-UA"/>
            </a:p>
          </p:txBody>
        </p:sp>
        <p:sp>
          <p:nvSpPr>
            <p:cNvPr id="9221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uk-UA"/>
            </a:p>
          </p:txBody>
        </p:sp>
        <p:sp>
          <p:nvSpPr>
            <p:cNvPr id="9222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uk-UA"/>
            </a:p>
          </p:txBody>
        </p:sp>
        <p:sp>
          <p:nvSpPr>
            <p:cNvPr id="9223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uk-UA"/>
            </a:p>
          </p:txBody>
        </p:sp>
        <p:sp>
          <p:nvSpPr>
            <p:cNvPr id="9224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uk-UA"/>
            </a:p>
          </p:txBody>
        </p:sp>
        <p:sp>
          <p:nvSpPr>
            <p:cNvPr id="9225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uk-UA"/>
            </a:p>
          </p:txBody>
        </p:sp>
        <p:sp>
          <p:nvSpPr>
            <p:cNvPr id="9226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uk-UA"/>
            </a:p>
          </p:txBody>
        </p:sp>
      </p:grpSp>
      <p:sp>
        <p:nvSpPr>
          <p:cNvPr id="922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2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2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06179D21-358B-45D0-96E4-FB091B6013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230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231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</p:sldLayoutIdLst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2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33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5" Type="http://schemas.openxmlformats.org/officeDocument/2006/relationships/image" Target="../media/image7.gif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/>
            <a:r>
              <a:rPr lang="uk-UA" sz="4800" dirty="0" smtClean="0">
                <a:solidFill>
                  <a:schemeClr val="bg1"/>
                </a:solidFill>
                <a:latin typeface="Arial" charset="0"/>
              </a:rPr>
              <a:t>Виховна система</a:t>
            </a:r>
            <a:r>
              <a:rPr lang="uk-UA" sz="4800" dirty="0" smtClean="0">
                <a:latin typeface="Arial" charset="0"/>
              </a:rPr>
              <a:t> </a:t>
            </a:r>
            <a:r>
              <a:rPr lang="uk-UA" sz="4800" dirty="0" smtClean="0">
                <a:solidFill>
                  <a:schemeClr val="bg1"/>
                </a:solidFill>
                <a:latin typeface="Arial" charset="0"/>
              </a:rPr>
              <a:t>колективу </a:t>
            </a:r>
            <a:r>
              <a:rPr lang="uk-UA" sz="4800" dirty="0" smtClean="0">
                <a:solidFill>
                  <a:schemeClr val="bg1"/>
                </a:solidFill>
                <a:latin typeface="Arial" charset="0"/>
              </a:rPr>
              <a:t>11 </a:t>
            </a:r>
            <a:r>
              <a:rPr lang="uk-UA" sz="4800" dirty="0" smtClean="0">
                <a:solidFill>
                  <a:schemeClr val="bg1"/>
                </a:solidFill>
                <a:latin typeface="Arial" charset="0"/>
              </a:rPr>
              <a:t>класу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505200"/>
            <a:ext cx="6705600" cy="1371600"/>
          </a:xfrm>
        </p:spPr>
        <p:txBody>
          <a:bodyPr/>
          <a:lstStyle/>
          <a:p>
            <a:pPr algn="ctr" eaLnBrk="1" hangingPunct="1"/>
            <a:r>
              <a:rPr lang="uk-UA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Класний </a:t>
            </a:r>
            <a:r>
              <a:rPr lang="uk-UA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керівник</a:t>
            </a:r>
          </a:p>
          <a:p>
            <a:pPr algn="ctr" eaLnBrk="1" hangingPunct="1"/>
            <a:r>
              <a:rPr lang="uk-UA" b="1" i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Ухачевська</a:t>
            </a:r>
            <a:r>
              <a:rPr lang="uk-UA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Наталія Зіновіївна</a:t>
            </a:r>
            <a:endParaRPr lang="uk-UA" b="1" i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6" name="Picture 5" descr="сканирование00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1524000"/>
            <a:ext cx="917575" cy="145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C:\Users\Alex\Desktop\shool_autumn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" name="Picture 8" descr="I:\атестація\2013-14р\DSC0799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0863" y="4724400"/>
            <a:ext cx="7326287" cy="1715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uk-UA" sz="4000" dirty="0" smtClean="0">
                <a:solidFill>
                  <a:schemeClr val="bg1"/>
                </a:solidFill>
              </a:rPr>
              <a:t>Завдання виховної системи:</a:t>
            </a:r>
            <a:endParaRPr lang="ru-RU" sz="4000" dirty="0" smtClean="0">
              <a:solidFill>
                <a:schemeClr val="bg1"/>
              </a:solidFill>
            </a:endParaRPr>
          </a:p>
        </p:txBody>
      </p:sp>
      <p:sp>
        <p:nvSpPr>
          <p:cNvPr id="2253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uk-UA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  <a:endParaRPr lang="ru-RU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25608" name="Picture 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1895474"/>
            <a:ext cx="7315200" cy="404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uk-UA" smtClean="0">
                <a:solidFill>
                  <a:schemeClr val="bg1"/>
                </a:solidFill>
              </a:rPr>
              <a:t>Самоврядування в класі</a:t>
            </a:r>
            <a:endParaRPr lang="ru-RU" smtClean="0">
              <a:solidFill>
                <a:schemeClr val="bg1"/>
              </a:solidFill>
            </a:endParaRPr>
          </a:p>
        </p:txBody>
      </p:sp>
      <p:grpSp>
        <p:nvGrpSpPr>
          <p:cNvPr id="2" name="Diagram 7"/>
          <p:cNvGrpSpPr>
            <a:grpSpLocks/>
          </p:cNvGrpSpPr>
          <p:nvPr/>
        </p:nvGrpSpPr>
        <p:grpSpPr bwMode="auto">
          <a:xfrm>
            <a:off x="387124" y="1190399"/>
            <a:ext cx="8458200" cy="5394325"/>
            <a:chOff x="1273" y="1186"/>
            <a:chExt cx="1946" cy="1948"/>
          </a:xfrm>
        </p:grpSpPr>
        <p:sp>
          <p:nvSpPr>
            <p:cNvPr id="3" name="_s4100"/>
            <p:cNvSpPr>
              <a:spLocks noChangeShapeType="1"/>
            </p:cNvSpPr>
            <p:nvPr/>
          </p:nvSpPr>
          <p:spPr bwMode="auto">
            <a:xfrm flipH="1" flipV="1">
              <a:off x="1927" y="1607"/>
              <a:ext cx="243" cy="42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" name="_s4101"/>
            <p:cNvSpPr>
              <a:spLocks noChangeArrowheads="1"/>
            </p:cNvSpPr>
            <p:nvPr/>
          </p:nvSpPr>
          <p:spPr bwMode="auto">
            <a:xfrm>
              <a:off x="1698" y="1322"/>
              <a:ext cx="307" cy="307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BE0000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</a:rPr>
                <a:t>Замісник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</a:rPr>
                <a:t>старости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5" name="_s4104"/>
            <p:cNvSpPr>
              <a:spLocks noChangeShapeType="1"/>
            </p:cNvSpPr>
            <p:nvPr/>
          </p:nvSpPr>
          <p:spPr bwMode="auto">
            <a:xfrm flipH="1" flipV="1">
              <a:off x="1694" y="1841"/>
              <a:ext cx="421" cy="243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" name="_s4105"/>
            <p:cNvSpPr>
              <a:spLocks noChangeArrowheads="1"/>
            </p:cNvSpPr>
            <p:nvPr/>
          </p:nvSpPr>
          <p:spPr bwMode="auto">
            <a:xfrm>
              <a:off x="1409" y="1612"/>
              <a:ext cx="307" cy="307"/>
            </a:xfrm>
            <a:prstGeom prst="ellipse">
              <a:avLst/>
            </a:prstGeom>
            <a:solidFill>
              <a:srgbClr val="01BD0A"/>
            </a:solidFill>
            <a:ln w="28575">
              <a:solidFill>
                <a:srgbClr val="019308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</a:rPr>
                <a:t>Відповідальний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</a:rPr>
                <a:t> за стан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</a:rPr>
                <a:t>підручників</a:t>
              </a:r>
              <a:endParaRPr kumimoji="0" lang="ru-RU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7" name="_s4102"/>
            <p:cNvSpPr>
              <a:spLocks noChangeShapeType="1"/>
            </p:cNvSpPr>
            <p:nvPr/>
          </p:nvSpPr>
          <p:spPr bwMode="auto">
            <a:xfrm flipH="1">
              <a:off x="1609" y="2160"/>
              <a:ext cx="486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8" name="_s4103"/>
            <p:cNvSpPr>
              <a:spLocks noChangeArrowheads="1"/>
            </p:cNvSpPr>
            <p:nvPr/>
          </p:nvSpPr>
          <p:spPr bwMode="auto">
            <a:xfrm>
              <a:off x="1304" y="2007"/>
              <a:ext cx="307" cy="307"/>
            </a:xfrm>
            <a:prstGeom prst="ellipse">
              <a:avLst/>
            </a:prstGeom>
            <a:solidFill>
              <a:srgbClr val="0399FF"/>
            </a:solidFill>
            <a:ln w="28575">
              <a:solidFill>
                <a:srgbClr val="4B595B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</a:rPr>
                <a:t>Члени учкому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9" name="_s4106"/>
            <p:cNvSpPr>
              <a:spLocks noChangeShapeType="1"/>
            </p:cNvSpPr>
            <p:nvPr/>
          </p:nvSpPr>
          <p:spPr bwMode="auto">
            <a:xfrm flipH="1">
              <a:off x="1695" y="2236"/>
              <a:ext cx="421" cy="243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0" name="_s4107"/>
            <p:cNvSpPr>
              <a:spLocks noChangeArrowheads="1"/>
            </p:cNvSpPr>
            <p:nvPr/>
          </p:nvSpPr>
          <p:spPr bwMode="auto">
            <a:xfrm>
              <a:off x="1410" y="2402"/>
              <a:ext cx="307" cy="307"/>
            </a:xfrm>
            <a:prstGeom prst="ellipse">
              <a:avLst/>
            </a:prstGeom>
            <a:solidFill>
              <a:srgbClr val="FF8C01"/>
            </a:solidFill>
            <a:ln w="28575">
              <a:solidFill>
                <a:srgbClr val="D87600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</a:rPr>
                <a:t>“Науковці”</a:t>
              </a:r>
              <a:endParaRPr kumimoji="0" lang="ru-RU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11" name="_s4108"/>
            <p:cNvSpPr>
              <a:spLocks noChangeShapeType="1"/>
            </p:cNvSpPr>
            <p:nvPr/>
          </p:nvSpPr>
          <p:spPr bwMode="auto">
            <a:xfrm flipH="1">
              <a:off x="1929" y="2291"/>
              <a:ext cx="243" cy="42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2" name="_s4109"/>
            <p:cNvSpPr>
              <a:spLocks noChangeArrowheads="1"/>
            </p:cNvSpPr>
            <p:nvPr/>
          </p:nvSpPr>
          <p:spPr bwMode="auto">
            <a:xfrm>
              <a:off x="1700" y="2691"/>
              <a:ext cx="307" cy="307"/>
            </a:xfrm>
            <a:prstGeom prst="ellipse">
              <a:avLst/>
            </a:prstGeom>
            <a:solidFill>
              <a:srgbClr val="01BD0A"/>
            </a:solidFill>
            <a:ln w="28575">
              <a:solidFill>
                <a:srgbClr val="019308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</a:rPr>
                <a:t>“Спортсмени”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13" name="_s4110"/>
            <p:cNvSpPr>
              <a:spLocks noChangeShapeType="1"/>
            </p:cNvSpPr>
            <p:nvPr/>
          </p:nvSpPr>
          <p:spPr bwMode="auto">
            <a:xfrm>
              <a:off x="2248" y="2311"/>
              <a:ext cx="0" cy="48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4" name="_s4111"/>
            <p:cNvSpPr>
              <a:spLocks noChangeArrowheads="1"/>
            </p:cNvSpPr>
            <p:nvPr/>
          </p:nvSpPr>
          <p:spPr bwMode="auto">
            <a:xfrm>
              <a:off x="2095" y="2796"/>
              <a:ext cx="307" cy="307"/>
            </a:xfrm>
            <a:prstGeom prst="ellipse">
              <a:avLst/>
            </a:prstGeom>
            <a:solidFill>
              <a:srgbClr val="1A0FFF"/>
            </a:solidFill>
            <a:ln w="28575">
              <a:solidFill>
                <a:srgbClr val="0A00CE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</a:rPr>
                <a:t>“Трудівники”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15" name="_s4112"/>
            <p:cNvSpPr>
              <a:spLocks noChangeShapeType="1"/>
            </p:cNvSpPr>
            <p:nvPr/>
          </p:nvSpPr>
          <p:spPr bwMode="auto">
            <a:xfrm>
              <a:off x="2324" y="2290"/>
              <a:ext cx="243" cy="42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6" name="_s4113"/>
            <p:cNvSpPr>
              <a:spLocks noChangeArrowheads="1"/>
            </p:cNvSpPr>
            <p:nvPr/>
          </p:nvSpPr>
          <p:spPr bwMode="auto">
            <a:xfrm>
              <a:off x="2490" y="2690"/>
              <a:ext cx="307" cy="307"/>
            </a:xfrm>
            <a:prstGeom prst="ellipse">
              <a:avLst/>
            </a:prstGeom>
            <a:solidFill>
              <a:srgbClr val="9966FF"/>
            </a:solidFill>
            <a:ln w="28575">
              <a:solidFill>
                <a:srgbClr val="5F0FFF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</a:rPr>
                <a:t>“Художники”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17" name="_s4114"/>
            <p:cNvSpPr>
              <a:spLocks noChangeShapeType="1"/>
            </p:cNvSpPr>
            <p:nvPr/>
          </p:nvSpPr>
          <p:spPr bwMode="auto">
            <a:xfrm>
              <a:off x="2379" y="2234"/>
              <a:ext cx="421" cy="243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8" name="_s4115"/>
            <p:cNvSpPr>
              <a:spLocks noChangeArrowheads="1"/>
            </p:cNvSpPr>
            <p:nvPr/>
          </p:nvSpPr>
          <p:spPr bwMode="auto">
            <a:xfrm>
              <a:off x="2779" y="2400"/>
              <a:ext cx="307" cy="307"/>
            </a:xfrm>
            <a:prstGeom prst="ellipse">
              <a:avLst/>
            </a:prstGeom>
            <a:solidFill>
              <a:srgbClr val="FF00FF"/>
            </a:solidFill>
            <a:ln w="28575">
              <a:solidFill>
                <a:srgbClr val="CA00CA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</a:rPr>
                <a:t>“Організатори”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19" name="_s4116"/>
            <p:cNvSpPr>
              <a:spLocks noChangeShapeType="1"/>
            </p:cNvSpPr>
            <p:nvPr/>
          </p:nvSpPr>
          <p:spPr bwMode="auto">
            <a:xfrm>
              <a:off x="2399" y="2158"/>
              <a:ext cx="486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0" name="_s4117"/>
            <p:cNvSpPr>
              <a:spLocks noChangeArrowheads="1"/>
            </p:cNvSpPr>
            <p:nvPr/>
          </p:nvSpPr>
          <p:spPr bwMode="auto">
            <a:xfrm>
              <a:off x="2884" y="2005"/>
              <a:ext cx="307" cy="307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BE0000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</a:rPr>
                <a:t>Відповідальний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</a:rPr>
                <a:t> за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</a:rPr>
                <a:t>відвідування</a:t>
              </a:r>
              <a:endParaRPr kumimoji="0" lang="ru-RU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21" name="_s4118"/>
            <p:cNvSpPr>
              <a:spLocks noChangeShapeType="1"/>
            </p:cNvSpPr>
            <p:nvPr/>
          </p:nvSpPr>
          <p:spPr bwMode="auto">
            <a:xfrm flipV="1">
              <a:off x="2378" y="1839"/>
              <a:ext cx="421" cy="243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2" name="_s4119"/>
            <p:cNvSpPr>
              <a:spLocks noChangeArrowheads="1"/>
            </p:cNvSpPr>
            <p:nvPr/>
          </p:nvSpPr>
          <p:spPr bwMode="auto">
            <a:xfrm>
              <a:off x="2778" y="1610"/>
              <a:ext cx="307" cy="307"/>
            </a:xfrm>
            <a:prstGeom prst="ellipse">
              <a:avLst/>
            </a:prstGeom>
            <a:solidFill>
              <a:srgbClr val="01BD0A"/>
            </a:solidFill>
            <a:ln w="28575">
              <a:solidFill>
                <a:srgbClr val="019308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</a:rPr>
                <a:t>Відповідальний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</a:rPr>
                <a:t>за ведення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</a:rPr>
                <a:t> рапорта</a:t>
              </a:r>
              <a:endParaRPr kumimoji="0" lang="ru-RU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23" name="_s4120"/>
            <p:cNvSpPr>
              <a:spLocks noChangeShapeType="1"/>
            </p:cNvSpPr>
            <p:nvPr/>
          </p:nvSpPr>
          <p:spPr bwMode="auto">
            <a:xfrm flipV="1">
              <a:off x="2322" y="1606"/>
              <a:ext cx="243" cy="42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4" name="_s4121"/>
            <p:cNvSpPr>
              <a:spLocks noChangeArrowheads="1"/>
            </p:cNvSpPr>
            <p:nvPr/>
          </p:nvSpPr>
          <p:spPr bwMode="auto">
            <a:xfrm>
              <a:off x="2489" y="1321"/>
              <a:ext cx="307" cy="307"/>
            </a:xfrm>
            <a:prstGeom prst="ellipse">
              <a:avLst/>
            </a:prstGeom>
            <a:solidFill>
              <a:srgbClr val="0399FF"/>
            </a:solidFill>
            <a:ln w="28575">
              <a:solidFill>
                <a:srgbClr val="4B595B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</a:rPr>
                <a:t>Батьки</a:t>
              </a:r>
              <a:endParaRPr kumimoji="0" lang="ru-RU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25" name="_s4122"/>
            <p:cNvSpPr>
              <a:spLocks noChangeShapeType="1"/>
            </p:cNvSpPr>
            <p:nvPr/>
          </p:nvSpPr>
          <p:spPr bwMode="auto">
            <a:xfrm flipV="1">
              <a:off x="2246" y="1521"/>
              <a:ext cx="0" cy="48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6" name="_s4123"/>
            <p:cNvSpPr>
              <a:spLocks noChangeArrowheads="1"/>
            </p:cNvSpPr>
            <p:nvPr/>
          </p:nvSpPr>
          <p:spPr bwMode="auto">
            <a:xfrm>
              <a:off x="2093" y="1215"/>
              <a:ext cx="307" cy="307"/>
            </a:xfrm>
            <a:prstGeom prst="ellipse">
              <a:avLst/>
            </a:prstGeom>
            <a:solidFill>
              <a:srgbClr val="FF8C01"/>
            </a:solidFill>
            <a:ln w="28575">
              <a:solidFill>
                <a:srgbClr val="D87600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</a:rPr>
                <a:t>Староста</a:t>
              </a:r>
              <a:endParaRPr kumimoji="0" lang="ru-RU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27" name="_s4124"/>
            <p:cNvSpPr>
              <a:spLocks noChangeArrowheads="1"/>
            </p:cNvSpPr>
            <p:nvPr/>
          </p:nvSpPr>
          <p:spPr bwMode="auto">
            <a:xfrm>
              <a:off x="2093" y="2007"/>
              <a:ext cx="307" cy="307"/>
            </a:xfrm>
            <a:prstGeom prst="ellipse">
              <a:avLst/>
            </a:prstGeom>
            <a:solidFill>
              <a:srgbClr val="F1FD09"/>
            </a:solidFill>
            <a:ln w="28575">
              <a:solidFill>
                <a:srgbClr val="CAD402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</a:rPr>
                <a:t>Класний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</a:rPr>
                <a:t> керівник</a:t>
              </a:r>
              <a:endParaRPr kumimoji="0" lang="ru-RU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534400" cy="609600"/>
          </a:xfrm>
        </p:spPr>
        <p:txBody>
          <a:bodyPr/>
          <a:lstStyle/>
          <a:p>
            <a:pPr algn="ctr"/>
            <a:r>
              <a:rPr lang="uk-UA" sz="3200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Основні напрямки моєї виховної роботи</a:t>
            </a:r>
            <a:endParaRPr lang="uk-UA" sz="3200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6200" y="914400"/>
            <a:ext cx="7696200" cy="622299"/>
          </a:xfrm>
        </p:spPr>
        <p:txBody>
          <a:bodyPr/>
          <a:lstStyle/>
          <a:p>
            <a:r>
              <a:rPr lang="ru-RU" sz="2000" b="1" dirty="0" err="1" smtClean="0">
                <a:solidFill>
                  <a:srgbClr val="0000FF"/>
                </a:solidFill>
                <a:effectLst/>
              </a:rPr>
              <a:t>Ціннісне</a:t>
            </a:r>
            <a:r>
              <a:rPr lang="ru-RU" sz="2000" b="1" dirty="0" smtClean="0">
                <a:solidFill>
                  <a:srgbClr val="0000FF"/>
                </a:solidFill>
                <a:effectLst/>
              </a:rPr>
              <a:t> </a:t>
            </a:r>
            <a:r>
              <a:rPr lang="ru-RU" sz="2000" b="1" dirty="0" err="1">
                <a:solidFill>
                  <a:srgbClr val="0000FF"/>
                </a:solidFill>
                <a:effectLst/>
              </a:rPr>
              <a:t>ставлення</a:t>
            </a:r>
            <a:r>
              <a:rPr lang="ru-RU" sz="2000" b="1" dirty="0">
                <a:solidFill>
                  <a:srgbClr val="0000FF"/>
                </a:solidFill>
                <a:effectLst/>
              </a:rPr>
              <a:t> </a:t>
            </a:r>
            <a:r>
              <a:rPr lang="ru-RU" sz="2000" b="1" dirty="0" err="1">
                <a:solidFill>
                  <a:srgbClr val="0000FF"/>
                </a:solidFill>
                <a:effectLst/>
              </a:rPr>
              <a:t>особистості</a:t>
            </a:r>
            <a:r>
              <a:rPr lang="ru-RU" sz="2000" b="1" dirty="0">
                <a:solidFill>
                  <a:srgbClr val="0000FF"/>
                </a:solidFill>
                <a:effectLst/>
              </a:rPr>
              <a:t> до </a:t>
            </a:r>
            <a:r>
              <a:rPr lang="ru-RU" sz="2000" b="1" dirty="0" err="1">
                <a:solidFill>
                  <a:srgbClr val="0000FF"/>
                </a:solidFill>
                <a:effectLst/>
              </a:rPr>
              <a:t>суспільства</a:t>
            </a:r>
            <a:r>
              <a:rPr lang="ru-RU" sz="2000" b="1" dirty="0">
                <a:solidFill>
                  <a:srgbClr val="0000FF"/>
                </a:solidFill>
                <a:effectLst/>
              </a:rPr>
              <a:t> і </a:t>
            </a:r>
            <a:r>
              <a:rPr lang="ru-RU" sz="2000" b="1" dirty="0" err="1">
                <a:solidFill>
                  <a:srgbClr val="0000FF"/>
                </a:solidFill>
                <a:effectLst/>
              </a:rPr>
              <a:t>держави</a:t>
            </a:r>
            <a:endParaRPr lang="uk-UA" sz="2000" b="1" dirty="0">
              <a:solidFill>
                <a:srgbClr val="0000FF"/>
              </a:solidFill>
              <a:effectLst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343400" y="1600200"/>
            <a:ext cx="4724400" cy="4830763"/>
          </a:xfrm>
        </p:spPr>
        <p:txBody>
          <a:bodyPr/>
          <a:lstStyle/>
          <a:p>
            <a:pPr marL="0" indent="0">
              <a:buNone/>
            </a:pPr>
            <a:r>
              <a:rPr lang="uk-UA" sz="1600" b="1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Це виражається </a:t>
            </a:r>
            <a:r>
              <a:rPr lang="uk-UA" sz="1600" b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у:</a:t>
            </a:r>
          </a:p>
          <a:p>
            <a:pPr>
              <a:buClr>
                <a:srgbClr val="0000FF"/>
              </a:buClr>
              <a:buFont typeface="Wingdings" pitchFamily="2" charset="2"/>
              <a:buChar char="Ø"/>
            </a:pPr>
            <a:r>
              <a:rPr lang="uk-UA" sz="16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формован</a:t>
            </a:r>
            <a:r>
              <a:rPr lang="uk-UA" sz="160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60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ст</a:t>
            </a:r>
            <a:r>
              <a:rPr lang="uk-UA" sz="160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потреби у </a:t>
            </a:r>
            <a:r>
              <a:rPr lang="ru-RU" sz="160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збереженні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60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примноженні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духовного й </a:t>
            </a:r>
            <a:r>
              <a:rPr lang="ru-RU" sz="160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матеріального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багатств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українського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народу:</a:t>
            </a:r>
            <a:endParaRPr lang="uk-UA" sz="1600" dirty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>
              <a:buClr>
                <a:srgbClr val="0000FF"/>
              </a:buClr>
              <a:buFont typeface="Wingdings" pitchFamily="2" charset="2"/>
              <a:buChar char="Ø"/>
            </a:pPr>
            <a:r>
              <a:rPr lang="ru-RU" sz="160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відповідальності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як </a:t>
            </a:r>
            <a:r>
              <a:rPr lang="ru-RU" sz="160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важливої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риси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особистості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за долю </a:t>
            </a:r>
            <a:r>
              <a:rPr lang="ru-RU" sz="160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Батьківщини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;</a:t>
            </a:r>
            <a:endParaRPr lang="uk-UA" sz="1600" dirty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>
              <a:buClr>
                <a:srgbClr val="0000FF"/>
              </a:buClr>
              <a:buFont typeface="Wingdings" pitchFamily="2" charset="2"/>
              <a:buChar char="Ø"/>
            </a:pPr>
            <a:r>
              <a:rPr lang="ru-RU" sz="160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розуміння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особистістю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своїх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прав, свобод, </a:t>
            </a:r>
            <a:r>
              <a:rPr lang="ru-RU" sz="160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обов'язків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;</a:t>
            </a:r>
            <a:endParaRPr lang="uk-UA" sz="1600" dirty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>
              <a:buClr>
                <a:srgbClr val="0000FF"/>
              </a:buClr>
              <a:buFont typeface="Wingdings" pitchFamily="2" charset="2"/>
              <a:buChar char="Ø"/>
            </a:pPr>
            <a:r>
              <a:rPr lang="ru-RU" sz="160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громадянської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життєвої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позиції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участь в </a:t>
            </a:r>
            <a:r>
              <a:rPr lang="ru-RU" sz="160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учнівському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самоврядуванні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житті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школи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60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громади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;</a:t>
            </a:r>
            <a:endParaRPr lang="uk-UA" sz="1600" dirty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>
              <a:buClr>
                <a:srgbClr val="0000FF"/>
              </a:buClr>
              <a:buFont typeface="Wingdings" pitchFamily="2" charset="2"/>
              <a:buChar char="Ø"/>
            </a:pPr>
            <a:r>
              <a:rPr lang="ru-RU" sz="160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власної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віри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60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духовні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сили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народу, </a:t>
            </a:r>
            <a:r>
              <a:rPr lang="ru-RU" sz="160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майбутнє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;</a:t>
            </a:r>
            <a:endParaRPr lang="uk-UA" sz="1600" dirty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>
              <a:buClr>
                <a:srgbClr val="0000FF"/>
              </a:buClr>
              <a:buFont typeface="Wingdings" pitchFamily="2" charset="2"/>
              <a:buChar char="Ø"/>
            </a:pPr>
            <a:r>
              <a:rPr lang="ru-RU" sz="160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усвідомлення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себе </a:t>
            </a:r>
            <a:r>
              <a:rPr lang="ru-RU" sz="160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патріотом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60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громадянином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;</a:t>
            </a:r>
            <a:endParaRPr lang="uk-UA" sz="1600" dirty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>
              <a:buClr>
                <a:srgbClr val="0000FF"/>
              </a:buClr>
              <a:buFont typeface="Wingdings" pitchFamily="2" charset="2"/>
              <a:buChar char="Ø"/>
            </a:pPr>
            <a:r>
              <a:rPr lang="ru-RU" sz="160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потреби у </a:t>
            </a:r>
            <a:r>
              <a:rPr lang="ru-RU" sz="160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полікультурному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спілкуванні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основі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взаєморозуміння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60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поваги</a:t>
            </a:r>
            <a:r>
              <a:rPr lang="uk-UA" sz="160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65489">
            <a:off x="234818" y="1447799"/>
            <a:ext cx="30480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67" t="20952" r="4643"/>
          <a:stretch/>
        </p:blipFill>
        <p:spPr>
          <a:xfrm>
            <a:off x="1295400" y="2940444"/>
            <a:ext cx="3124201" cy="20311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603"/>
          <a:stretch/>
        </p:blipFill>
        <p:spPr>
          <a:xfrm>
            <a:off x="304800" y="4710612"/>
            <a:ext cx="3352800" cy="214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01800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228600" y="457200"/>
            <a:ext cx="8007350" cy="529441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ru-RU" sz="20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Ціннісне</a:t>
            </a:r>
            <a:r>
              <a:rPr lang="ru-RU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sz="20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ставлення</a:t>
            </a:r>
            <a:r>
              <a:rPr lang="ru-RU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до </a:t>
            </a:r>
            <a:r>
              <a:rPr lang="ru-RU" sz="20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сім’ї</a:t>
            </a:r>
            <a:r>
              <a:rPr lang="ru-RU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, </a:t>
            </a:r>
            <a:r>
              <a:rPr lang="ru-RU" sz="20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родини</a:t>
            </a:r>
            <a:r>
              <a:rPr lang="ru-RU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, людей</a:t>
            </a:r>
            <a:endParaRPr lang="ru-RU" sz="2000" b="1" dirty="0" smtClean="0">
              <a:solidFill>
                <a:srgbClr val="0000FF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67200" y="1219200"/>
            <a:ext cx="4572000" cy="28931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>
                <a:srgbClr val="0000FF"/>
              </a:buClr>
            </a:pPr>
            <a:r>
              <a:rPr lang="uk-UA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Метою є:</a:t>
            </a:r>
          </a:p>
          <a:p>
            <a:pPr marL="285750" indent="-285750">
              <a:buClr>
                <a:srgbClr val="0000FF"/>
              </a:buClr>
              <a:buFont typeface="Wingdings" pitchFamily="2" charset="2"/>
              <a:buChar char="Ø"/>
            </a:pPr>
            <a:r>
              <a:rPr lang="uk-UA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засвоєння сімейних, родинних та суспільних цінностей:здоров’я – найвища цінність; </a:t>
            </a:r>
          </a:p>
          <a:p>
            <a:pPr marL="285750" indent="-285750">
              <a:buClr>
                <a:srgbClr val="0000FF"/>
              </a:buClr>
              <a:buFont typeface="Wingdings" pitchFamily="2" charset="2"/>
              <a:buChar char="Ø"/>
            </a:pPr>
            <a:r>
              <a:rPr lang="uk-UA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ціннісне ставлення до оточуючих людей;</a:t>
            </a:r>
          </a:p>
          <a:p>
            <a:pPr marL="285750" indent="-285750">
              <a:buClr>
                <a:srgbClr val="0000FF"/>
              </a:buClr>
              <a:buFont typeface="Wingdings" pitchFamily="2" charset="2"/>
              <a:buChar char="Ø"/>
            </a:pPr>
            <a:r>
              <a:rPr lang="uk-UA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культура спілкування і мовленнєвий етикет;</a:t>
            </a:r>
          </a:p>
          <a:p>
            <a:pPr marL="285750" indent="-285750">
              <a:buClr>
                <a:srgbClr val="0000FF"/>
              </a:buClr>
              <a:buFont typeface="Wingdings" pitchFamily="2" charset="2"/>
              <a:buChar char="Ø"/>
            </a:pPr>
            <a:r>
              <a:rPr lang="uk-UA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повага до батьків, сім’ї, родини;</a:t>
            </a:r>
          </a:p>
          <a:p>
            <a:pPr marL="285750" indent="-285750">
              <a:buClr>
                <a:srgbClr val="0000FF"/>
              </a:buClr>
              <a:buFont typeface="Wingdings" pitchFamily="2" charset="2"/>
              <a:buChar char="Ø"/>
            </a:pPr>
            <a:r>
              <a:rPr lang="uk-UA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цінність здорового способу життя;</a:t>
            </a:r>
          </a:p>
          <a:p>
            <a:pPr marL="285750" indent="-285750">
              <a:buClr>
                <a:srgbClr val="0000FF"/>
              </a:buClr>
              <a:buFont typeface="Wingdings" pitchFamily="2" charset="2"/>
              <a:buChar char="Ø"/>
            </a:pPr>
            <a:r>
              <a:rPr lang="uk-UA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формувати навички співжиття у колективі;</a:t>
            </a:r>
          </a:p>
          <a:p>
            <a:pPr marL="285750" indent="-285750">
              <a:buClr>
                <a:srgbClr val="0000FF"/>
              </a:buClr>
              <a:buFont typeface="Wingdings" pitchFamily="2" charset="2"/>
              <a:buChar char="Ø"/>
            </a:pPr>
            <a:r>
              <a:rPr lang="uk-UA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готовність нести відповідальність за свої </a:t>
            </a:r>
            <a:r>
              <a:rPr lang="uk-UA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вчинки;</a:t>
            </a:r>
            <a:endParaRPr lang="uk-UA" sz="1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Clr>
                <a:srgbClr val="0000FF"/>
              </a:buClr>
              <a:buFont typeface="Wingdings" pitchFamily="2" charset="2"/>
              <a:buChar char="Ø"/>
            </a:pPr>
            <a:r>
              <a:rPr lang="uk-UA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неприйняття агресії і насильства.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3429000"/>
            <a:ext cx="3813924" cy="28604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err="1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Ціннісне</a:t>
            </a:r>
            <a:r>
              <a:rPr lang="ru-RU" sz="2000" dirty="0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ставлення</a:t>
            </a:r>
            <a:r>
              <a:rPr lang="ru-RU" sz="2000" dirty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dirty="0" err="1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природи</a:t>
            </a:r>
            <a:endParaRPr lang="uk-UA" sz="2000" dirty="0"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800600" y="990600"/>
            <a:ext cx="4040188" cy="3886200"/>
          </a:xfrm>
        </p:spPr>
        <p:txBody>
          <a:bodyPr/>
          <a:lstStyle/>
          <a:p>
            <a:r>
              <a:rPr lang="uk-UA" sz="160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Виховними досягненнями цього напрямку я вважаю:</a:t>
            </a:r>
          </a:p>
          <a:p>
            <a:pPr marL="285750" lvl="0" indent="-285750">
              <a:buClr>
                <a:srgbClr val="0000FF"/>
              </a:buClr>
              <a:buFont typeface="Wingdings" pitchFamily="2" charset="2"/>
              <a:buChar char="Ø"/>
            </a:pPr>
            <a:r>
              <a:rPr lang="ru-RU" sz="1600" b="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відповідальне</a:t>
            </a:r>
            <a:r>
              <a:rPr lang="ru-RU" sz="1600" b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ставлення</a:t>
            </a:r>
            <a:r>
              <a:rPr lang="ru-RU" sz="1600" b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600" b="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природних</a:t>
            </a:r>
            <a:r>
              <a:rPr lang="ru-RU" sz="1600" b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ресурсів</a:t>
            </a:r>
            <a:r>
              <a:rPr lang="ru-RU" sz="1600" b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600" b="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багатств</a:t>
            </a:r>
            <a:r>
              <a:rPr lang="ru-RU" sz="1600" b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;</a:t>
            </a:r>
            <a:endParaRPr lang="uk-UA" sz="1600" b="0" dirty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Clr>
                <a:srgbClr val="0000FF"/>
              </a:buClr>
              <a:buFont typeface="Wingdings" pitchFamily="2" charset="2"/>
              <a:buChar char="Ø"/>
            </a:pPr>
            <a:r>
              <a:rPr lang="ru-RU" sz="1600" b="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ощадливе</a:t>
            </a:r>
            <a:r>
              <a:rPr lang="ru-RU" sz="1600" b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sz="1600" b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енергоносіїв</a:t>
            </a:r>
            <a:r>
              <a:rPr lang="ru-RU" sz="1600" b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;</a:t>
            </a:r>
            <a:endParaRPr lang="uk-UA" sz="1600" b="0" dirty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Clr>
                <a:srgbClr val="0000FF"/>
              </a:buClr>
              <a:buFont typeface="Wingdings" pitchFamily="2" charset="2"/>
              <a:buChar char="Ø"/>
            </a:pPr>
            <a:r>
              <a:rPr lang="ru-RU" sz="1600" b="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формування</a:t>
            </a:r>
            <a:r>
              <a:rPr lang="ru-RU" sz="1600" b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екологічної</a:t>
            </a:r>
            <a:r>
              <a:rPr lang="ru-RU" sz="1600" b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культури</a:t>
            </a:r>
            <a:r>
              <a:rPr lang="ru-RU" sz="1600" b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;</a:t>
            </a:r>
            <a:endParaRPr lang="uk-UA" sz="1600" b="0" dirty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Clr>
                <a:srgbClr val="0000FF"/>
              </a:buClr>
              <a:buFont typeface="Wingdings" pitchFamily="2" charset="2"/>
              <a:buChar char="Ø"/>
            </a:pPr>
            <a:r>
              <a:rPr lang="ru-RU" sz="1600" b="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навички</a:t>
            </a:r>
            <a:r>
              <a:rPr lang="ru-RU" sz="1600" b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безпечної</a:t>
            </a:r>
            <a:r>
              <a:rPr lang="ru-RU" sz="1600" b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поведінки</a:t>
            </a:r>
            <a:r>
              <a:rPr lang="ru-RU" sz="1600" b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b="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природі</a:t>
            </a:r>
            <a:r>
              <a:rPr lang="ru-RU" sz="1600" b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;</a:t>
            </a:r>
            <a:endParaRPr lang="uk-UA" sz="1600" b="0" dirty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Clr>
                <a:srgbClr val="0000FF"/>
              </a:buClr>
              <a:buFont typeface="Wingdings" pitchFamily="2" charset="2"/>
              <a:buChar char="Ø"/>
            </a:pPr>
            <a:r>
              <a:rPr lang="ru-RU" sz="1600" b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потреба в </a:t>
            </a:r>
            <a:r>
              <a:rPr lang="ru-RU" sz="1600" b="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оздоровленні</a:t>
            </a:r>
            <a:r>
              <a:rPr lang="ru-RU" sz="1600" b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довкілля</a:t>
            </a:r>
            <a:r>
              <a:rPr lang="ru-RU" sz="1600" b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та участь у </a:t>
            </a:r>
            <a:r>
              <a:rPr lang="ru-RU" sz="1600" b="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природоохоронній</a:t>
            </a:r>
            <a:r>
              <a:rPr lang="ru-RU" sz="1600" b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1600" b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;</a:t>
            </a:r>
            <a:endParaRPr lang="uk-UA" sz="1600" b="0" dirty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Clr>
                <a:srgbClr val="0000FF"/>
              </a:buClr>
              <a:buFont typeface="Wingdings" pitchFamily="2" charset="2"/>
              <a:buChar char="Ø"/>
            </a:pPr>
            <a:r>
              <a:rPr lang="ru-RU" sz="1600" b="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навички</a:t>
            </a:r>
            <a:r>
              <a:rPr lang="ru-RU" sz="1600" b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життєдіяльності</a:t>
            </a:r>
            <a:r>
              <a:rPr lang="ru-RU" sz="1600" b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b="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умовах</a:t>
            </a:r>
            <a:r>
              <a:rPr lang="ru-RU" sz="1600" b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екологічної</a:t>
            </a:r>
            <a:r>
              <a:rPr lang="ru-RU" sz="1600" b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кризи</a:t>
            </a:r>
            <a:r>
              <a:rPr lang="ru-RU" sz="1600" b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lang="uk-UA" sz="1600" b="0" dirty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endParaRPr lang="uk-UA" b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69568" y="5486400"/>
            <a:ext cx="4041775" cy="639762"/>
          </a:xfrm>
        </p:spPr>
        <p:txBody>
          <a:bodyPr/>
          <a:lstStyle/>
          <a:p>
            <a:endParaRPr lang="uk-UA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0" y="3886200"/>
            <a:ext cx="3355975" cy="25169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96570">
            <a:off x="882498" y="1283028"/>
            <a:ext cx="3297074" cy="24728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2400" y="4419600"/>
            <a:ext cx="3149600" cy="236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62444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ru-RU" sz="2000" dirty="0" err="1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Ціннісне</a:t>
            </a:r>
            <a:r>
              <a:rPr lang="ru-RU" sz="2000" dirty="0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ставлення</a:t>
            </a:r>
            <a:r>
              <a:rPr lang="ru-RU" sz="2000" dirty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dirty="0" err="1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культури</a:t>
            </a:r>
            <a:r>
              <a:rPr lang="ru-RU" sz="2000" dirty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000" dirty="0" err="1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мистецтва</a:t>
            </a:r>
            <a:endParaRPr lang="uk-UA" dirty="0"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7391400" cy="4256088"/>
          </a:xfrm>
        </p:spPr>
        <p:txBody>
          <a:bodyPr/>
          <a:lstStyle/>
          <a:p>
            <a:pPr>
              <a:buClr>
                <a:srgbClr val="0000FF"/>
              </a:buClr>
            </a:pPr>
            <a:r>
              <a:rPr lang="uk-UA" sz="160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При роботі з цим напрямком я </a:t>
            </a:r>
            <a:r>
              <a:rPr lang="uk-UA" sz="16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намагаюсь:</a:t>
            </a:r>
          </a:p>
          <a:p>
            <a:pPr>
              <a:buClr>
                <a:srgbClr val="0000FF"/>
              </a:buClr>
            </a:pPr>
            <a:endParaRPr lang="uk-UA" sz="1600" b="0" dirty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Clr>
                <a:srgbClr val="0000FF"/>
              </a:buClr>
              <a:buFont typeface="Wingdings" pitchFamily="2" charset="2"/>
              <a:buChar char="Ø"/>
            </a:pPr>
            <a:r>
              <a:rPr lang="uk-UA" sz="1600" b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600" b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форм</a:t>
            </a:r>
            <a:r>
              <a:rPr lang="uk-UA" sz="1600" b="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увати</a:t>
            </a:r>
            <a:r>
              <a:rPr lang="uk-UA" sz="1600" b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у учнів </a:t>
            </a:r>
            <a:r>
              <a:rPr lang="ru-RU" sz="1600" b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потреби у </a:t>
            </a:r>
            <a:r>
              <a:rPr lang="ru-RU" sz="1600" b="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спілкуванні</a:t>
            </a:r>
            <a:r>
              <a:rPr lang="ru-RU" sz="1600" b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 з </a:t>
            </a:r>
            <a:r>
              <a:rPr lang="ru-RU" sz="1600" b="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мистецтвом</a:t>
            </a:r>
            <a:r>
              <a:rPr lang="uk-UA" sz="1600" b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600" b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uk-UA" sz="1600" b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з </a:t>
            </a:r>
            <a:r>
              <a:rPr lang="ru-RU" sz="1600" b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основ</a:t>
            </a:r>
            <a:r>
              <a:rPr lang="uk-UA" sz="1600" b="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ою</a:t>
            </a:r>
            <a:r>
              <a:rPr lang="uk-UA" sz="1600" b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естетичного</a:t>
            </a:r>
            <a:r>
              <a:rPr lang="ru-RU" sz="1600" b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виховання</a:t>
            </a:r>
            <a:r>
              <a:rPr lang="ru-RU" sz="1600" b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600" b="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художнього</a:t>
            </a:r>
            <a:r>
              <a:rPr lang="ru-RU" sz="1600" b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сприйняття</a:t>
            </a:r>
            <a:r>
              <a:rPr lang="ru-RU" sz="1600" b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дійсності</a:t>
            </a:r>
            <a:r>
              <a:rPr lang="uk-UA" sz="1600" b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endParaRPr lang="uk-UA" sz="1600" b="0" dirty="0" smtClean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Clr>
                <a:srgbClr val="0000FF"/>
              </a:buClr>
              <a:buFont typeface="Wingdings" pitchFamily="2" charset="2"/>
              <a:buChar char="Ø"/>
            </a:pPr>
            <a:endParaRPr lang="uk-UA" sz="1600" b="0" dirty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Clr>
                <a:srgbClr val="0000FF"/>
              </a:buClr>
              <a:buFont typeface="Wingdings" pitchFamily="2" charset="2"/>
              <a:buChar char="Ø"/>
            </a:pPr>
            <a:endParaRPr lang="uk-UA" sz="1600" b="0" dirty="0" smtClean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0000FF"/>
              </a:buClr>
            </a:pPr>
            <a:endParaRPr lang="uk-UA" sz="1600" b="0" dirty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0000FF"/>
              </a:buClr>
            </a:pPr>
            <a:r>
              <a:rPr lang="uk-UA" sz="160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При цьому  я спостерігаю невпинний зріст у більшості учнів:</a:t>
            </a:r>
          </a:p>
          <a:p>
            <a:pPr marL="285750" lvl="0" indent="-285750">
              <a:buClr>
                <a:srgbClr val="0000FF"/>
              </a:buClr>
              <a:buFont typeface="Wingdings" pitchFamily="2" charset="2"/>
              <a:buChar char="Ø"/>
            </a:pPr>
            <a:r>
              <a:rPr lang="ru-RU" sz="1600" b="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пізнавального</a:t>
            </a:r>
            <a:r>
              <a:rPr lang="ru-RU" sz="1600" b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інтересу</a:t>
            </a:r>
            <a:r>
              <a:rPr lang="ru-RU" sz="1600" b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600" b="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мистецтва</a:t>
            </a:r>
            <a:r>
              <a:rPr lang="ru-RU" sz="1600" b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;</a:t>
            </a:r>
            <a:endParaRPr lang="uk-UA" sz="1600" b="0" dirty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Clr>
                <a:srgbClr val="0000FF"/>
              </a:buClr>
              <a:buFont typeface="Wingdings" pitchFamily="2" charset="2"/>
              <a:buChar char="Ø"/>
            </a:pPr>
            <a:r>
              <a:rPr lang="ru-RU" sz="1600" b="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здатності</a:t>
            </a:r>
            <a:r>
              <a:rPr lang="ru-RU" sz="1600" b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600" b="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творчої</a:t>
            </a:r>
            <a:r>
              <a:rPr lang="ru-RU" sz="1600" b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1600" b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600" b="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мистецькій</a:t>
            </a:r>
            <a:r>
              <a:rPr lang="ru-RU" sz="1600" b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сфері</a:t>
            </a:r>
            <a:r>
              <a:rPr lang="ru-RU" sz="1600" b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;</a:t>
            </a:r>
            <a:endParaRPr lang="uk-UA" sz="1600" b="0" dirty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Clr>
                <a:srgbClr val="0000FF"/>
              </a:buClr>
              <a:buFont typeface="Wingdings" pitchFamily="2" charset="2"/>
              <a:buChar char="Ø"/>
            </a:pPr>
            <a:r>
              <a:rPr lang="ru-RU" sz="1600" b="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художньо-естетичних</a:t>
            </a:r>
            <a:r>
              <a:rPr lang="ru-RU" sz="1600" b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смаків</a:t>
            </a:r>
            <a:r>
              <a:rPr lang="ru-RU" sz="1600" b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емоцій</a:t>
            </a:r>
            <a:r>
              <a:rPr lang="ru-RU" sz="1600" b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почуттів</a:t>
            </a:r>
            <a:r>
              <a:rPr lang="ru-RU" sz="1600" b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600" b="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культури</a:t>
            </a:r>
            <a:r>
              <a:rPr lang="ru-RU" sz="1600" b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мислення</a:t>
            </a:r>
            <a:r>
              <a:rPr lang="ru-RU" sz="1600" b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600" b="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поведінки</a:t>
            </a:r>
            <a:r>
              <a:rPr lang="ru-RU" sz="1600" b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lang="uk-UA" sz="1600" b="0" dirty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12246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898525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dirty="0" err="1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Ціннісне</a:t>
            </a:r>
            <a:r>
              <a:rPr lang="ru-RU" sz="2000" dirty="0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ставлення</a:t>
            </a:r>
            <a:r>
              <a:rPr lang="ru-RU" sz="2000" dirty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dirty="0" err="1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праці</a:t>
            </a:r>
            <a:endParaRPr lang="ru-RU" sz="2000" dirty="0" smtClean="0"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0" y="1219200"/>
            <a:ext cx="4572000" cy="3810000"/>
          </a:xfrm>
        </p:spPr>
        <p:txBody>
          <a:bodyPr/>
          <a:lstStyle/>
          <a:p>
            <a:pPr marL="0" indent="0">
              <a:buClr>
                <a:srgbClr val="0000FF"/>
              </a:buClr>
              <a:buNone/>
            </a:pPr>
            <a:r>
              <a:rPr lang="uk-UA" sz="1600" b="1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Під </a:t>
            </a:r>
            <a:r>
              <a:rPr lang="uk-UA" sz="1600" b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моїм пильним </a:t>
            </a:r>
            <a:r>
              <a:rPr lang="uk-UA" sz="1600" b="1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наглядом </a:t>
            </a:r>
            <a:r>
              <a:rPr lang="uk-UA" sz="1600" b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учні </a:t>
            </a:r>
            <a:r>
              <a:rPr lang="uk-UA" sz="1600" b="1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роблять перші к</a:t>
            </a:r>
            <a:r>
              <a:rPr lang="ru-RU" sz="1600" b="1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роки на шляху до </a:t>
            </a:r>
            <a:r>
              <a:rPr lang="ru-RU" sz="1600" b="1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професійного</a:t>
            </a:r>
            <a:r>
              <a:rPr lang="ru-RU" sz="1600" b="1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самовизначення</a:t>
            </a:r>
            <a:r>
              <a:rPr lang="ru-RU" sz="1600" b="1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endParaRPr lang="uk-UA" sz="1600" b="1" dirty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0000FF"/>
              </a:buClr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активно-</a:t>
            </a:r>
            <a:r>
              <a:rPr lang="ru-RU" sz="160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позитивне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ставлення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60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;</a:t>
            </a:r>
            <a:endParaRPr lang="uk-UA" sz="1600" dirty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0000FF"/>
              </a:buClr>
              <a:buFont typeface="Wingdings" pitchFamily="2" charset="2"/>
              <a:buChar char="Ø"/>
            </a:pPr>
            <a:r>
              <a:rPr lang="ru-RU" sz="160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сформованість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таких </a:t>
            </a:r>
            <a:r>
              <a:rPr lang="ru-RU" sz="160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якостей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sz="160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цілеспрямованість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організованість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працьовитість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60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наполегливість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60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подоланні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труднощів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uk-UA" sz="160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всіх 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видах </a:t>
            </a:r>
            <a:r>
              <a:rPr lang="ru-RU" sz="160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;</a:t>
            </a:r>
            <a:endParaRPr lang="uk-UA" sz="1600" dirty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0000FF"/>
              </a:buClr>
              <a:buFont typeface="Wingdings" pitchFamily="2" charset="2"/>
              <a:buChar char="Ø"/>
            </a:pPr>
            <a:r>
              <a:rPr lang="ru-RU" sz="160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значущість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суспільнокорисної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; </a:t>
            </a:r>
            <a:endParaRPr lang="uk-UA" sz="1600" dirty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0000FF"/>
              </a:buClr>
              <a:buFont typeface="Wingdings" pitchFamily="2" charset="2"/>
              <a:buChar char="Ø"/>
            </a:pPr>
            <a:r>
              <a:rPr lang="ru-RU" sz="160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уявлення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про </a:t>
            </a:r>
            <a:r>
              <a:rPr lang="ru-RU" sz="160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сучасний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ринок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lang="uk-UA" sz="1600" dirty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950661">
            <a:off x="6004628" y="683548"/>
            <a:ext cx="2830476" cy="24232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44" r="2433" b="11522"/>
          <a:stretch/>
        </p:blipFill>
        <p:spPr>
          <a:xfrm rot="5194236">
            <a:off x="4401384" y="3652549"/>
            <a:ext cx="3193286" cy="23127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4038600"/>
            <a:ext cx="3657600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898525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dirty="0" err="1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Ціннісне</a:t>
            </a:r>
            <a:r>
              <a:rPr lang="ru-RU" sz="2000" dirty="0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ставлення</a:t>
            </a:r>
            <a:r>
              <a:rPr lang="ru-RU" sz="2000" dirty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вихованців</a:t>
            </a:r>
            <a:r>
              <a:rPr lang="ru-RU" sz="2000" dirty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dirty="0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себе</a:t>
            </a:r>
            <a:endParaRPr lang="ru-RU" sz="2000" dirty="0" smtClean="0"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48000" y="1143000"/>
            <a:ext cx="5562600" cy="2667000"/>
          </a:xfrm>
        </p:spPr>
        <p:txBody>
          <a:bodyPr/>
          <a:lstStyle/>
          <a:p>
            <a:pPr marL="0" indent="0">
              <a:buNone/>
            </a:pPr>
            <a:r>
              <a:rPr lang="uk-UA" sz="1600" b="1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Виховними досягненнями цього напрямку є:</a:t>
            </a:r>
          </a:p>
          <a:p>
            <a:pPr>
              <a:buClr>
                <a:srgbClr val="0000FF"/>
              </a:buClr>
              <a:buFont typeface="Wingdings" pitchFamily="2" charset="2"/>
              <a:buChar char="Ø"/>
            </a:pPr>
            <a:r>
              <a:rPr lang="uk-UA" sz="160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-усвідомлення</a:t>
            </a:r>
            <a:r>
              <a:rPr lang="uk-UA" sz="160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власної індивідуальності, неповторності;</a:t>
            </a:r>
          </a:p>
          <a:p>
            <a:pPr>
              <a:buClr>
                <a:srgbClr val="0000FF"/>
              </a:buClr>
              <a:buFont typeface="Wingdings" pitchFamily="2" charset="2"/>
              <a:buChar char="Ø"/>
            </a:pPr>
            <a:r>
              <a:rPr lang="uk-UA" sz="160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- виховання самоповаги;	</a:t>
            </a:r>
          </a:p>
          <a:p>
            <a:pPr>
              <a:buClr>
                <a:srgbClr val="0000FF"/>
              </a:buClr>
              <a:buFont typeface="Wingdings" pitchFamily="2" charset="2"/>
              <a:buChar char="Ø"/>
            </a:pPr>
            <a:r>
              <a:rPr lang="uk-UA" sz="160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- формування емоційної культури;</a:t>
            </a:r>
          </a:p>
          <a:p>
            <a:pPr>
              <a:buClr>
                <a:srgbClr val="0000FF"/>
              </a:buClr>
              <a:buFont typeface="Wingdings" pitchFamily="2" charset="2"/>
              <a:buChar char="Ø"/>
            </a:pPr>
            <a:r>
              <a:rPr lang="uk-UA" sz="160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- навичок </a:t>
            </a:r>
            <a:r>
              <a:rPr lang="uk-UA" sz="160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самотворення</a:t>
            </a:r>
            <a:r>
              <a:rPr lang="uk-UA" sz="160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160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життєтворення</a:t>
            </a:r>
            <a:r>
              <a:rPr lang="uk-UA" sz="160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Clr>
                <a:srgbClr val="0000FF"/>
              </a:buClr>
              <a:buFont typeface="Wingdings" pitchFamily="2" charset="2"/>
              <a:buChar char="Ø"/>
            </a:pPr>
            <a:r>
              <a:rPr lang="uk-UA" sz="160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- стремління до ідеалу.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ru-RU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3048000"/>
            <a:ext cx="5486400" cy="36604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uk-UA" sz="4000" smtClean="0">
                <a:solidFill>
                  <a:schemeClr val="bg1"/>
                </a:solidFill>
              </a:rPr>
              <a:t>Спільна робота з батьками:</a:t>
            </a:r>
            <a:r>
              <a:rPr lang="uk-UA" sz="4000" smtClean="0"/>
              <a:t/>
            </a:r>
            <a:br>
              <a:rPr lang="uk-UA" sz="4000" smtClean="0"/>
            </a:br>
            <a:endParaRPr lang="ru-RU" sz="4000" smtClean="0"/>
          </a:p>
        </p:txBody>
      </p:sp>
      <p:sp>
        <p:nvSpPr>
          <p:cNvPr id="3072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uk-UA" sz="28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відвідування сімей; </a:t>
            </a:r>
          </a:p>
          <a:p>
            <a:pPr eaLnBrk="1" hangingPunct="1">
              <a:lnSpc>
                <a:spcPct val="90000"/>
              </a:lnSpc>
            </a:pPr>
            <a:r>
              <a:rPr lang="uk-UA" sz="28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батьківські збори;</a:t>
            </a:r>
          </a:p>
          <a:p>
            <a:pPr eaLnBrk="1" hangingPunct="1">
              <a:lnSpc>
                <a:spcPct val="90000"/>
              </a:lnSpc>
            </a:pPr>
            <a:r>
              <a:rPr lang="uk-UA" sz="28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спільні туристичні походи;</a:t>
            </a:r>
          </a:p>
          <a:p>
            <a:pPr eaLnBrk="1" hangingPunct="1">
              <a:lnSpc>
                <a:spcPct val="90000"/>
              </a:lnSpc>
            </a:pPr>
            <a:r>
              <a:rPr lang="uk-UA" sz="28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поїздки в театр, музеї;</a:t>
            </a:r>
          </a:p>
          <a:p>
            <a:pPr eaLnBrk="1" hangingPunct="1">
              <a:lnSpc>
                <a:spcPct val="90000"/>
              </a:lnSpc>
            </a:pPr>
            <a:r>
              <a:rPr lang="uk-UA" sz="28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організації класних вечорів відпочинку із запрошенням батьків;</a:t>
            </a:r>
          </a:p>
          <a:p>
            <a:pPr eaLnBrk="1" hangingPunct="1">
              <a:lnSpc>
                <a:spcPct val="90000"/>
              </a:lnSpc>
            </a:pPr>
            <a:r>
              <a:rPr lang="uk-UA" sz="28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засідання батьківського комітету.</a:t>
            </a:r>
            <a:endParaRPr lang="ru-RU" sz="280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5" name="Picture 3" descr="j0076136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0" y="5486400"/>
            <a:ext cx="1371600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uk-UA" smtClean="0">
                <a:solidFill>
                  <a:schemeClr val="bg1"/>
                </a:solidFill>
              </a:rPr>
              <a:t>Етапи розвитку виховної системи:</a:t>
            </a:r>
            <a:endParaRPr lang="ru-RU" smtClean="0">
              <a:solidFill>
                <a:schemeClr val="bg1"/>
              </a:solidFill>
            </a:endParaRPr>
          </a:p>
        </p:txBody>
      </p:sp>
      <p:sp>
        <p:nvSpPr>
          <p:cNvPr id="3174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838200" y="1905000"/>
            <a:ext cx="81534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uk-UA" sz="2800" dirty="0" smtClean="0">
                <a:solidFill>
                  <a:srgbClr val="009900"/>
                </a:solidFill>
              </a:rPr>
              <a:t>5 клас</a:t>
            </a:r>
            <a:r>
              <a:rPr lang="uk-UA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(</a:t>
            </a:r>
            <a:r>
              <a:rPr lang="uk-UA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2009 </a:t>
            </a:r>
            <a:r>
              <a:rPr lang="uk-UA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– </a:t>
            </a:r>
            <a:r>
              <a:rPr lang="uk-UA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2010 </a:t>
            </a:r>
            <a:r>
              <a:rPr lang="uk-UA" sz="28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н.р</a:t>
            </a:r>
            <a:r>
              <a:rPr lang="uk-UA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.) - проектування системи </a:t>
            </a:r>
            <a:r>
              <a:rPr lang="uk-UA" sz="2800" dirty="0" smtClean="0">
                <a:solidFill>
                  <a:srgbClr val="FF33CC"/>
                </a:solidFill>
              </a:rPr>
              <a:t>«Я і мій світ»</a:t>
            </a:r>
            <a:r>
              <a:rPr lang="uk-UA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uk-UA" sz="2800" dirty="0" smtClean="0">
                <a:solidFill>
                  <a:srgbClr val="009900"/>
                </a:solidFill>
              </a:rPr>
              <a:t>6 -7 класи</a:t>
            </a:r>
            <a:r>
              <a:rPr lang="uk-UA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(</a:t>
            </a:r>
            <a:r>
              <a:rPr lang="uk-UA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2010 </a:t>
            </a:r>
            <a:r>
              <a:rPr lang="uk-UA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– </a:t>
            </a:r>
            <a:r>
              <a:rPr lang="uk-UA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2012 </a:t>
            </a:r>
            <a:r>
              <a:rPr lang="uk-UA" sz="28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н.р</a:t>
            </a:r>
            <a:r>
              <a:rPr lang="uk-UA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.) - становлення системи </a:t>
            </a:r>
            <a:r>
              <a:rPr lang="uk-UA" sz="2800" dirty="0" smtClean="0">
                <a:solidFill>
                  <a:srgbClr val="FF33CC"/>
                </a:solidFill>
              </a:rPr>
              <a:t>«Я - культурна людина»</a:t>
            </a:r>
            <a:r>
              <a:rPr lang="uk-UA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uk-UA" sz="2800" dirty="0" smtClean="0">
                <a:solidFill>
                  <a:srgbClr val="009900"/>
                </a:solidFill>
              </a:rPr>
              <a:t>8 – 9 класи</a:t>
            </a:r>
            <a:r>
              <a:rPr lang="uk-UA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(</a:t>
            </a:r>
            <a:r>
              <a:rPr lang="uk-UA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2012 </a:t>
            </a:r>
            <a:r>
              <a:rPr lang="uk-UA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– </a:t>
            </a:r>
            <a:r>
              <a:rPr lang="uk-UA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2014 </a:t>
            </a:r>
            <a:r>
              <a:rPr lang="uk-UA" sz="28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н.р</a:t>
            </a:r>
            <a:r>
              <a:rPr lang="uk-UA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.) - стабільне функціонування системи  </a:t>
            </a:r>
            <a:r>
              <a:rPr lang="uk-UA" sz="2800" dirty="0" smtClean="0">
                <a:solidFill>
                  <a:srgbClr val="FF33CC"/>
                </a:solidFill>
              </a:rPr>
              <a:t>«Я - особистість»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uk-UA" sz="2800" dirty="0" smtClean="0">
                <a:solidFill>
                  <a:srgbClr val="009900"/>
                </a:solidFill>
              </a:rPr>
              <a:t>10 – 11 класи</a:t>
            </a:r>
            <a:r>
              <a:rPr lang="uk-UA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(</a:t>
            </a:r>
            <a:r>
              <a:rPr lang="uk-UA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2014 </a:t>
            </a:r>
            <a:r>
              <a:rPr lang="uk-UA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– </a:t>
            </a:r>
            <a:r>
              <a:rPr lang="uk-UA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2016 </a:t>
            </a:r>
            <a:r>
              <a:rPr lang="uk-UA" sz="28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н.р</a:t>
            </a:r>
            <a:r>
              <a:rPr lang="uk-UA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.) - завершення функціонування системи або докорінного оновлення системи </a:t>
            </a:r>
            <a:r>
              <a:rPr lang="uk-UA" sz="2800" dirty="0" smtClean="0">
                <a:solidFill>
                  <a:srgbClr val="FF33CC"/>
                </a:solidFill>
              </a:rPr>
              <a:t>«Я - громадянин»</a:t>
            </a:r>
            <a:endParaRPr lang="ru-RU" sz="2800" dirty="0" smtClean="0">
              <a:solidFill>
                <a:srgbClr val="FF33CC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5200" y="304800"/>
            <a:ext cx="5660571" cy="5943600"/>
          </a:xfrm>
        </p:spPr>
        <p:txBody>
          <a:bodyPr/>
          <a:lstStyle/>
          <a:p>
            <a:pPr algn="ctr"/>
            <a:r>
              <a:rPr lang="uk-UA" sz="2800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Учитель зарубіжної літератури</a:t>
            </a:r>
            <a:br>
              <a:rPr lang="uk-UA" sz="2800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uk-UA" sz="2800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uk-UA" sz="2800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uk-UA" sz="2800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Педагогічний стаж – </a:t>
            </a:r>
            <a:r>
              <a:rPr lang="uk-UA" sz="2400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22 р.</a:t>
            </a:r>
            <a:r>
              <a:rPr lang="uk-UA" sz="2800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uk-UA" sz="2800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uk-UA" sz="2800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uk-UA" sz="2800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uk-UA" sz="2400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Працюю класним керівником </a:t>
            </a:r>
            <a:r>
              <a:rPr lang="uk-UA" sz="2000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– 18 р.</a:t>
            </a:r>
            <a:r>
              <a:rPr lang="uk-UA" sz="2800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uk-UA" sz="2800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uk-UA" sz="2800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uk-UA" sz="2800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uk-UA" sz="28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Моє педагогічне кредо: </a:t>
            </a:r>
            <a:br>
              <a:rPr lang="uk-UA" sz="28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uk-UA" sz="2400" i="1" dirty="0" smtClean="0">
                <a:solidFill>
                  <a:srgbClr val="0000FF"/>
                </a:solidFill>
                <a:effectLst/>
                <a:latin typeface="+mn-lt"/>
              </a:rPr>
              <a:t>Усе, що роблю – </a:t>
            </a:r>
            <a:r>
              <a:rPr lang="uk-UA" sz="2400" i="1" dirty="0" err="1" smtClean="0">
                <a:solidFill>
                  <a:srgbClr val="0000FF"/>
                </a:solidFill>
                <a:effectLst/>
                <a:latin typeface="+mn-lt"/>
              </a:rPr>
              <a:t>роблю</a:t>
            </a:r>
            <a:r>
              <a:rPr lang="uk-UA" sz="2400" i="1" dirty="0" smtClean="0">
                <a:solidFill>
                  <a:srgbClr val="0000FF"/>
                </a:solidFill>
                <a:effectLst/>
                <a:latin typeface="+mn-lt"/>
              </a:rPr>
              <a:t> з любов</a:t>
            </a:r>
            <a:r>
              <a:rPr lang="en-US" sz="2400" i="1" dirty="0" smtClean="0">
                <a:solidFill>
                  <a:srgbClr val="0000FF"/>
                </a:solidFill>
                <a:effectLst/>
                <a:latin typeface="+mn-lt"/>
              </a:rPr>
              <a:t>’</a:t>
            </a:r>
            <a:r>
              <a:rPr lang="uk-UA" sz="2400" i="1" dirty="0" smtClean="0">
                <a:solidFill>
                  <a:srgbClr val="0000FF"/>
                </a:solidFill>
                <a:effectLst/>
                <a:latin typeface="+mn-lt"/>
              </a:rPr>
              <a:t>ю </a:t>
            </a:r>
            <a:r>
              <a:rPr lang="uk-UA" sz="28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uk-UA" sz="28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uk-UA" sz="28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587" t="7793" r="23623"/>
          <a:stretch/>
        </p:blipFill>
        <p:spPr>
          <a:xfrm>
            <a:off x="152400" y="914400"/>
            <a:ext cx="3505200" cy="5029200"/>
          </a:xfrm>
        </p:spPr>
      </p:pic>
    </p:spTree>
    <p:extLst>
      <p:ext uri="{BB962C8B-B14F-4D97-AF65-F5344CB8AC3E}">
        <p14:creationId xmlns:p14="http://schemas.microsoft.com/office/powerpoint/2010/main" val="618105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rrowheads="1"/>
          </p:cNvSpPr>
          <p:nvPr>
            <p:ph type="title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uk-UA" smtClean="0">
                <a:solidFill>
                  <a:schemeClr val="bg1"/>
                </a:solidFill>
              </a:rPr>
              <a:t>Якості особистості</a:t>
            </a:r>
            <a:endParaRPr lang="ru-RU" smtClean="0">
              <a:solidFill>
                <a:schemeClr val="bg1"/>
              </a:solidFill>
            </a:endParaRPr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285885497"/>
              </p:ext>
            </p:extLst>
          </p:nvPr>
        </p:nvGraphicFramePr>
        <p:xfrm>
          <a:off x="508000" y="1193800"/>
          <a:ext cx="8196262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0724" name="Picture 4" descr="j009567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5200" y="4800600"/>
            <a:ext cx="1295400" cy="127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/>
      <p:bldGraphic spid="2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uk-UA" sz="3600" dirty="0" smtClean="0">
                <a:solidFill>
                  <a:schemeClr val="bg1"/>
                </a:solidFill>
              </a:rPr>
              <a:t>Очікувані результати функціонування виховної системи класу</a:t>
            </a:r>
            <a:endParaRPr lang="ru-RU" sz="3600" dirty="0" smtClean="0">
              <a:solidFill>
                <a:schemeClr val="bg1"/>
              </a:solidFill>
            </a:endParaRPr>
          </a:p>
        </p:txBody>
      </p:sp>
      <p:sp>
        <p:nvSpPr>
          <p:cNvPr id="3277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838200" y="2057400"/>
            <a:ext cx="4800600" cy="4191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uk-UA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Створення умов для побудови індивідуальних освітніх траєкторій учнів.</a:t>
            </a:r>
          </a:p>
          <a:p>
            <a:pPr eaLnBrk="1" hangingPunct="1">
              <a:lnSpc>
                <a:spcPct val="80000"/>
              </a:lnSpc>
            </a:pPr>
            <a:r>
              <a:rPr lang="uk-UA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Зміна у взаємодії учасників освітнього процесу.</a:t>
            </a:r>
          </a:p>
          <a:p>
            <a:pPr eaLnBrk="1" hangingPunct="1">
              <a:lnSpc>
                <a:spcPct val="80000"/>
              </a:lnSpc>
            </a:pPr>
            <a:r>
              <a:rPr lang="uk-UA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Підготовка учнів до життя в сучасному суспільстві.</a:t>
            </a:r>
          </a:p>
          <a:p>
            <a:pPr eaLnBrk="1" hangingPunct="1">
              <a:lnSpc>
                <a:spcPct val="80000"/>
              </a:lnSpc>
            </a:pPr>
            <a:r>
              <a:rPr lang="uk-UA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Формування в учнів позитивної перспективи в житті.</a:t>
            </a:r>
            <a:endParaRPr lang="ru-RU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uk-UA" smtClean="0">
                <a:solidFill>
                  <a:schemeClr val="bg1"/>
                </a:solidFill>
              </a:rPr>
              <a:t>Модель випускника школи:</a:t>
            </a:r>
            <a:endParaRPr lang="ru-RU" smtClean="0">
              <a:solidFill>
                <a:schemeClr val="bg1"/>
              </a:solidFill>
            </a:endParaRPr>
          </a:p>
        </p:txBody>
      </p:sp>
      <p:sp>
        <p:nvSpPr>
          <p:cNvPr id="3379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uk-UA" sz="28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моральний (ціннісно-орієнтовний) потенціал;</a:t>
            </a:r>
          </a:p>
          <a:p>
            <a:pPr eaLnBrk="1" hangingPunct="1"/>
            <a:r>
              <a:rPr lang="uk-UA" sz="28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пізнавальний потенціал;</a:t>
            </a:r>
          </a:p>
          <a:p>
            <a:pPr eaLnBrk="1" hangingPunct="1"/>
            <a:r>
              <a:rPr lang="uk-UA" sz="28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комунікативний потенціал;</a:t>
            </a:r>
          </a:p>
          <a:p>
            <a:pPr eaLnBrk="1" hangingPunct="1"/>
            <a:r>
              <a:rPr lang="uk-UA" sz="28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художній потенціал;</a:t>
            </a:r>
          </a:p>
          <a:p>
            <a:pPr eaLnBrk="1" hangingPunct="1"/>
            <a:r>
              <a:rPr lang="uk-UA" sz="28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фізичний потенціал;</a:t>
            </a:r>
          </a:p>
          <a:p>
            <a:pPr eaLnBrk="1" hangingPunct="1"/>
            <a:r>
              <a:rPr lang="uk-UA" sz="28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трудовий потенціал.</a:t>
            </a:r>
            <a:endParaRPr lang="ru-RU" sz="280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32772" name="Picture 15" descr="AG00135_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5715000"/>
            <a:ext cx="1905000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rrowheads="1"/>
          </p:cNvSpPr>
          <p:nvPr>
            <p:ph type="title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uk-UA" sz="4000" smtClean="0">
                <a:solidFill>
                  <a:schemeClr val="bg1"/>
                </a:solidFill>
              </a:rPr>
              <a:t>Визначення рівня вихованості</a:t>
            </a:r>
            <a:r>
              <a:rPr lang="uk-UA" smtClean="0">
                <a:effectLst/>
              </a:rPr>
              <a:t> </a:t>
            </a:r>
            <a:endParaRPr lang="ru-RU" smtClean="0">
              <a:effectLst/>
            </a:endParaRPr>
          </a:p>
        </p:txBody>
      </p:sp>
      <p:graphicFrame>
        <p:nvGraphicFramePr>
          <p:cNvPr id="55300" name="Object 4"/>
          <p:cNvGraphicFramePr>
            <a:graphicFrameLocks noChangeAspect="1"/>
          </p:cNvGraphicFramePr>
          <p:nvPr>
            <p:ph idx="4294967295"/>
          </p:nvPr>
        </p:nvGraphicFramePr>
        <p:xfrm>
          <a:off x="158750" y="1335088"/>
          <a:ext cx="8786813" cy="530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5" name="Диаграмма" r:id="rId3" imgW="7658210" imgH="4619588" progId="MSGraph.Chart.8">
                  <p:embed followColorScheme="full"/>
                </p:oleObj>
              </mc:Choice>
              <mc:Fallback>
                <p:oleObj name="Диаграмма" r:id="rId3" imgW="7658210" imgH="4619588" progId="MSGraph.Chart.8">
                  <p:embed followColorScheme="full"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50" y="1335088"/>
                        <a:ext cx="8786813" cy="530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rrowheads="1"/>
          </p:cNvSpPr>
          <p:nvPr>
            <p:ph type="title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uk-UA" sz="4000" smtClean="0">
                <a:solidFill>
                  <a:schemeClr val="bg1"/>
                </a:solidFill>
              </a:rPr>
              <a:t>Визначення рівня вихованості</a:t>
            </a:r>
            <a:r>
              <a:rPr lang="uk-UA" smtClean="0">
                <a:effectLst/>
              </a:rPr>
              <a:t> </a:t>
            </a:r>
            <a:endParaRPr lang="ru-RU" smtClean="0">
              <a:effectLst/>
            </a:endParaRPr>
          </a:p>
        </p:txBody>
      </p:sp>
      <p:graphicFrame>
        <p:nvGraphicFramePr>
          <p:cNvPr id="57347" name="Object 3"/>
          <p:cNvGraphicFramePr>
            <a:graphicFrameLocks noChangeAspect="1"/>
          </p:cNvGraphicFramePr>
          <p:nvPr>
            <p:ph idx="4294967295"/>
          </p:nvPr>
        </p:nvGraphicFramePr>
        <p:xfrm>
          <a:off x="160338" y="1341438"/>
          <a:ext cx="8782050" cy="5297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1" name="Диаграмма" r:id="rId3" imgW="7658210" imgH="4619588" progId="MSGraph.Chart.8">
                  <p:embed followColorScheme="full"/>
                </p:oleObj>
              </mc:Choice>
              <mc:Fallback>
                <p:oleObj name="Диаграмма" r:id="rId3" imgW="7658210" imgH="4619588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338" y="1341438"/>
                        <a:ext cx="8782050" cy="5297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6003925"/>
          </a:xfrm>
        </p:spPr>
        <p:txBody>
          <a:bodyPr/>
          <a:lstStyle/>
          <a:p>
            <a:pPr algn="ctr" eaLnBrk="1" hangingPunct="1">
              <a:defRPr/>
            </a:pPr>
            <a:r>
              <a:rPr lang="uk-UA" sz="3200" i="1" dirty="0" smtClean="0">
                <a:solidFill>
                  <a:srgbClr val="0000FF"/>
                </a:solidFill>
                <a:effectLst/>
              </a:rPr>
              <a:t>Я не можу бути байдужою людиною, оскільки спілкуюся не з предметами, а із справжнім дивом природи – дітьми. І це диво потрібно вигодувати теплотою свого серця, багатством душі.</a:t>
            </a:r>
            <a:br>
              <a:rPr lang="uk-UA" sz="3200" i="1" dirty="0" smtClean="0">
                <a:solidFill>
                  <a:srgbClr val="0000FF"/>
                </a:solidFill>
                <a:effectLst/>
              </a:rPr>
            </a:br>
            <a:r>
              <a:rPr lang="uk-UA" sz="3200" i="1" dirty="0" smtClean="0">
                <a:solidFill>
                  <a:srgbClr val="0000FF"/>
                </a:solidFill>
                <a:effectLst/>
              </a:rPr>
              <a:t>Чуйне серце дитини не прийме брехні, будь-яка нещирість буде виявлена, і її внутрішній світ закриється від вихователя, що допустив помилку </a:t>
            </a:r>
            <a:endParaRPr lang="ru-RU" sz="3200" i="1" dirty="0" smtClean="0">
              <a:solidFill>
                <a:srgbClr val="0000FF"/>
              </a:soli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2"/>
          <p:cNvSpPr>
            <a:spLocks noChangeArrowheads="1"/>
          </p:cNvSpPr>
          <p:nvPr/>
        </p:nvSpPr>
        <p:spPr bwMode="auto">
          <a:xfrm rot="-23604869">
            <a:off x="581755" y="940722"/>
            <a:ext cx="1497655" cy="1362194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33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 eaLnBrk="0" hangingPunct="0">
              <a:defRPr/>
            </a:pPr>
            <a:r>
              <a:rPr lang="ru-RU" b="1" dirty="0" err="1"/>
              <a:t>Допомагати</a:t>
            </a:r>
          </a:p>
          <a:p>
            <a:pPr algn="ctr" eaLnBrk="0" hangingPunct="0">
              <a:defRPr/>
            </a:pPr>
            <a:endParaRPr lang="ru-RU" b="1" dirty="0" err="1"/>
          </a:p>
        </p:txBody>
      </p:sp>
      <p:sp>
        <p:nvSpPr>
          <p:cNvPr id="37891" name="AutoShape 3"/>
          <p:cNvSpPr>
            <a:spLocks noChangeArrowheads="1"/>
          </p:cNvSpPr>
          <p:nvPr/>
        </p:nvSpPr>
        <p:spPr bwMode="auto">
          <a:xfrm>
            <a:off x="3822700" y="174625"/>
            <a:ext cx="1512887" cy="1366838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33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 eaLnBrk="0" hangingPunct="0">
              <a:defRPr/>
            </a:pPr>
            <a:r>
              <a:rPr lang="ru-RU" b="1" dirty="0" err="1"/>
              <a:t>Приймати</a:t>
            </a:r>
          </a:p>
          <a:p>
            <a:pPr algn="ctr" eaLnBrk="0" hangingPunct="0">
              <a:defRPr/>
            </a:pPr>
            <a:endParaRPr lang="ru-RU" b="1" dirty="0" err="1"/>
          </a:p>
        </p:txBody>
      </p:sp>
      <p:sp>
        <p:nvSpPr>
          <p:cNvPr id="37892" name="AutoShape 4"/>
          <p:cNvSpPr>
            <a:spLocks noChangeArrowheads="1"/>
          </p:cNvSpPr>
          <p:nvPr/>
        </p:nvSpPr>
        <p:spPr bwMode="auto">
          <a:xfrm rot="-1297151">
            <a:off x="2081213" y="385763"/>
            <a:ext cx="1655762" cy="1368425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33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 eaLnBrk="0" hangingPunct="0">
              <a:defRPr/>
            </a:pPr>
            <a:r>
              <a:rPr lang="ru-RU" b="1" dirty="0" err="1"/>
              <a:t>Любити</a:t>
            </a:r>
            <a:r>
              <a:rPr lang="ru-RU" dirty="0"/>
              <a:t> </a:t>
            </a:r>
          </a:p>
        </p:txBody>
      </p:sp>
      <p:sp>
        <p:nvSpPr>
          <p:cNvPr id="37893" name="AutoShape 5"/>
          <p:cNvSpPr>
            <a:spLocks noChangeArrowheads="1"/>
          </p:cNvSpPr>
          <p:nvPr/>
        </p:nvSpPr>
        <p:spPr bwMode="auto">
          <a:xfrm rot="1578842">
            <a:off x="7146095" y="1006917"/>
            <a:ext cx="1496150" cy="1166717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33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 eaLnBrk="0" hangingPunct="0">
              <a:defRPr/>
            </a:pPr>
            <a:r>
              <a:rPr lang="ru-RU" b="1" dirty="0" err="1"/>
              <a:t>Співчувати</a:t>
            </a:r>
          </a:p>
        </p:txBody>
      </p:sp>
      <p:sp>
        <p:nvSpPr>
          <p:cNvPr id="37894" name="AutoShape 6"/>
          <p:cNvSpPr>
            <a:spLocks noChangeArrowheads="1"/>
          </p:cNvSpPr>
          <p:nvPr/>
        </p:nvSpPr>
        <p:spPr bwMode="auto">
          <a:xfrm rot="1180156">
            <a:off x="5513743" y="431326"/>
            <a:ext cx="1495188" cy="1417377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33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 eaLnBrk="0" hangingPunct="0">
              <a:defRPr/>
            </a:pPr>
            <a:r>
              <a:rPr lang="ru-RU" b="1" dirty="0" err="1"/>
              <a:t>Розуміти</a:t>
            </a:r>
          </a:p>
          <a:p>
            <a:pPr algn="ctr" eaLnBrk="0" hangingPunct="0">
              <a:defRPr/>
            </a:pPr>
            <a:endParaRPr lang="ru-RU" b="1" dirty="0" err="1"/>
          </a:p>
        </p:txBody>
      </p:sp>
      <p:pic>
        <p:nvPicPr>
          <p:cNvPr id="37895" name="Picture 7" descr="anim_web (315)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2400" y="3581400"/>
            <a:ext cx="839788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14" t="721" r="1667" b="10566"/>
          <a:stretch/>
        </p:blipFill>
        <p:spPr>
          <a:xfrm>
            <a:off x="902727" y="1992934"/>
            <a:ext cx="7352832" cy="45945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378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09600" y="762000"/>
            <a:ext cx="7772400" cy="1362075"/>
          </a:xfrm>
        </p:spPr>
        <p:txBody>
          <a:bodyPr/>
          <a:lstStyle/>
          <a:p>
            <a:pPr algn="ctr" eaLnBrk="1" hangingPunct="1">
              <a:defRPr/>
            </a:pPr>
            <a:r>
              <a:rPr lang="uk-UA" i="1" dirty="0" smtClean="0">
                <a:solidFill>
                  <a:schemeClr val="bg1"/>
                </a:solidFill>
              </a:rPr>
              <a:t>Проблема, над якою працюю</a:t>
            </a:r>
            <a:r>
              <a:rPr lang="ru-RU" i="1" dirty="0" smtClean="0"/>
              <a:t> </a:t>
            </a:r>
            <a:endParaRPr lang="ru-RU" i="1" dirty="0" smtClean="0"/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uk-UA" sz="3600" i="1" dirty="0" smtClean="0">
                <a:solidFill>
                  <a:srgbClr val="0000FF"/>
                </a:solidFill>
              </a:rPr>
              <a:t>Моніторинг міжособистісних взаємин старшокласників та їх адаптація у суспільстві</a:t>
            </a:r>
            <a:endParaRPr lang="uk-UA" sz="3600" i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6" name="Rectangle 8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uk-UA" smtClean="0">
                <a:solidFill>
                  <a:schemeClr val="bg1"/>
                </a:solidFill>
              </a:rPr>
              <a:t>Соціальний паспорт класу</a:t>
            </a:r>
            <a:endParaRPr lang="ru-RU" smtClean="0">
              <a:solidFill>
                <a:schemeClr val="bg1"/>
              </a:solidFill>
            </a:endParaRPr>
          </a:p>
        </p:txBody>
      </p:sp>
      <p:graphicFrame>
        <p:nvGraphicFramePr>
          <p:cNvPr id="1026" name="Object 7"/>
          <p:cNvGraphicFramePr>
            <a:graphicFrameLocks noChangeAspect="1"/>
          </p:cNvGraphicFramePr>
          <p:nvPr>
            <p:ph idx="1"/>
          </p:nvPr>
        </p:nvGraphicFramePr>
        <p:xfrm>
          <a:off x="30163" y="1679575"/>
          <a:ext cx="7165975" cy="478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Диаграмма" r:id="rId3" imgW="5238787" imgH="3495602" progId="MSGraph.Chart.8">
                  <p:embed followColorScheme="full"/>
                </p:oleObj>
              </mc:Choice>
              <mc:Fallback>
                <p:oleObj name="Диаграмма" r:id="rId3" imgW="5238787" imgH="3495602" progId="MSGraph.Chart.8">
                  <p:embed followColorScheme="full"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63" y="1679575"/>
                        <a:ext cx="7165975" cy="478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36" name="Picture 16" descr="AG00428_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4200" y="1752600"/>
            <a:ext cx="1676400" cy="133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Рисунок 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272" t="17450" r="10303"/>
          <a:stretch>
            <a:fillRect/>
          </a:stretch>
        </p:blipFill>
        <p:spPr bwMode="auto">
          <a:xfrm>
            <a:off x="6248400" y="4038600"/>
            <a:ext cx="259080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Рисунок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8529"/>
          <a:stretch>
            <a:fillRect/>
          </a:stretch>
        </p:blipFill>
        <p:spPr bwMode="auto">
          <a:xfrm>
            <a:off x="5562600" y="4572000"/>
            <a:ext cx="35814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uk-UA" smtClean="0">
                <a:solidFill>
                  <a:schemeClr val="bg1"/>
                </a:solidFill>
              </a:rPr>
              <a:t>Характеристика успішності</a:t>
            </a:r>
            <a:endParaRPr lang="ru-RU" smtClean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30733" name="Picture 13" descr="j007616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1800" y="1447800"/>
            <a:ext cx="2209800" cy="162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57" name="Object 9"/>
          <p:cNvGraphicFramePr>
            <a:graphicFrameLocks noChangeAspect="1"/>
          </p:cNvGraphicFramePr>
          <p:nvPr/>
        </p:nvGraphicFramePr>
        <p:xfrm>
          <a:off x="139700" y="1447800"/>
          <a:ext cx="9004300" cy="468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Диаграмма" r:id="rId5" imgW="8991563" imgH="4676628" progId="MSGraph.Chart.8">
                  <p:embed followColorScheme="full"/>
                </p:oleObj>
              </mc:Choice>
              <mc:Fallback>
                <p:oleObj name="Диаграмма" r:id="rId5" imgW="8991563" imgH="4676628" progId="MSGraph.Chart.8">
                  <p:embed followColorScheme="full"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700" y="1447800"/>
                        <a:ext cx="9004300" cy="4681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3" name="Рисунок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6611"/>
          <a:stretch>
            <a:fillRect/>
          </a:stretch>
        </p:blipFill>
        <p:spPr bwMode="auto">
          <a:xfrm>
            <a:off x="2209800" y="4572000"/>
            <a:ext cx="44958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Rectangle 2"/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hangingPunct="1"/>
            <a:r>
              <a:rPr lang="uk-UA" smtClean="0">
                <a:solidFill>
                  <a:schemeClr val="bg1"/>
                </a:solidFill>
              </a:rPr>
              <a:t>Характеристика успішності</a:t>
            </a:r>
            <a:r>
              <a:rPr lang="uk-UA" smtClean="0">
                <a:solidFill>
                  <a:schemeClr val="bg1"/>
                </a:solidFill>
                <a:latin typeface="Arial" charset="0"/>
              </a:rPr>
              <a:t> (середній бал)</a:t>
            </a:r>
            <a:endParaRPr lang="ru-RU" smtClean="0">
              <a:solidFill>
                <a:schemeClr val="bg1"/>
              </a:solidFill>
              <a:latin typeface="Arial" charset="0"/>
            </a:endParaRPr>
          </a:p>
        </p:txBody>
      </p:sp>
      <p:graphicFrame>
        <p:nvGraphicFramePr>
          <p:cNvPr id="51207" name="Object 7"/>
          <p:cNvGraphicFramePr>
            <a:graphicFrameLocks noChangeAspect="1"/>
          </p:cNvGraphicFramePr>
          <p:nvPr/>
        </p:nvGraphicFramePr>
        <p:xfrm>
          <a:off x="609600" y="1219200"/>
          <a:ext cx="7732713" cy="403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2" name="Диаграмма" r:id="rId4" imgW="6734028" imgH="1981237" progId="MSGraph.Chart.8">
                  <p:embed followColorScheme="full"/>
                </p:oleObj>
              </mc:Choice>
              <mc:Fallback>
                <p:oleObj name="Диаграмма" r:id="rId4" imgW="6734028" imgH="1981237" progId="MSGraph.Chart.8">
                  <p:embed followColorScheme="full"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219200"/>
                        <a:ext cx="7732713" cy="403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31" name="Рисунок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0" y="2133600"/>
            <a:ext cx="20574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9" name="Rectangle 5"/>
          <p:cNvSpPr>
            <a:spLocks noGrp="1" noRot="1" noChangeArrowheads="1"/>
          </p:cNvSpPr>
          <p:nvPr>
            <p:ph type="title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uk-UA" smtClean="0">
                <a:solidFill>
                  <a:schemeClr val="bg1"/>
                </a:solidFill>
              </a:rPr>
              <a:t>Характеристика успішності</a:t>
            </a:r>
            <a:r>
              <a:rPr lang="uk-UA" smtClean="0">
                <a:solidFill>
                  <a:schemeClr val="bg1"/>
                </a:solidFill>
                <a:latin typeface="Arial" charset="0"/>
              </a:rPr>
              <a:t> (якість знань)</a:t>
            </a:r>
            <a:endParaRPr lang="ru-RU" smtClean="0">
              <a:solidFill>
                <a:schemeClr val="bg1"/>
              </a:solidFill>
              <a:latin typeface="Arial" charset="0"/>
            </a:endParaRPr>
          </a:p>
        </p:txBody>
      </p:sp>
      <p:graphicFrame>
        <p:nvGraphicFramePr>
          <p:cNvPr id="52228" name="Object 4"/>
          <p:cNvGraphicFramePr>
            <a:graphicFrameLocks noChangeAspect="1"/>
          </p:cNvGraphicFramePr>
          <p:nvPr>
            <p:ph idx="4294967295"/>
          </p:nvPr>
        </p:nvGraphicFramePr>
        <p:xfrm>
          <a:off x="381000" y="2743200"/>
          <a:ext cx="6553200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5" name="Диаграмма" r:id="rId4" imgW="6096037" imgH="4067322" progId="MSGraph.Chart.8">
                  <p:embed followColorScheme="full"/>
                </p:oleObj>
              </mc:Choice>
              <mc:Fallback>
                <p:oleObj name="Диаграмма" r:id="rId4" imgW="6096037" imgH="4067322" progId="MSGraph.Chart.8">
                  <p:embed followColorScheme="full"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743200"/>
                        <a:ext cx="6553200" cy="243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6" name="Rectangle 8"/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hangingPunct="1"/>
            <a:r>
              <a:rPr lang="uk-UA" smtClean="0">
                <a:solidFill>
                  <a:schemeClr val="bg1"/>
                </a:solidFill>
              </a:rPr>
              <a:t>Зайнятісь учнів в позаурочний час</a:t>
            </a:r>
            <a:endParaRPr lang="ru-RU" smtClean="0">
              <a:solidFill>
                <a:schemeClr val="bg1"/>
              </a:solidFill>
            </a:endParaRPr>
          </a:p>
        </p:txBody>
      </p:sp>
      <p:graphicFrame>
        <p:nvGraphicFramePr>
          <p:cNvPr id="2" name="Object 7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458603910"/>
              </p:ext>
            </p:extLst>
          </p:nvPr>
        </p:nvGraphicFramePr>
        <p:xfrm>
          <a:off x="50800" y="1651000"/>
          <a:ext cx="8197850" cy="4679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9398" name="Picture 5" descr="AG00326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9800" y="4343400"/>
            <a:ext cx="3276600" cy="236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4800" y="304800"/>
            <a:ext cx="8610600" cy="136207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200" dirty="0" err="1">
                <a:solidFill>
                  <a:schemeClr val="bg1"/>
                </a:solidFill>
              </a:rPr>
              <a:t>Основні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вимоги</a:t>
            </a:r>
            <a:r>
              <a:rPr lang="ru-RU" sz="3200" dirty="0">
                <a:solidFill>
                  <a:schemeClr val="bg1"/>
                </a:solidFill>
              </a:rPr>
              <a:t> до </a:t>
            </a:r>
            <a:r>
              <a:rPr lang="ru-RU" sz="3200" dirty="0" err="1">
                <a:solidFill>
                  <a:schemeClr val="bg1"/>
                </a:solidFill>
              </a:rPr>
              <a:t>створення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виховного</a:t>
            </a:r>
            <a:r>
              <a:rPr lang="ru-RU" sz="3200" dirty="0">
                <a:solidFill>
                  <a:schemeClr val="bg1"/>
                </a:solidFill>
              </a:rPr>
              <a:t> простору</a:t>
            </a:r>
            <a:endParaRPr lang="ru-RU" sz="3200" dirty="0" smtClean="0">
              <a:solidFill>
                <a:schemeClr val="bg1"/>
              </a:solidFill>
            </a:endParaRPr>
          </a:p>
        </p:txBody>
      </p:sp>
      <p:sp>
        <p:nvSpPr>
          <p:cNvPr id="2150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85800" y="1371600"/>
            <a:ext cx="8040687" cy="5181600"/>
          </a:xfrm>
        </p:spPr>
        <p:txBody>
          <a:bodyPr numCol="2"/>
          <a:lstStyle/>
          <a:p>
            <a:pPr marL="285750" lvl="0" indent="-285750" algn="just">
              <a:buClr>
                <a:srgbClr val="0000FF"/>
              </a:buClr>
              <a:buFont typeface="Wingdings" pitchFamily="2" charset="2"/>
              <a:buChar char="Ø"/>
            </a:pPr>
            <a:r>
              <a:rPr lang="ru-RU" sz="1600" b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60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Здатність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враховувати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60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комплексі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всі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зовнішні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й </a:t>
            </a:r>
            <a:r>
              <a:rPr lang="ru-RU" sz="160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внутрішні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впливи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дитину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й </a:t>
            </a:r>
            <a:r>
              <a:rPr lang="ru-RU" sz="160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одночасно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творити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духовно-</a:t>
            </a:r>
            <a:r>
              <a:rPr lang="ru-RU" sz="160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творче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розвивальне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середовище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нейтралізуючи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негативні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з них та </a:t>
            </a:r>
            <a:r>
              <a:rPr lang="ru-RU" sz="160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посилюючи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позитивні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lvl="0" indent="-285750">
              <a:buClr>
                <a:srgbClr val="0000FF"/>
              </a:buClr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60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Діяти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160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співпраці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160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сім'єю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громадськістю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;</a:t>
            </a:r>
            <a:endParaRPr lang="uk-UA" sz="1600" dirty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Clr>
                <a:srgbClr val="0000FF"/>
              </a:buClr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60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Залучення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60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розв'язання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суспільно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значущих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60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особистісних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життєвих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проблем, </a:t>
            </a:r>
            <a:r>
              <a:rPr lang="ru-RU" sz="160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формувати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досвід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громадянської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поведінки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;</a:t>
            </a:r>
            <a:endParaRPr lang="uk-UA" sz="1600" dirty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Clr>
                <a:srgbClr val="0000FF"/>
              </a:buClr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60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Розвиток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творчого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потенціалу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всіх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суб'єктів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навчально-виховного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процесу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;</a:t>
            </a:r>
            <a:endParaRPr lang="uk-UA" sz="1600" dirty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Clr>
                <a:srgbClr val="0000FF"/>
              </a:buClr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60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Спонукання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школярів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60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самостійного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розв'язання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власних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життєвих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проблем у </a:t>
            </a:r>
            <a:r>
              <a:rPr lang="ru-RU" sz="160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нестабільному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суспільстві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; </a:t>
            </a:r>
            <a:endParaRPr lang="uk-UA" sz="1600" dirty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Clr>
                <a:srgbClr val="0000FF"/>
              </a:buClr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Життєтворчість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як </a:t>
            </a:r>
            <a:r>
              <a:rPr lang="ru-RU" sz="160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здатність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забезпечити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дитині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можливість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облаштувати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власне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творити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колективні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60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міжособистісні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взаємини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;</a:t>
            </a:r>
            <a:endParaRPr lang="uk-UA" sz="1600" dirty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Clr>
                <a:srgbClr val="0000FF"/>
              </a:buClr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60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Педагогічна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культура </a:t>
            </a:r>
            <a:r>
              <a:rPr lang="ru-RU" sz="160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вчителів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60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вихователів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невід'ємними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особливостями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якої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є </a:t>
            </a:r>
            <a:r>
              <a:rPr lang="ru-RU" sz="160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людяність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інтелігентність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толерантність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розуміння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здатність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60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взаємодії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;</a:t>
            </a:r>
            <a:endParaRPr lang="uk-UA" sz="1600" dirty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Clr>
                <a:srgbClr val="0000FF"/>
              </a:buClr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60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Педагогічний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захист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й </a:t>
            </a:r>
            <a:r>
              <a:rPr lang="ru-RU" sz="160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підтримка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60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розв'язанні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їхніх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життєвих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проблем та в </a:t>
            </a:r>
            <a:r>
              <a:rPr lang="ru-RU" sz="160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індивідуальному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саморозвитку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забезпечення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їхньої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особистісної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недоторканності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60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безпеки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;</a:t>
            </a:r>
            <a:endParaRPr lang="uk-UA" sz="1600" dirty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Clr>
                <a:srgbClr val="0000FF"/>
              </a:buClr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60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Самореалізація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особистісній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професійній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60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соціальній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сферах </a:t>
            </a:r>
            <a:r>
              <a:rPr lang="ru-RU" sz="160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життєдіяльності</a:t>
            </a:r>
            <a:r>
              <a:rPr lang="uk-UA" sz="140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buFont typeface="Wingdings" pitchFamily="2" charset="2"/>
              <a:buNone/>
            </a:pPr>
            <a:endParaRPr lang="ru-RU" sz="28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рава">
  <a:themeElements>
    <a:clrScheme name="Трава 3">
      <a:dk1>
        <a:srgbClr val="56925A"/>
      </a:dk1>
      <a:lt1>
        <a:srgbClr val="FFFFFF"/>
      </a:lt1>
      <a:dk2>
        <a:srgbClr val="6FB56D"/>
      </a:dk2>
      <a:lt2>
        <a:srgbClr val="FFFFCC"/>
      </a:lt2>
      <a:accent1>
        <a:srgbClr val="2B877C"/>
      </a:accent1>
      <a:accent2>
        <a:srgbClr val="5A9A5F"/>
      </a:accent2>
      <a:accent3>
        <a:srgbClr val="BBD7BA"/>
      </a:accent3>
      <a:accent4>
        <a:srgbClr val="DADADA"/>
      </a:accent4>
      <a:accent5>
        <a:srgbClr val="ACC3BF"/>
      </a:accent5>
      <a:accent6>
        <a:srgbClr val="518B55"/>
      </a:accent6>
      <a:hlink>
        <a:srgbClr val="99FF33"/>
      </a:hlink>
      <a:folHlink>
        <a:srgbClr val="DDFFBB"/>
      </a:folHlink>
    </a:clrScheme>
    <a:fontScheme name="Трав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Glass Layers</Template>
  <TotalTime>1094</TotalTime>
  <Words>833</Words>
  <Application>Microsoft Office PowerPoint</Application>
  <PresentationFormat>Экран (4:3)</PresentationFormat>
  <Paragraphs>130</Paragraphs>
  <Slides>26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2" baseType="lpstr">
      <vt:lpstr>Arial</vt:lpstr>
      <vt:lpstr>Arial Black</vt:lpstr>
      <vt:lpstr>Wingdings</vt:lpstr>
      <vt:lpstr>Calibri</vt:lpstr>
      <vt:lpstr>Трава</vt:lpstr>
      <vt:lpstr>Диаграмма Microsoft Graph</vt:lpstr>
      <vt:lpstr>Виховна система колективу 11 класу</vt:lpstr>
      <vt:lpstr>Учитель зарубіжної літератури  Педагогічний стаж – 22 р.  Працюю класним керівником – 18 р.  Моє педагогічне кредо:  Усе, що роблю – роблю з любов’ю  </vt:lpstr>
      <vt:lpstr>Проблема, над якою працюю </vt:lpstr>
      <vt:lpstr>Соціальний паспорт класу</vt:lpstr>
      <vt:lpstr>Характеристика успішності</vt:lpstr>
      <vt:lpstr>Характеристика успішності (середній бал)</vt:lpstr>
      <vt:lpstr>Характеристика успішності (якість знань)</vt:lpstr>
      <vt:lpstr>Зайнятісь учнів в позаурочний час</vt:lpstr>
      <vt:lpstr>Основні вимоги до створення виховного простору</vt:lpstr>
      <vt:lpstr>Завдання виховної системи:</vt:lpstr>
      <vt:lpstr>Самоврядування в класі</vt:lpstr>
      <vt:lpstr>Основні напрямки моєї виховної роботи</vt:lpstr>
      <vt:lpstr>Презентация PowerPoint</vt:lpstr>
      <vt:lpstr>Ціннісне ставлення до природи</vt:lpstr>
      <vt:lpstr>Ціннісне ставлення до культури і мистецтва</vt:lpstr>
      <vt:lpstr>Ціннісне ставлення до праці</vt:lpstr>
      <vt:lpstr>Ціннісне ставлення вихованців до себе</vt:lpstr>
      <vt:lpstr>Спільна робота з батьками: </vt:lpstr>
      <vt:lpstr>Етапи розвитку виховної системи:</vt:lpstr>
      <vt:lpstr>Якості особистості</vt:lpstr>
      <vt:lpstr>Очікувані результати функціонування виховної системи класу</vt:lpstr>
      <vt:lpstr>Модель випускника школи:</vt:lpstr>
      <vt:lpstr>Визначення рівня вихованості </vt:lpstr>
      <vt:lpstr>Визначення рівня вихованості </vt:lpstr>
      <vt:lpstr>Я не можу бути байдужою людиною, оскільки спілкуюся не з предметами, а із справжнім дивом природи – дітьми. І це диво потрібно вигодувати теплотою свого серця, багатством душі. Чуйне серце дитини не прийме брехні, будь-яка нещирість буде виявлена, і її внутрішній світ закриється від вихователя, що допустив помилку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28</cp:revision>
  <cp:lastPrinted>1601-01-01T00:00:00Z</cp:lastPrinted>
  <dcterms:created xsi:type="dcterms:W3CDTF">1601-01-01T00:00:00Z</dcterms:created>
  <dcterms:modified xsi:type="dcterms:W3CDTF">2015-11-10T13:20:58Z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