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60" r:id="rId3"/>
    <p:sldId id="258" r:id="rId4"/>
    <p:sldId id="261" r:id="rId5"/>
    <p:sldId id="262" r:id="rId6"/>
    <p:sldId id="273" r:id="rId7"/>
    <p:sldId id="263" r:id="rId8"/>
    <p:sldId id="265" r:id="rId9"/>
    <p:sldId id="264" r:id="rId10"/>
    <p:sldId id="267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CC0000"/>
    <a:srgbClr val="800000"/>
    <a:srgbClr val="D60093"/>
    <a:srgbClr val="CC0066"/>
    <a:srgbClr val="FF7C80"/>
    <a:srgbClr val="58D636"/>
    <a:srgbClr val="660066"/>
    <a:srgbClr val="99009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8" autoAdjust="0"/>
    <p:restoredTop sz="94660"/>
  </p:normalViewPr>
  <p:slideViewPr>
    <p:cSldViewPr>
      <p:cViewPr varScale="1">
        <p:scale>
          <a:sx n="70" d="100"/>
          <a:sy n="70" d="100"/>
        </p:scale>
        <p:origin x="-5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0ED26-5D40-409D-BCDE-EF07C565C72F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54924-ABD7-4619-9824-87B0AED06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123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54924-ABD7-4619-9824-87B0AED063A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160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0080-E6A9-43FD-BABA-11F153314556}" type="datetimeFigureOut">
              <a:rPr lang="ru-RU" smtClean="0"/>
              <a:pPr/>
              <a:t>23.10.2015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6ABC-C15A-41F6-BB9C-C9EDBBE889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0080-E6A9-43FD-BABA-11F153314556}" type="datetimeFigureOut">
              <a:rPr lang="ru-RU" smtClean="0"/>
              <a:pPr/>
              <a:t>23.10.2015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6ABC-C15A-41F6-BB9C-C9EDBBE889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0080-E6A9-43FD-BABA-11F153314556}" type="datetimeFigureOut">
              <a:rPr lang="ru-RU" smtClean="0"/>
              <a:pPr/>
              <a:t>23.10.2015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6ABC-C15A-41F6-BB9C-C9EDBBE889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0080-E6A9-43FD-BABA-11F153314556}" type="datetimeFigureOut">
              <a:rPr lang="ru-RU" smtClean="0"/>
              <a:pPr/>
              <a:t>23.10.2015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6ABC-C15A-41F6-BB9C-C9EDBBE889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0080-E6A9-43FD-BABA-11F153314556}" type="datetimeFigureOut">
              <a:rPr lang="ru-RU" smtClean="0"/>
              <a:pPr/>
              <a:t>23.10.2015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6ABC-C15A-41F6-BB9C-C9EDBBE889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0080-E6A9-43FD-BABA-11F153314556}" type="datetimeFigureOut">
              <a:rPr lang="ru-RU" smtClean="0"/>
              <a:pPr/>
              <a:t>23.10.2015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6ABC-C15A-41F6-BB9C-C9EDBBE889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0080-E6A9-43FD-BABA-11F153314556}" type="datetimeFigureOut">
              <a:rPr lang="ru-RU" smtClean="0"/>
              <a:pPr/>
              <a:t>23.10.2015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6ABC-C15A-41F6-BB9C-C9EDBBE889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0080-E6A9-43FD-BABA-11F153314556}" type="datetimeFigureOut">
              <a:rPr lang="ru-RU" smtClean="0"/>
              <a:pPr/>
              <a:t>23.10.2015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6ABC-C15A-41F6-BB9C-C9EDBBE889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0080-E6A9-43FD-BABA-11F153314556}" type="datetimeFigureOut">
              <a:rPr lang="ru-RU" smtClean="0"/>
              <a:pPr/>
              <a:t>23.10.2015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6ABC-C15A-41F6-BB9C-C9EDBBE889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0080-E6A9-43FD-BABA-11F153314556}" type="datetimeFigureOut">
              <a:rPr lang="ru-RU" smtClean="0"/>
              <a:pPr/>
              <a:t>23.10.2015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6ABC-C15A-41F6-BB9C-C9EDBBE889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0080-E6A9-43FD-BABA-11F153314556}" type="datetimeFigureOut">
              <a:rPr lang="ru-RU" smtClean="0"/>
              <a:pPr/>
              <a:t>23.10.2015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21C6ABC-C15A-41F6-BB9C-C9EDBBE8894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E10080-E6A9-43FD-BABA-11F153314556}" type="datetimeFigureOut">
              <a:rPr lang="ru-RU" smtClean="0"/>
              <a:pPr/>
              <a:t>23.10.2015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1C6ABC-C15A-41F6-BB9C-C9EDBBE88946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928"/>
            <a:ext cx="5112569" cy="4121066"/>
          </a:xfrm>
          <a:prstGeom prst="rect">
            <a:avLst/>
          </a:prstGeom>
          <a:scene3d>
            <a:camera prst="orthographicFront">
              <a:rot lat="21276058" lon="273968" rev="273968"/>
            </a:camera>
            <a:lightRig rig="threePt" dir="t"/>
          </a:scene3d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220072" y="2133929"/>
            <a:ext cx="3573319" cy="3383304"/>
          </a:xfrm>
        </p:spPr>
        <p:txBody>
          <a:bodyPr>
            <a:normAutofit/>
          </a:bodyPr>
          <a:lstStyle/>
          <a:p>
            <a:pPr algn="ctr"/>
            <a:endParaRPr lang="uk-UA" sz="3500" i="1" dirty="0" smtClean="0">
              <a:latin typeface="Arial Black" pitchFamily="34" charset="0"/>
            </a:endParaRP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класного керівника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Загальноосвітньої школи І-ІІ ступенів</a:t>
            </a:r>
          </a:p>
          <a:p>
            <a:pPr algn="ctr"/>
            <a:r>
              <a:rPr lang="uk-UA" dirty="0">
                <a:solidFill>
                  <a:schemeClr val="bg1"/>
                </a:solidFill>
              </a:rPr>
              <a:t>с</a:t>
            </a:r>
            <a:r>
              <a:rPr lang="uk-UA" dirty="0" smtClean="0">
                <a:solidFill>
                  <a:schemeClr val="bg1"/>
                </a:solidFill>
              </a:rPr>
              <a:t>. </a:t>
            </a:r>
            <a:r>
              <a:rPr lang="uk-UA" dirty="0" err="1" smtClean="0">
                <a:solidFill>
                  <a:schemeClr val="bg1"/>
                </a:solidFill>
              </a:rPr>
              <a:t>Новосілка</a:t>
            </a:r>
            <a:endParaRPr lang="uk-UA" dirty="0" smtClean="0">
              <a:solidFill>
                <a:schemeClr val="bg1"/>
              </a:solidFill>
            </a:endParaRPr>
          </a:p>
          <a:p>
            <a:pPr algn="ctr"/>
            <a:r>
              <a:rPr lang="uk-UA" sz="2000" dirty="0" smtClean="0">
                <a:solidFill>
                  <a:schemeClr val="bg1"/>
                </a:solidFill>
              </a:rPr>
              <a:t>Біляк Оксани Василівни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11960" y="404664"/>
            <a:ext cx="4687387" cy="1729264"/>
          </a:xfrm>
        </p:spPr>
        <p:txBody>
          <a:bodyPr>
            <a:normAutofit/>
          </a:bodyPr>
          <a:lstStyle/>
          <a:p>
            <a:pPr algn="l"/>
            <a:r>
              <a:rPr lang="uk-UA" sz="3600" dirty="0" smtClean="0"/>
              <a:t>        Презентація</a:t>
            </a:r>
            <a:br>
              <a:rPr lang="uk-UA" sz="3600" dirty="0" smtClean="0"/>
            </a:br>
            <a:r>
              <a:rPr lang="uk-UA" sz="3600" dirty="0" smtClean="0"/>
              <a:t>     досвіду роботи</a:t>
            </a:r>
            <a:br>
              <a:rPr lang="uk-UA" sz="3600" dirty="0" smtClean="0"/>
            </a:br>
            <a:endParaRPr lang="ru-RU" sz="36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i="1" u="sng" dirty="0" smtClean="0">
                <a:solidFill>
                  <a:srgbClr val="A50021"/>
                </a:solidFill>
              </a:rPr>
              <a:t>Форми реалізації позаурочної роботи</a:t>
            </a:r>
            <a:endParaRPr lang="ru-RU" sz="4000" b="1" i="1" u="sng" dirty="0">
              <a:solidFill>
                <a:srgbClr val="A50021"/>
              </a:solidFill>
            </a:endParaRPr>
          </a:p>
        </p:txBody>
      </p:sp>
      <p:pic>
        <p:nvPicPr>
          <p:cNvPr id="3" name="Рисунок 2" descr="index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7" y="2357437"/>
            <a:ext cx="2799755" cy="2799755"/>
          </a:xfrm>
          <a:prstGeom prst="teardrop">
            <a:avLst/>
          </a:prstGeom>
        </p:spPr>
      </p:pic>
      <p:sp>
        <p:nvSpPr>
          <p:cNvPr id="7" name="Блок-схема: перфолента 6"/>
          <p:cNvSpPr/>
          <p:nvPr/>
        </p:nvSpPr>
        <p:spPr>
          <a:xfrm rot="743330">
            <a:off x="666423" y="1621225"/>
            <a:ext cx="1618939" cy="687145"/>
          </a:xfrm>
          <a:prstGeom prst="flowChartPunchedTap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Поетичні  вітальні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341871" y="2924943"/>
            <a:ext cx="1565833" cy="724893"/>
          </a:xfrm>
          <a:prstGeom prst="flowChartPunchedTap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Аматорський театр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 rot="1219401">
            <a:off x="2200581" y="3682800"/>
            <a:ext cx="1548604" cy="720113"/>
          </a:xfrm>
          <a:prstGeom prst="flowChartPunchedTap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Пам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’</a:t>
            </a:r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ятні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дати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 rot="20569219">
            <a:off x="272921" y="4218746"/>
            <a:ext cx="1656184" cy="659765"/>
          </a:xfrm>
          <a:prstGeom prst="flowChartPunchedTap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Радіо - газети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Блок-схема: перфолента 11"/>
          <p:cNvSpPr/>
          <p:nvPr/>
        </p:nvSpPr>
        <p:spPr>
          <a:xfrm rot="1304984">
            <a:off x="2771767" y="5529935"/>
            <a:ext cx="1656184" cy="706650"/>
          </a:xfrm>
          <a:prstGeom prst="flowChartPunchedTap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КВК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Блок-схема: перфолента 12"/>
          <p:cNvSpPr/>
          <p:nvPr/>
        </p:nvSpPr>
        <p:spPr>
          <a:xfrm rot="19976664">
            <a:off x="639568" y="5345615"/>
            <a:ext cx="1656184" cy="681517"/>
          </a:xfrm>
          <a:prstGeom prst="flowChartPunchedTap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Літературний </a:t>
            </a:r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квест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Блок-схема: перфолента 18"/>
          <p:cNvSpPr/>
          <p:nvPr/>
        </p:nvSpPr>
        <p:spPr>
          <a:xfrm>
            <a:off x="2339752" y="2204864"/>
            <a:ext cx="1512168" cy="660656"/>
          </a:xfrm>
          <a:prstGeom prst="flowChartPunchedTap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Проба  пера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 rot="1675791">
            <a:off x="4992943" y="5221998"/>
            <a:ext cx="1561972" cy="648482"/>
          </a:xfrm>
          <a:prstGeom prst="round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Літературні подорожі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 rot="19626711">
            <a:off x="6921098" y="5430493"/>
            <a:ext cx="1413748" cy="582437"/>
          </a:xfrm>
          <a:prstGeom prst="round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Усні журнали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 rot="1144189">
            <a:off x="6241235" y="4373296"/>
            <a:ext cx="1462978" cy="538472"/>
          </a:xfrm>
          <a:prstGeom prst="round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Ярмарка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ілюстрацій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 rot="20365094">
            <a:off x="6278311" y="2724850"/>
            <a:ext cx="1428759" cy="577832"/>
          </a:xfrm>
          <a:prstGeom prst="round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Тематичні вечори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164288" y="3635380"/>
            <a:ext cx="1728192" cy="513699"/>
          </a:xfrm>
          <a:prstGeom prst="round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Літературний вісник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76057" y="1124744"/>
            <a:ext cx="3960440" cy="12961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i="1" dirty="0" smtClean="0">
                <a:solidFill>
                  <a:schemeClr val="tx1"/>
                </a:solidFill>
              </a:rPr>
              <a:t>“ Залучити до позакласної роботи учнів за їх здібностями та допомагати розвивати </a:t>
            </a:r>
            <a:r>
              <a:rPr lang="uk-UA" i="1" dirty="0" err="1" smtClean="0">
                <a:solidFill>
                  <a:schemeClr val="tx1"/>
                </a:solidFill>
              </a:rPr>
              <a:t>їх”</a:t>
            </a:r>
            <a:endParaRPr lang="uk-UA" i="1" dirty="0" smtClean="0">
              <a:solidFill>
                <a:schemeClr val="tx1"/>
              </a:solidFill>
            </a:endParaRP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                            Л. Мірошниченко</a:t>
            </a:r>
          </a:p>
          <a:p>
            <a:pPr algn="just"/>
            <a:endParaRPr lang="ru-RU" i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>
                <a:solidFill>
                  <a:srgbClr val="C00000"/>
                </a:solidFill>
              </a:rPr>
              <a:t>Висновок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012160" y="1556792"/>
            <a:ext cx="2743200" cy="457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504" y="2132856"/>
            <a:ext cx="5111750" cy="4572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 smtClean="0"/>
              <a:t>Плануючи виховну роботу з учнями, я поставила собі за мету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Сформувати основні засади саморозвитку та самовиховання особистості;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Сформувати духовно-моральну культуру особистості;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Сформувати потребу у праці;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Сформувати екологічну культуру;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Сформувати естетичну культуру мислення;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Формувати патріотичні почуття.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24744"/>
            <a:ext cx="4211959" cy="573325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74b19fc97e23e9d686c7d7f4d3bf7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4306" y="3728864"/>
            <a:ext cx="2829694" cy="3129136"/>
          </a:xfrm>
          <a:prstGeom prst="ellipse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досвіду: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idx="2"/>
          </p:nvPr>
        </p:nvSpPr>
        <p:spPr>
          <a:xfrm>
            <a:off x="611560" y="1676400"/>
            <a:ext cx="2817440" cy="1248544"/>
          </a:xfrm>
        </p:spPr>
        <p:txBody>
          <a:bodyPr>
            <a:normAutofit/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317430" cy="5064968"/>
          </a:xfrm>
        </p:spPr>
        <p:txBody>
          <a:bodyPr>
            <a:normAutofit fontScale="92500"/>
          </a:bodyPr>
          <a:lstStyle/>
          <a:p>
            <a:pPr algn="just"/>
            <a:r>
              <a:rPr lang="uk-UA" dirty="0" smtClean="0"/>
              <a:t>Розвивати інтелектуальні та творчі особистісні якості учнів з урахуванням їх інтересів, мотивів, системи цінностей;</a:t>
            </a:r>
          </a:p>
          <a:p>
            <a:pPr algn="just"/>
            <a:r>
              <a:rPr lang="uk-UA" dirty="0" smtClean="0"/>
              <a:t>Виховання активної, компетентної </a:t>
            </a:r>
            <a:r>
              <a:rPr lang="uk-UA" dirty="0" err="1" smtClean="0"/>
              <a:t>кркативної</a:t>
            </a:r>
            <a:r>
              <a:rPr lang="uk-UA" dirty="0" smtClean="0"/>
              <a:t> особистості, яка вміє бачити, вирішувати нестандартні проблеми;</a:t>
            </a:r>
          </a:p>
          <a:p>
            <a:pPr algn="just"/>
            <a:r>
              <a:rPr lang="uk-UA" dirty="0" smtClean="0"/>
              <a:t>Виховувати людину-патріота, людину-громадянина; особистість.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5566" y="1460612"/>
            <a:ext cx="5744586" cy="4920716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uk-UA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Всебічний розвиток особистості, на основі виховання в учнів основ культури та ознайомлення з традиціями та історією рідного краю 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uk-UA" i="1" dirty="0" smtClean="0">
                <a:solidFill>
                  <a:srgbClr val="002060"/>
                </a:solidFill>
              </a:rPr>
              <a:t> </a:t>
            </a:r>
            <a:r>
              <a:rPr lang="uk-UA" i="1" u="sng" dirty="0" smtClean="0">
                <a:solidFill>
                  <a:srgbClr val="002060"/>
                </a:solidFill>
              </a:rPr>
              <a:t>Проблема , над якою  я  працюю</a:t>
            </a:r>
            <a:endParaRPr lang="ru-RU" i="1" u="sng" dirty="0">
              <a:solidFill>
                <a:srgbClr val="002060"/>
              </a:solidFill>
            </a:endParaRPr>
          </a:p>
        </p:txBody>
      </p:sp>
      <p:pic>
        <p:nvPicPr>
          <p:cNvPr id="4" name="Picture 18" descr="804443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581128"/>
            <a:ext cx="2449512" cy="1980629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Основні напрями реалізації ідеї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A50021"/>
                </a:solidFill>
              </a:rPr>
              <a:t>розвиток особистості учня  та його адаптація у світовому інформаційному просторі;</a:t>
            </a:r>
          </a:p>
          <a:p>
            <a:r>
              <a:rPr lang="uk-UA" b="1" i="1" dirty="0" smtClean="0">
                <a:solidFill>
                  <a:srgbClr val="A50021"/>
                </a:solidFill>
              </a:rPr>
              <a:t>формування інформаційної культури учнів , забезпечення їх інформаційних потреб;</a:t>
            </a:r>
          </a:p>
          <a:p>
            <a:r>
              <a:rPr lang="uk-UA" b="1" i="1" dirty="0" smtClean="0">
                <a:solidFill>
                  <a:srgbClr val="A50021"/>
                </a:solidFill>
              </a:rPr>
              <a:t>інтенсифікація навчання і виховання за рахунок використання ІКТ;</a:t>
            </a:r>
          </a:p>
          <a:p>
            <a:r>
              <a:rPr lang="uk-UA" b="1" i="1" dirty="0" smtClean="0">
                <a:solidFill>
                  <a:srgbClr val="A50021"/>
                </a:solidFill>
              </a:rPr>
              <a:t>оптимізація освіти на основі використання </a:t>
            </a:r>
            <a:r>
              <a:rPr lang="uk-UA" b="1" i="1" dirty="0" err="1" smtClean="0">
                <a:solidFill>
                  <a:srgbClr val="A50021"/>
                </a:solidFill>
              </a:rPr>
              <a:t>інформаційно</a:t>
            </a:r>
            <a:r>
              <a:rPr lang="uk-UA" b="1" i="1" dirty="0" smtClean="0">
                <a:solidFill>
                  <a:srgbClr val="A50021"/>
                </a:solidFill>
              </a:rPr>
              <a:t> – комунікаційних технологій 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1268760"/>
            <a:ext cx="2212848" cy="1582621"/>
          </a:xfrm>
        </p:spPr>
        <p:txBody>
          <a:bodyPr>
            <a:noAutofit/>
          </a:bodyPr>
          <a:lstStyle/>
          <a:p>
            <a:r>
              <a:rPr lang="uk-UA" sz="3600" baseline="-14000" dirty="0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uk-UA" sz="2800" dirty="0" smtClean="0"/>
              <a:t> ІКТ та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мультимедіа</a:t>
            </a:r>
            <a:r>
              <a:rPr lang="uk-UA" sz="2800" dirty="0" smtClean="0"/>
              <a:t> у виховній роботі з класом       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5" name="Рисунок 1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r="5942"/>
          <a:stretch>
            <a:fillRect/>
          </a:stretch>
        </p:blipFill>
        <p:spPr>
          <a:xfrm rot="420000">
            <a:off x="3185456" y="1109955"/>
            <a:ext cx="5296382" cy="4253513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Засоби   ІКТ</a:t>
            </a:r>
            <a:endParaRPr lang="ru-RU" dirty="0"/>
          </a:p>
        </p:txBody>
      </p:sp>
      <p:sp>
        <p:nvSpPr>
          <p:cNvPr id="5" name="Блок-схема: память с прямым доступом 4"/>
          <p:cNvSpPr/>
          <p:nvPr/>
        </p:nvSpPr>
        <p:spPr>
          <a:xfrm>
            <a:off x="323528" y="1916832"/>
            <a:ext cx="2987824" cy="720080"/>
          </a:xfrm>
          <a:prstGeom prst="flowChartMagneticDrum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Презентації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Блок-схема: память с прямым доступом 6"/>
          <p:cNvSpPr/>
          <p:nvPr/>
        </p:nvSpPr>
        <p:spPr>
          <a:xfrm>
            <a:off x="4499992" y="1916832"/>
            <a:ext cx="3312368" cy="792088"/>
          </a:xfrm>
          <a:prstGeom prst="flowChartMagneticDrum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Інформаційні бюлетені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Блок-схема: память с прямым доступом 7"/>
          <p:cNvSpPr/>
          <p:nvPr/>
        </p:nvSpPr>
        <p:spPr>
          <a:xfrm>
            <a:off x="3563888" y="3212976"/>
            <a:ext cx="2232248" cy="720080"/>
          </a:xfrm>
          <a:prstGeom prst="flowChartMagneticDrum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Схеми, таблиці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Блок-схема: память с прямым доступом 9"/>
          <p:cNvSpPr/>
          <p:nvPr/>
        </p:nvSpPr>
        <p:spPr>
          <a:xfrm>
            <a:off x="1259632" y="5013176"/>
            <a:ext cx="2736304" cy="720080"/>
          </a:xfrm>
          <a:prstGeom prst="flowChartMagneticDrum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Віртуальні екскурсії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Блок-схема: память с прямым доступом 10"/>
          <p:cNvSpPr/>
          <p:nvPr/>
        </p:nvSpPr>
        <p:spPr>
          <a:xfrm>
            <a:off x="5580112" y="5013176"/>
            <a:ext cx="2808312" cy="720080"/>
          </a:xfrm>
          <a:prstGeom prst="flowChartMagneticDrum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Кросворди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dirty="0" err="1" smtClean="0">
                <a:solidFill>
                  <a:srgbClr val="CC0066"/>
                </a:solidFill>
              </a:rPr>
              <a:t>Зв</a:t>
            </a:r>
            <a:r>
              <a:rPr lang="ru-RU" b="1" i="1" dirty="0" err="1" smtClean="0">
                <a:solidFill>
                  <a:srgbClr val="CC0066"/>
                </a:solidFill>
              </a:rPr>
              <a:t>язок</a:t>
            </a:r>
            <a:r>
              <a:rPr lang="ru-RU" b="1" i="1" dirty="0" smtClean="0">
                <a:solidFill>
                  <a:srgbClr val="CC0066"/>
                </a:solidFill>
              </a:rPr>
              <a:t> </a:t>
            </a:r>
            <a:r>
              <a:rPr lang="ru-RU" b="1" i="1" dirty="0" err="1" smtClean="0">
                <a:solidFill>
                  <a:srgbClr val="CC0066"/>
                </a:solidFill>
              </a:rPr>
              <a:t>виховної</a:t>
            </a:r>
            <a:r>
              <a:rPr lang="ru-RU" b="1" i="1" dirty="0" smtClean="0">
                <a:solidFill>
                  <a:srgbClr val="CC0066"/>
                </a:solidFill>
              </a:rPr>
              <a:t> </a:t>
            </a:r>
            <a:r>
              <a:rPr lang="ru-RU" b="1" i="1" dirty="0" err="1" smtClean="0">
                <a:solidFill>
                  <a:srgbClr val="CC0066"/>
                </a:solidFill>
              </a:rPr>
              <a:t>роботи</a:t>
            </a:r>
            <a:r>
              <a:rPr lang="ru-RU" b="1" i="1" dirty="0" smtClean="0">
                <a:solidFill>
                  <a:srgbClr val="CC0066"/>
                </a:solidFill>
              </a:rPr>
              <a:t> з </a:t>
            </a:r>
            <a:r>
              <a:rPr lang="ru-RU" b="1" i="1" dirty="0" err="1" smtClean="0">
                <a:solidFill>
                  <a:srgbClr val="CC0066"/>
                </a:solidFill>
              </a:rPr>
              <a:t>навчальними</a:t>
            </a:r>
            <a:r>
              <a:rPr lang="ru-RU" b="1" i="1" dirty="0" smtClean="0">
                <a:solidFill>
                  <a:srgbClr val="CC0066"/>
                </a:solidFill>
              </a:rPr>
              <a:t> предметами</a:t>
            </a:r>
            <a:r>
              <a:rPr lang="uk-UA" b="1" i="1" dirty="0" smtClean="0">
                <a:solidFill>
                  <a:srgbClr val="CC0066"/>
                </a:solidFill>
              </a:rPr>
              <a:t/>
            </a:r>
            <a:br>
              <a:rPr lang="uk-UA" b="1" i="1" dirty="0" smtClean="0">
                <a:solidFill>
                  <a:srgbClr val="CC0066"/>
                </a:solidFill>
              </a:rPr>
            </a:br>
            <a:endParaRPr lang="ru-RU" b="1" i="1" dirty="0">
              <a:solidFill>
                <a:srgbClr val="CC0066"/>
              </a:solidFill>
            </a:endParaRPr>
          </a:p>
        </p:txBody>
      </p:sp>
      <p:pic>
        <p:nvPicPr>
          <p:cNvPr id="8" name="Рисунок 7" descr="index 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847160"/>
            <a:ext cx="3240360" cy="2700300"/>
          </a:xfrm>
          <a:prstGeom prst="roundRect">
            <a:avLst/>
          </a:prstGeom>
        </p:spPr>
      </p:pic>
      <p:pic>
        <p:nvPicPr>
          <p:cNvPr id="10" name="Рисунок 9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081540"/>
            <a:ext cx="3934763" cy="2777481"/>
          </a:xfrm>
          <a:prstGeom prst="roundRect">
            <a:avLst/>
          </a:prstGeom>
        </p:spPr>
      </p:pic>
      <p:pic>
        <p:nvPicPr>
          <p:cNvPr id="13" name="Рисунок 12" descr="index 6.jpg"/>
          <p:cNvPicPr>
            <a:picLocks noChangeAspect="1"/>
          </p:cNvPicPr>
          <p:nvPr/>
        </p:nvPicPr>
        <p:blipFill>
          <a:blip r:embed="rId4" cstate="print"/>
          <a:srcRect l="49621" b="10372"/>
          <a:stretch>
            <a:fillRect/>
          </a:stretch>
        </p:blipFill>
        <p:spPr>
          <a:xfrm>
            <a:off x="5301318" y="3859021"/>
            <a:ext cx="3556929" cy="2459712"/>
          </a:xfrm>
          <a:prstGeom prst="round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8287072" cy="1080120"/>
          </a:xfrm>
        </p:spPr>
        <p:txBody>
          <a:bodyPr>
            <a:normAutofit/>
          </a:bodyPr>
          <a:lstStyle/>
          <a:p>
            <a:pPr algn="l"/>
            <a:r>
              <a:rPr lang="uk-UA" sz="2200" i="1" dirty="0" smtClean="0">
                <a:latin typeface="Monotype Corsiva" pitchFamily="66" charset="0"/>
              </a:rPr>
              <a:t>“</a:t>
            </a:r>
            <a:r>
              <a:rPr lang="uk-UA" sz="2200" i="1" dirty="0" smtClean="0">
                <a:solidFill>
                  <a:srgbClr val="0070C0"/>
                </a:solidFill>
                <a:latin typeface="Monotype Corsiva" pitchFamily="66" charset="0"/>
              </a:rPr>
              <a:t>Майстерність  виховання – це </a:t>
            </a:r>
            <a:br>
              <a:rPr lang="uk-UA" sz="2200" i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uk-UA" sz="2200" i="1" dirty="0" smtClean="0">
                <a:solidFill>
                  <a:srgbClr val="0070C0"/>
                </a:solidFill>
                <a:latin typeface="Monotype Corsiva" pitchFamily="66" charset="0"/>
              </a:rPr>
              <a:t>майстерність пошуку”</a:t>
            </a:r>
            <a:br>
              <a:rPr lang="uk-UA" sz="2200" i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uk-UA" sz="2200" i="1" dirty="0" smtClean="0">
                <a:solidFill>
                  <a:srgbClr val="0070C0"/>
                </a:solidFill>
                <a:latin typeface="Monotype Corsiva" pitchFamily="66" charset="0"/>
              </a:rPr>
              <a:t>                                      </a:t>
            </a:r>
            <a:r>
              <a:rPr lang="uk-UA" sz="2200" dirty="0" smtClean="0">
                <a:solidFill>
                  <a:srgbClr val="0070C0"/>
                </a:solidFill>
              </a:rPr>
              <a:t>Марк  ван Дорен</a:t>
            </a:r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22" name="Арка 21"/>
          <p:cNvSpPr/>
          <p:nvPr/>
        </p:nvSpPr>
        <p:spPr>
          <a:xfrm rot="3437818">
            <a:off x="-346575" y="3675821"/>
            <a:ext cx="4932210" cy="1023915"/>
          </a:xfrm>
          <a:prstGeom prst="blockArc">
            <a:avLst>
              <a:gd name="adj1" fmla="val 10623762"/>
              <a:gd name="adj2" fmla="val 0"/>
              <a:gd name="adj3" fmla="val 25000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3" name="Рисунок 32" descr="IMG_5479.JPG"/>
          <p:cNvPicPr>
            <a:picLocks noChangeAspect="1"/>
          </p:cNvPicPr>
          <p:nvPr/>
        </p:nvPicPr>
        <p:blipFill>
          <a:blip r:embed="rId2" cstate="print"/>
          <a:srcRect l="7767" r="10680" b="17152"/>
          <a:stretch>
            <a:fillRect/>
          </a:stretch>
        </p:blipFill>
        <p:spPr>
          <a:xfrm>
            <a:off x="1500497" y="1950617"/>
            <a:ext cx="2987824" cy="2232248"/>
          </a:xfrm>
          <a:prstGeom prst="ellipse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271" y="4272807"/>
            <a:ext cx="3446925" cy="25851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1128"/>
            <a:ext cx="3035829" cy="22768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22" y="193500"/>
            <a:ext cx="4379978" cy="328498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Autofit/>
          </a:bodyPr>
          <a:lstStyle/>
          <a:p>
            <a:r>
              <a:rPr lang="uk-UA" sz="4000" b="1" i="1" dirty="0" smtClean="0">
                <a:solidFill>
                  <a:srgbClr val="A50021"/>
                </a:solidFill>
              </a:rPr>
              <a:t>Дослідницько – пошукова робота</a:t>
            </a:r>
            <a:endParaRPr lang="ru-RU" sz="4000" b="1" i="1" dirty="0">
              <a:solidFill>
                <a:srgbClr val="A5002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652120" y="1920085"/>
            <a:ext cx="3034680" cy="3309115"/>
          </a:xfrm>
        </p:spPr>
        <p:txBody>
          <a:bodyPr>
            <a:normAutofit/>
          </a:bodyPr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5292080" y="1268760"/>
            <a:ext cx="3456384" cy="2736304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solidFill>
                  <a:srgbClr val="A50021"/>
                </a:solidFill>
              </a:rPr>
              <a:t>Повноцінними є тільки ті знання, які дитина здобула власною активністю</a:t>
            </a:r>
          </a:p>
          <a:p>
            <a:pPr algn="ctr"/>
            <a:r>
              <a:rPr lang="uk-UA" dirty="0" smtClean="0">
                <a:solidFill>
                  <a:srgbClr val="A50021"/>
                </a:solidFill>
              </a:rPr>
              <a:t>Й. Песталоцці</a:t>
            </a:r>
            <a:endParaRPr lang="ru-RU" dirty="0">
              <a:solidFill>
                <a:srgbClr val="A50021"/>
              </a:solidFill>
            </a:endParaRPr>
          </a:p>
        </p:txBody>
      </p:sp>
      <p:pic>
        <p:nvPicPr>
          <p:cNvPr id="4" name="Рисунок 3" descr="1328364184_9ee1acf279f25d53cc9666150b9d73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293096"/>
            <a:ext cx="3707904" cy="2564904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95180"/>
            <a:ext cx="4617601" cy="5014140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873</TotalTime>
  <Words>272</Words>
  <Application>Microsoft Office PowerPoint</Application>
  <PresentationFormat>Экран (4:3)</PresentationFormat>
  <Paragraphs>55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        Презентація      досвіду роботи </vt:lpstr>
      <vt:lpstr>Мета досвіду:</vt:lpstr>
      <vt:lpstr> Проблема , над якою  я  працюю</vt:lpstr>
      <vt:lpstr>Основні напрями реалізації ідеї :</vt:lpstr>
      <vt:lpstr>Використання ІКТ та мультимедіа у виховній роботі з класом       </vt:lpstr>
      <vt:lpstr>Засоби   ІКТ</vt:lpstr>
      <vt:lpstr>Звязок виховної роботи з навчальними предметами </vt:lpstr>
      <vt:lpstr>“Майстерність  виховання – це  майстерність пошуку”                                       Марк  ван Дорен</vt:lpstr>
      <vt:lpstr>Дослідницько – пошукова робота</vt:lpstr>
      <vt:lpstr>Форми реалізації позаурочної роботи</vt:lpstr>
      <vt:lpstr>Висновок</vt:lpstr>
    </vt:vector>
  </TitlesOfParts>
  <Company>Retired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RWT</dc:creator>
  <cp:lastModifiedBy>Оксана</cp:lastModifiedBy>
  <cp:revision>70</cp:revision>
  <dcterms:created xsi:type="dcterms:W3CDTF">2012-12-06T13:34:44Z</dcterms:created>
  <dcterms:modified xsi:type="dcterms:W3CDTF">2015-10-23T11:09:30Z</dcterms:modified>
</cp:coreProperties>
</file>