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17"/>
  </p:notesMasterIdLst>
  <p:sldIdLst>
    <p:sldId id="274" r:id="rId2"/>
    <p:sldId id="275" r:id="rId3"/>
    <p:sldId id="276" r:id="rId4"/>
    <p:sldId id="279" r:id="rId5"/>
    <p:sldId id="278" r:id="rId6"/>
    <p:sldId id="280" r:id="rId7"/>
    <p:sldId id="288" r:id="rId8"/>
    <p:sldId id="281" r:id="rId9"/>
    <p:sldId id="284" r:id="rId10"/>
    <p:sldId id="285" r:id="rId11"/>
    <p:sldId id="286" r:id="rId12"/>
    <p:sldId id="287" r:id="rId13"/>
    <p:sldId id="290" r:id="rId14"/>
    <p:sldId id="283" r:id="rId15"/>
    <p:sldId id="289" r:id="rId16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9A2A"/>
    <a:srgbClr val="CBCBDB"/>
    <a:srgbClr val="0082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38" autoAdjust="0"/>
    <p:restoredTop sz="94660"/>
  </p:normalViewPr>
  <p:slideViewPr>
    <p:cSldViewPr snapToGrid="0">
      <p:cViewPr varScale="1">
        <p:scale>
          <a:sx n="92" d="100"/>
          <a:sy n="92" d="100"/>
        </p:scale>
        <p:origin x="6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FD6BD1C-A530-4490-BC55-058A012E287D}" type="datetimeFigureOut">
              <a:rPr lang="uk-UA"/>
              <a:pPr>
                <a:defRPr/>
              </a:pPr>
              <a:t>11.12.2016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uk-UA" noProof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CF669A6-0B64-46DA-B3B7-C1B94B55A718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44175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370C2F-0A62-4FCE-98B0-664DECAF53F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315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9A8771-0086-4670-8BC2-49E94B518D4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559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3B4A64-78C6-40E3-B7B5-7D437F2796B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259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47A632-0B75-42D5-BCD1-BDCEB1949AE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836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B61C40-716E-41E2-9C73-25A23AD0D28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82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C5EBE3-71FD-4165-8F19-C1611C3A14A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074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39C0D9-F5B0-4997-83AE-98739CD40DA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396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4E61AE-71E1-4608-B599-FDD31BA1936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080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354CAD-2749-47F0-991C-4FA1F828C12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448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CDF062-EF5D-4E3C-81C5-43FC6495CA7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42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B10D89-2B4E-4168-BC8E-0222211CF70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572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51A3A1-6729-4C6D-A389-1AFCE17003B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857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730227-A24E-4A06-B39F-7CA399CAE38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85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5856EB-B435-4547-9462-5131E95DE9A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239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9063A5-BEE9-4FD0-A438-B2404166205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61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5DBC5-89F3-4942-8E4F-9FCDC503D3FD}" type="datetimeFigureOut">
              <a:rPr lang="en-US"/>
              <a:pPr>
                <a:defRPr/>
              </a:pPr>
              <a:t>12/11/2016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22D79-BDE2-48F1-8A4F-C275AFE7DE1E}" type="slidenum">
              <a:rPr lang="en-US"/>
              <a:pPr>
                <a:defRPr/>
              </a:pPr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930CB-A8DA-4650-82AB-C5E2F08718CA}" type="datetimeFigureOut">
              <a:rPr lang="en-US"/>
              <a:pPr>
                <a:defRPr/>
              </a:pPr>
              <a:t>12/11/2016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31082-230A-4E4A-B4FA-F802F2C01FBB}" type="slidenum">
              <a:rPr lang="en-US"/>
              <a:pPr>
                <a:defRPr/>
              </a:pPr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3B248-EABA-4336-A0CF-3AD5AD7D75A0}" type="datetimeFigureOut">
              <a:rPr lang="en-US"/>
              <a:pPr>
                <a:defRPr/>
              </a:pPr>
              <a:t>12/11/2016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12DE6-0862-438F-A026-D8C285D27C42}" type="slidenum">
              <a:rPr lang="en-US"/>
              <a:pPr>
                <a:defRPr/>
              </a:pPr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D0B66-188D-4D60-867A-EB3877C4574E}" type="datetimeFigureOut">
              <a:rPr lang="en-US"/>
              <a:pPr>
                <a:defRPr/>
              </a:pPr>
              <a:t>12/11/2016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3BEEC-519F-4919-92EF-6F103D8F49F3}" type="slidenum">
              <a:rPr lang="en-US"/>
              <a:pPr>
                <a:defRPr/>
              </a:pPr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83422-5AC9-4841-A88B-0CCFAA984569}" type="datetimeFigureOut">
              <a:rPr lang="en-US"/>
              <a:pPr>
                <a:defRPr/>
              </a:pPr>
              <a:t>12/11/2016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D4FB3-F46F-4F7E-9355-170A6BDAAB84}" type="slidenum">
              <a:rPr lang="en-US"/>
              <a:pPr>
                <a:defRPr/>
              </a:pPr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8791F-BCA8-4468-95B0-22E206F86F46}" type="datetimeFigureOut">
              <a:rPr lang="en-US"/>
              <a:pPr>
                <a:defRPr/>
              </a:pPr>
              <a:t>12/11/2016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CDC37-AB01-4366-AE4A-6BC167C58EF2}" type="slidenum">
              <a:rPr lang="en-US"/>
              <a:pPr>
                <a:defRPr/>
              </a:pPr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7BCD0-2020-4E49-A48F-2C6D085BEC3C}" type="datetimeFigureOut">
              <a:rPr lang="en-US"/>
              <a:pPr>
                <a:defRPr/>
              </a:pPr>
              <a:t>12/11/2016</a:t>
            </a:fld>
            <a:endParaRPr lang="en-US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F679-17E0-41A7-A6C5-15FA305E9C1A}" type="slidenum">
              <a:rPr lang="en-US"/>
              <a:pPr>
                <a:defRPr/>
              </a:pPr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E6C8A-C465-4C92-87D5-94EF905CD7AB}" type="datetimeFigureOut">
              <a:rPr lang="en-US"/>
              <a:pPr>
                <a:defRPr/>
              </a:pPr>
              <a:t>12/11/2016</a:t>
            </a:fld>
            <a:endParaRPr lang="en-US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550B1-1A4D-41DD-B2FF-C71F356F13D6}" type="slidenum">
              <a:rPr lang="en-US"/>
              <a:pPr>
                <a:defRPr/>
              </a:pPr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E0201-B25A-4708-8310-660EFFF16BAA}" type="datetimeFigureOut">
              <a:rPr lang="en-US"/>
              <a:pPr>
                <a:defRPr/>
              </a:pPr>
              <a:t>12/11/2016</a:t>
            </a:fld>
            <a:endParaRPr lang="en-US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DA095-2165-4EFC-BDEC-C55C9902E8AF}" type="slidenum">
              <a:rPr lang="en-US"/>
              <a:pPr>
                <a:defRPr/>
              </a:pPr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29EA5-73AE-4185-9DD5-F988FE6D7C9C}" type="datetimeFigureOut">
              <a:rPr lang="en-US"/>
              <a:pPr>
                <a:defRPr/>
              </a:pPr>
              <a:t>12/11/2016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9DD4F-59EC-49C6-B30A-93BBC9CB3106}" type="slidenum">
              <a:rPr lang="en-US"/>
              <a:pPr>
                <a:defRPr/>
              </a:pPr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225EA-0575-4A61-9169-3DCA7C5EB264}" type="datetimeFigureOut">
              <a:rPr lang="en-US"/>
              <a:pPr>
                <a:defRPr/>
              </a:pPr>
              <a:t>12/11/2016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A433B-9541-4F79-BE33-E9ADB874FE1E}" type="slidenum">
              <a:rPr lang="en-US"/>
              <a:pPr>
                <a:defRPr/>
              </a:pPr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65B09F-0B90-4260-AFBD-27C124F262E2}" type="datetimeFigureOut">
              <a:rPr lang="en-US"/>
              <a:pPr>
                <a:defRPr/>
              </a:pPr>
              <a:t>12/11/2016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DB41BA-89B9-46F0-A656-DAABCFF55E14}" type="slidenum">
              <a:rPr lang="en-US"/>
              <a:pPr>
                <a:defRPr/>
              </a:pPr>
              <a:t>‹№›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2000">
                <a:schemeClr val="tx2">
                  <a:alpha val="50000"/>
                </a:schemeClr>
              </a:gs>
              <a:gs pos="100000">
                <a:srgbClr val="663012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341" name="Рисунок 6" descr="0_8d705_4ec530c8_L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313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Рамка 3"/>
          <p:cNvSpPr/>
          <p:nvPr/>
        </p:nvSpPr>
        <p:spPr>
          <a:xfrm rot="16200000" flipV="1">
            <a:off x="3071791" y="-2143164"/>
            <a:ext cx="6143668" cy="11144328"/>
          </a:xfrm>
          <a:prstGeom prst="frame">
            <a:avLst>
              <a:gd name="adj1" fmla="val 7951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 descr="0_5b0ab_31a270ea_XL.jpeg"/>
          <p:cNvPicPr>
            <a:picLocks noChangeAspect="1"/>
          </p:cNvPicPr>
          <p:nvPr/>
        </p:nvPicPr>
        <p:blipFill>
          <a:blip r:embed="rId6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duotone>
              <a:prstClr val="black"/>
              <a:srgbClr val="FF33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00749" y="3571876"/>
            <a:ext cx="5566843" cy="283909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897252" y="1463415"/>
            <a:ext cx="8768005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Мисліва</a:t>
            </a:r>
            <a:r>
              <a:rPr lang="ru-RU" sz="48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 Галина </a:t>
            </a:r>
            <a:r>
              <a:rPr lang="ru-RU" sz="48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Анатоліївна</a:t>
            </a:r>
            <a:endParaRPr lang="ru-RU" sz="4800" b="1" i="1" dirty="0">
              <a:ln w="50800"/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Cambria" pitchFamily="18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8038" y="2557463"/>
            <a:ext cx="535305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Класний керівник 9-В класу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Теребовлянської №1 ЗОШ І-ІІІ </a:t>
            </a:r>
            <a:r>
              <a:rPr lang="uk-UA" sz="2400" dirty="0" err="1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ст</a:t>
            </a:r>
            <a:endParaRPr lang="uk-UA" sz="2400" dirty="0">
              <a:solidFill>
                <a:schemeClr val="accent4">
                  <a:lumMod val="50000"/>
                </a:schemeClr>
              </a:solidFill>
              <a:latin typeface="Book Antiqua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Освіта вища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Кваліфікаційна категорія І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Класний керівник -14 років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Педагогічний стаж 22 роки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lum bright="6000" contrast="22000"/>
          </a:blip>
          <a:srcRect b="24289"/>
          <a:stretch>
            <a:fillRect/>
          </a:stretch>
        </p:blipFill>
        <p:spPr>
          <a:xfrm>
            <a:off x="8137525" y="2335213"/>
            <a:ext cx="2651125" cy="3568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Documents and Settings\Иятта\Рабочий стол\ЭТО СРОЧНО\Новая папка\звоночек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810750" y="5000625"/>
            <a:ext cx="2000250" cy="1468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Групувати 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82000">
                  <a:schemeClr val="tx2">
                    <a:alpha val="50000"/>
                  </a:schemeClr>
                </a:gs>
                <a:gs pos="100000">
                  <a:srgbClr val="663012"/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32778" name="Рисунок 6" descr="0_8d705_4ec530c8_L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14313"/>
              <a:ext cx="50800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Рамка 3"/>
          <p:cNvSpPr/>
          <p:nvPr/>
        </p:nvSpPr>
        <p:spPr>
          <a:xfrm rot="16200000" flipV="1">
            <a:off x="3071791" y="-2143164"/>
            <a:ext cx="6143668" cy="11144328"/>
          </a:xfrm>
          <a:prstGeom prst="frame">
            <a:avLst>
              <a:gd name="adj1" fmla="val 7951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357645" y="666888"/>
            <a:ext cx="574157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Поважати</a:t>
            </a: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 і </a:t>
            </a:r>
            <a:r>
              <a:rPr lang="uk-UA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любити</a:t>
            </a: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 </a:t>
            </a:r>
            <a:r>
              <a:rPr lang="uk-UA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рідний</a:t>
            </a: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 край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88250" y="2261024"/>
            <a:ext cx="5334858" cy="31128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39199">
            <a:off x="8475824" y="2096236"/>
            <a:ext cx="3327852" cy="44371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3479" y="362931"/>
            <a:ext cx="3058569" cy="5437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Групувати 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82000">
                  <a:schemeClr val="tx2">
                    <a:alpha val="50000"/>
                  </a:schemeClr>
                </a:gs>
                <a:gs pos="100000">
                  <a:srgbClr val="663012"/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34827" name="Рисунок 6" descr="0_8d705_4ec530c8_L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14313"/>
              <a:ext cx="50800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Рамка 3"/>
          <p:cNvSpPr/>
          <p:nvPr/>
        </p:nvSpPr>
        <p:spPr>
          <a:xfrm rot="16200000" flipV="1">
            <a:off x="3024166" y="-2143165"/>
            <a:ext cx="6143668" cy="11144328"/>
          </a:xfrm>
          <a:prstGeom prst="frame">
            <a:avLst>
              <a:gd name="adj1" fmla="val 7951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4651186" y="350275"/>
            <a:ext cx="62747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Любити і поважати людей, особливо тих, хто </a:t>
            </a:r>
            <a:r>
              <a:rPr lang="uk-UA" sz="3600" b="1" i="1" dirty="0" smtClean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потребує підтримки</a:t>
            </a:r>
            <a:endParaRPr lang="uk-UA" sz="3600" b="1" i="1" dirty="0">
              <a:ln w="50800"/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Cambria" pitchFamily="18" charset="0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97807">
            <a:off x="9429079" y="2242525"/>
            <a:ext cx="2389561" cy="4248580"/>
          </a:xfrm>
          <a:prstGeom prst="rect">
            <a:avLst/>
          </a:prstGeom>
          <a:solidFill>
            <a:srgbClr val="FFFFFF">
              <a:shade val="85000"/>
            </a:srgbClr>
          </a:solidFill>
          <a:ln w="60325" cap="rnd">
            <a:solidFill>
              <a:schemeClr val="accent4">
                <a:lumMod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0601" y="357165"/>
            <a:ext cx="3859369" cy="2894527"/>
          </a:xfrm>
          <a:prstGeom prst="rect">
            <a:avLst/>
          </a:prstGeom>
          <a:solidFill>
            <a:srgbClr val="FFFFFF">
              <a:shade val="85000"/>
            </a:srgbClr>
          </a:solidFill>
          <a:ln w="60325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/>
          </a:blip>
          <a:srcRect t="4623"/>
          <a:stretch/>
        </p:blipFill>
        <p:spPr>
          <a:xfrm rot="20946503">
            <a:off x="1491680" y="2423718"/>
            <a:ext cx="2796498" cy="4108928"/>
          </a:xfrm>
          <a:prstGeom prst="rect">
            <a:avLst/>
          </a:prstGeom>
          <a:ln w="53975" cap="rnd">
            <a:solidFill>
              <a:schemeClr val="accent4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60505" y="3243147"/>
            <a:ext cx="4525678" cy="33942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accent4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-26089"/>
            <a:ext cx="12192000" cy="6858000"/>
          </a:xfrm>
          <a:prstGeom prst="rect">
            <a:avLst/>
          </a:prstGeom>
          <a:gradFill flip="none" rotWithShape="1">
            <a:gsLst>
              <a:gs pos="82000">
                <a:schemeClr val="tx2">
                  <a:alpha val="50000"/>
                </a:schemeClr>
              </a:gs>
              <a:gs pos="100000">
                <a:srgbClr val="663012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Рамка 3"/>
          <p:cNvSpPr/>
          <p:nvPr/>
        </p:nvSpPr>
        <p:spPr>
          <a:xfrm rot="16200000" flipV="1">
            <a:off x="3071791" y="-2143164"/>
            <a:ext cx="6143668" cy="11144328"/>
          </a:xfrm>
          <a:prstGeom prst="frame">
            <a:avLst>
              <a:gd name="adj1" fmla="val 7951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1101042" y="195179"/>
            <a:ext cx="716865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Гурток «Юні медики»</a:t>
            </a:r>
            <a:endParaRPr lang="ru-RU" sz="3600" b="1" i="1" dirty="0">
              <a:ln w="50800"/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Cambria" pitchFamily="18" charset="0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847" y="849422"/>
            <a:ext cx="5348448" cy="4011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Місце для вмісту 3"/>
          <p:cNvPicPr>
            <a:picLocks noChangeAspect="1"/>
          </p:cNvPicPr>
          <p:nvPr/>
        </p:nvPicPr>
        <p:blipFill rotWithShape="1">
          <a:blip r:embed="rId5">
            <a:extLst/>
          </a:blip>
          <a:srcRect t="19511" r="36050" b="7822"/>
          <a:stretch/>
        </p:blipFill>
        <p:spPr bwMode="auto">
          <a:xfrm>
            <a:off x="6609344" y="964081"/>
            <a:ext cx="4435645" cy="3024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53546" y="2672483"/>
            <a:ext cx="4713192" cy="3534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-26089"/>
            <a:ext cx="12192000" cy="6858000"/>
          </a:xfrm>
          <a:prstGeom prst="rect">
            <a:avLst/>
          </a:prstGeom>
          <a:gradFill flip="none" rotWithShape="1">
            <a:gsLst>
              <a:gs pos="82000">
                <a:schemeClr val="tx2">
                  <a:alpha val="50000"/>
                </a:schemeClr>
              </a:gs>
              <a:gs pos="100000">
                <a:srgbClr val="663012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Рамка 3"/>
          <p:cNvSpPr/>
          <p:nvPr/>
        </p:nvSpPr>
        <p:spPr>
          <a:xfrm rot="16200000" flipV="1">
            <a:off x="3071791" y="-2143164"/>
            <a:ext cx="6143668" cy="11144328"/>
          </a:xfrm>
          <a:prstGeom prst="frame">
            <a:avLst>
              <a:gd name="adj1" fmla="val 7951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2511670" y="189566"/>
            <a:ext cx="716865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«Школа порятунку»</a:t>
            </a:r>
            <a:endParaRPr lang="ru-RU" sz="3600" b="1" i="1" dirty="0">
              <a:ln w="50800"/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Cambria" pitchFamily="18" charset="0"/>
              <a:cs typeface="+mn-cs"/>
            </a:endParaRPr>
          </a:p>
        </p:txBody>
      </p:sp>
      <p:pic>
        <p:nvPicPr>
          <p:cNvPr id="3892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8163" y="1117600"/>
            <a:ext cx="8643937" cy="485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3225" y="1131212"/>
            <a:ext cx="8640763" cy="485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4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2509" y="1000124"/>
            <a:ext cx="8640763" cy="4857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2000">
                <a:schemeClr val="tx2">
                  <a:alpha val="50000"/>
                </a:schemeClr>
              </a:gs>
              <a:gs pos="100000">
                <a:srgbClr val="663012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0964" name="Рисунок 6" descr="0_8d705_4ec530c8_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313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Рамка 3"/>
          <p:cNvSpPr/>
          <p:nvPr/>
        </p:nvSpPr>
        <p:spPr>
          <a:xfrm rot="16200000" flipV="1">
            <a:off x="3071791" y="-2143164"/>
            <a:ext cx="6143668" cy="11144328"/>
          </a:xfrm>
          <a:prstGeom prst="frame">
            <a:avLst>
              <a:gd name="adj1" fmla="val 7951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4" name="Групувати 13"/>
          <p:cNvGrpSpPr>
            <a:grpSpLocks/>
          </p:cNvGrpSpPr>
          <p:nvPr/>
        </p:nvGrpSpPr>
        <p:grpSpPr bwMode="auto">
          <a:xfrm rot="-393032">
            <a:off x="2778125" y="1154113"/>
            <a:ext cx="2849563" cy="4445000"/>
            <a:chOff x="6949047" y="1981840"/>
            <a:chExt cx="3145635" cy="4680000"/>
          </a:xfrm>
        </p:grpSpPr>
        <p:pic>
          <p:nvPicPr>
            <p:cNvPr id="40972" name="Рисунок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49047" y="1981840"/>
              <a:ext cx="3145635" cy="46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3" name="TextBox 12"/>
            <p:cNvSpPr txBox="1">
              <a:spLocks noChangeArrowheads="1"/>
            </p:cNvSpPr>
            <p:nvPr/>
          </p:nvSpPr>
          <p:spPr bwMode="auto">
            <a:xfrm>
              <a:off x="7469471" y="3398097"/>
              <a:ext cx="2247900" cy="2993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uk-UA" sz="900" b="1">
                  <a:solidFill>
                    <a:srgbClr val="002060"/>
                  </a:solidFill>
                  <a:latin typeface="Calibri" pitchFamily="34" charset="0"/>
                </a:rPr>
                <a:t>НАГОРОДЖУЄТЬСЯ</a:t>
              </a:r>
            </a:p>
            <a:p>
              <a:pPr algn="ctr">
                <a:lnSpc>
                  <a:spcPct val="150000"/>
                </a:lnSpc>
              </a:pPr>
              <a:r>
                <a:rPr lang="uk-UA" sz="1000">
                  <a:solidFill>
                    <a:srgbClr val="002060"/>
                  </a:solidFill>
                  <a:latin typeface="Astra"/>
                </a:rPr>
                <a:t>Мисліва Галина Анатоліївна</a:t>
              </a:r>
              <a:r>
                <a:rPr lang="uk-UA" sz="800">
                  <a:solidFill>
                    <a:srgbClr val="002060"/>
                  </a:solidFill>
                  <a:latin typeface="Calibri" pitchFamily="34" charset="0"/>
                </a:rPr>
                <a:t>,</a:t>
              </a:r>
            </a:p>
            <a:p>
              <a:pPr algn="ctr">
                <a:lnSpc>
                  <a:spcPct val="150000"/>
                </a:lnSpc>
              </a:pPr>
              <a:r>
                <a:rPr lang="uk-UA" sz="800">
                  <a:solidFill>
                    <a:srgbClr val="002060"/>
                  </a:solidFill>
                  <a:latin typeface="Calibri" pitchFamily="34" charset="0"/>
                </a:rPr>
                <a:t>вчитель основ здоров</a:t>
              </a:r>
              <a:r>
                <a:rPr lang="en-US" sz="800">
                  <a:solidFill>
                    <a:srgbClr val="002060"/>
                  </a:solidFill>
                  <a:latin typeface="Calibri" pitchFamily="34" charset="0"/>
                </a:rPr>
                <a:t>’</a:t>
              </a:r>
              <a:r>
                <a:rPr lang="uk-UA" sz="800">
                  <a:solidFill>
                    <a:srgbClr val="002060"/>
                  </a:solidFill>
                  <a:latin typeface="Calibri" pitchFamily="34" charset="0"/>
                </a:rPr>
                <a:t>я Теребовлянської №1 ЗОШ І-ІІІ ступенів</a:t>
              </a:r>
            </a:p>
            <a:p>
              <a:pPr algn="ctr">
                <a:lnSpc>
                  <a:spcPct val="150000"/>
                </a:lnSpc>
              </a:pPr>
              <a:r>
                <a:rPr lang="uk-UA" sz="800">
                  <a:solidFill>
                    <a:srgbClr val="002060"/>
                  </a:solidFill>
                  <a:latin typeface="Calibri" pitchFamily="34" charset="0"/>
                </a:rPr>
                <a:t>За неодноразову допомогу у підготовці та проведенні районних та обласних змагань Всеукраїнського фестивалю “Дружин юних пожежних”</a:t>
              </a:r>
            </a:p>
            <a:p>
              <a:pPr algn="ctr">
                <a:lnSpc>
                  <a:spcPct val="150000"/>
                </a:lnSpc>
              </a:pPr>
              <a:endParaRPr lang="uk-UA" sz="800">
                <a:solidFill>
                  <a:srgbClr val="002060"/>
                </a:solidFill>
                <a:latin typeface="Calibri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uk-UA" sz="800">
                <a:solidFill>
                  <a:srgbClr val="002060"/>
                </a:solidFill>
                <a:latin typeface="Calibri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uk-UA" sz="800">
                <a:solidFill>
                  <a:srgbClr val="002060"/>
                </a:solidFill>
                <a:latin typeface="Calibri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uk-UA" sz="800">
                <a:solidFill>
                  <a:srgbClr val="002060"/>
                </a:solidFill>
                <a:latin typeface="Calibri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uk-UA" sz="800">
                <a:solidFill>
                  <a:srgbClr val="002060"/>
                </a:solidFill>
                <a:latin typeface="Calibri" pitchFamily="34" charset="0"/>
              </a:endParaRPr>
            </a:p>
            <a:p>
              <a:pPr algn="ctr"/>
              <a:r>
                <a:rPr lang="uk-UA" sz="700">
                  <a:solidFill>
                    <a:srgbClr val="002060"/>
                  </a:solidFill>
                  <a:latin typeface="Calibri" pitchFamily="34" charset="0"/>
                </a:rPr>
                <a:t>Начальник Теребовлянського РВ ГУМНСУ в Тернопільській області</a:t>
              </a:r>
            </a:p>
            <a:p>
              <a:pPr algn="ctr"/>
              <a:r>
                <a:rPr lang="uk-UA" sz="700">
                  <a:solidFill>
                    <a:srgbClr val="002060"/>
                  </a:solidFill>
                  <a:latin typeface="Calibri" pitchFamily="34" charset="0"/>
                </a:rPr>
                <a:t>Полковник служби цивільного захисту</a:t>
              </a:r>
            </a:p>
            <a:p>
              <a:pPr algn="ctr"/>
              <a:r>
                <a:rPr lang="uk-UA" sz="700">
                  <a:solidFill>
                    <a:srgbClr val="002060"/>
                  </a:solidFill>
                  <a:latin typeface="Calibri" pitchFamily="34" charset="0"/>
                </a:rPr>
                <a:t>І. В. Лотиц</a:t>
              </a: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1650" y="1760538"/>
            <a:ext cx="2962275" cy="4273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08040">
            <a:off x="8474075" y="2000250"/>
            <a:ext cx="3035300" cy="43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728039">
            <a:off x="263525" y="2206625"/>
            <a:ext cx="3000375" cy="433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кутник 15"/>
          <p:cNvSpPr/>
          <p:nvPr/>
        </p:nvSpPr>
        <p:spPr>
          <a:xfrm>
            <a:off x="4645457" y="387814"/>
            <a:ext cx="7168659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Результати педагогічної діяльності</a:t>
            </a:r>
            <a:endParaRPr lang="ru-RU" sz="3600" b="1" i="1" dirty="0">
              <a:ln w="50800"/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Cambria" pitchFamily="18" charset="0"/>
              <a:cs typeface="+mn-cs"/>
            </a:endParaRPr>
          </a:p>
        </p:txBody>
      </p:sp>
      <p:pic>
        <p:nvPicPr>
          <p:cNvPr id="1026" name="Picture 2" descr="C:\Documents and Settings\Иятта\Рабочий стол\ЭТО СРОЧНО\Новая папка\звоночек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033000" y="5108575"/>
            <a:ext cx="2000250" cy="1468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14300" y="0"/>
            <a:ext cx="12192000" cy="6858000"/>
          </a:xfrm>
          <a:prstGeom prst="rect">
            <a:avLst/>
          </a:prstGeom>
          <a:gradFill flip="none" rotWithShape="1">
            <a:gsLst>
              <a:gs pos="82000">
                <a:schemeClr val="tx2">
                  <a:alpha val="50000"/>
                </a:schemeClr>
              </a:gs>
              <a:gs pos="100000">
                <a:srgbClr val="663012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Рамка 3"/>
          <p:cNvSpPr/>
          <p:nvPr/>
        </p:nvSpPr>
        <p:spPr>
          <a:xfrm rot="16200000" flipV="1">
            <a:off x="3071791" y="-2143164"/>
            <a:ext cx="6143668" cy="11144328"/>
          </a:xfrm>
          <a:prstGeom prst="frame">
            <a:avLst>
              <a:gd name="adj1" fmla="val 7951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425825" y="-30163"/>
            <a:ext cx="8910638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r>
              <a:rPr lang="uk-UA" sz="32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Я – це клас в якому </a:t>
            </a:r>
            <a:r>
              <a:rPr lang="uk-UA" sz="3200" b="1" u="sng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30-літер «Я»</a:t>
            </a:r>
            <a:endParaRPr lang="ru-RU" sz="3200" b="1" u="sng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85750" y="5592763"/>
            <a:ext cx="7840663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r>
              <a:rPr lang="uk-UA" sz="3200" b="1" u="sng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Не виховую</a:t>
            </a:r>
            <a:r>
              <a:rPr lang="uk-UA" sz="32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а працюю з любов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’</a:t>
            </a:r>
            <a:r>
              <a:rPr lang="uk-UA" sz="32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ю!</a:t>
            </a:r>
            <a:endParaRPr lang="ru-RU" sz="3200" b="1" u="sng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/>
          </a:blip>
          <a:srcRect l="12069" t="19940" r="6604" b="9895"/>
          <a:stretch/>
        </p:blipFill>
        <p:spPr>
          <a:xfrm>
            <a:off x="2225992" y="1058769"/>
            <a:ext cx="7437714" cy="4812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0_5b0ab_31a270ea_XL.jpeg"/>
          <p:cNvPicPr>
            <a:picLocks noChangeAspect="1"/>
          </p:cNvPicPr>
          <p:nvPr/>
        </p:nvPicPr>
        <p:blipFill>
          <a:blip r:embed="rId5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duotone>
              <a:prstClr val="black"/>
              <a:srgbClr val="FF33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21141576">
            <a:off x="8256020" y="4700307"/>
            <a:ext cx="3589441" cy="1830615"/>
          </a:xfrm>
          <a:prstGeom prst="rect">
            <a:avLst/>
          </a:prstGeom>
        </p:spPr>
      </p:pic>
      <p:pic>
        <p:nvPicPr>
          <p:cNvPr id="43017" name="Рисунок 6" descr="0_8d705_4ec530c8_L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14313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Групувати 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82000">
                  <a:schemeClr val="tx2">
                    <a:alpha val="50000"/>
                  </a:schemeClr>
                </a:gs>
                <a:gs pos="100000">
                  <a:srgbClr val="663012"/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6393" name="Рисунок 6" descr="0_8d705_4ec530c8_L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14313"/>
              <a:ext cx="50800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Рамка 3"/>
          <p:cNvSpPr/>
          <p:nvPr/>
        </p:nvSpPr>
        <p:spPr>
          <a:xfrm rot="16200000" flipV="1">
            <a:off x="3071791" y="-2143164"/>
            <a:ext cx="6143668" cy="11144328"/>
          </a:xfrm>
          <a:prstGeom prst="frame">
            <a:avLst>
              <a:gd name="adj1" fmla="val 7951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Иятта\Рабочий стол\ЭТО СРОЧНО\Новая папка\звоночек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10750" y="5000625"/>
            <a:ext cx="2000250" cy="1468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кутник 5"/>
          <p:cNvSpPr/>
          <p:nvPr/>
        </p:nvSpPr>
        <p:spPr>
          <a:xfrm>
            <a:off x="4305300" y="1139308"/>
            <a:ext cx="67722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Проблема, над </a:t>
            </a:r>
            <a:r>
              <a:rPr lang="ru-RU" sz="36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якою</a:t>
            </a: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 </a:t>
            </a:r>
            <a:r>
              <a:rPr lang="ru-RU" sz="36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працюю</a:t>
            </a: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: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2952750" y="2352675"/>
            <a:ext cx="7600950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“</a:t>
            </a: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 Формування у дітей відповідального ставлення до збереження і зміцнення власного здоров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’</a:t>
            </a: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я шляхом впровадження елементів інноваційних виховних </a:t>
            </a:r>
            <a:r>
              <a:rPr lang="uk-UA" sz="2000" dirty="0" err="1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технологій”</a:t>
            </a: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dirty="0">
              <a:solidFill>
                <a:schemeClr val="accent4">
                  <a:lumMod val="50000"/>
                </a:schemeClr>
              </a:solidFill>
              <a:latin typeface="Book Antiqua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dirty="0">
              <a:solidFill>
                <a:schemeClr val="accent4">
                  <a:lumMod val="50000"/>
                </a:schemeClr>
              </a:solidFill>
              <a:latin typeface="Book Antiqua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u="sng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Мета педагогічної діяльності</a:t>
            </a: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  Формування життєво необхідних навичок та звичок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Book Antiqua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Групувати 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82000">
                  <a:schemeClr val="tx2">
                    <a:alpha val="50000"/>
                  </a:schemeClr>
                </a:gs>
                <a:gs pos="100000">
                  <a:srgbClr val="663012"/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8442" name="Рисунок 6" descr="0_8d705_4ec530c8_L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14313"/>
              <a:ext cx="50800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Рамка 3"/>
          <p:cNvSpPr/>
          <p:nvPr/>
        </p:nvSpPr>
        <p:spPr>
          <a:xfrm rot="16200000" flipV="1">
            <a:off x="3071791" y="-2143164"/>
            <a:ext cx="6143668" cy="11144328"/>
          </a:xfrm>
          <a:prstGeom prst="frame">
            <a:avLst>
              <a:gd name="adj1" fmla="val 7951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Иятта\Рабочий стол\ЭТО СРОЧНО\Новая папка\звоночек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10750" y="5000625"/>
            <a:ext cx="2000250" cy="1468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кутник 5"/>
          <p:cNvSpPr/>
          <p:nvPr/>
        </p:nvSpPr>
        <p:spPr>
          <a:xfrm>
            <a:off x="5311402" y="986908"/>
            <a:ext cx="5699498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Моє</a:t>
            </a: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 </a:t>
            </a:r>
            <a:r>
              <a:rPr lang="ru-RU" sz="36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педагогічне</a:t>
            </a: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 кредо: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3295650" y="1714500"/>
            <a:ext cx="760095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“ </a:t>
            </a: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Головний вихователь – життя, основний вихователь – сім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’</a:t>
            </a: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я, мені лишається з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’</a:t>
            </a: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єднати  перше з другим і що </a:t>
            </a:r>
            <a:r>
              <a:rPr lang="uk-UA" sz="2000" dirty="0" err="1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небудь</a:t>
            </a: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 додати від себе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”.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Book Antiqua" pitchFamily="18" charset="0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0" y="2795588"/>
            <a:ext cx="6677025" cy="3756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Групувати 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82000">
                  <a:schemeClr val="tx2">
                    <a:alpha val="50000"/>
                  </a:schemeClr>
                </a:gs>
                <a:gs pos="100000">
                  <a:srgbClr val="663012"/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0489" name="Рисунок 6" descr="0_8d705_4ec530c8_L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14313"/>
              <a:ext cx="50800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Рамка 3"/>
          <p:cNvSpPr/>
          <p:nvPr/>
        </p:nvSpPr>
        <p:spPr>
          <a:xfrm rot="16200000" flipV="1">
            <a:off x="3071791" y="-2143164"/>
            <a:ext cx="6143668" cy="11144328"/>
          </a:xfrm>
          <a:prstGeom prst="frame">
            <a:avLst>
              <a:gd name="adj1" fmla="val 7951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Иятта\Рабочий стол\ЭТО СРОЧНО\Новая папка\звоночек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96475" y="5124450"/>
            <a:ext cx="2000250" cy="1468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кутник 5"/>
          <p:cNvSpPr/>
          <p:nvPr/>
        </p:nvSpPr>
        <p:spPr>
          <a:xfrm>
            <a:off x="4629150" y="1291708"/>
            <a:ext cx="65151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Заповіді</a:t>
            </a: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 </a:t>
            </a:r>
            <a:r>
              <a:rPr lang="ru-RU" sz="36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класного</a:t>
            </a: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 </a:t>
            </a:r>
            <a:r>
              <a:rPr lang="ru-RU" sz="36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керівника</a:t>
            </a: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: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2324100" y="2133600"/>
            <a:ext cx="9067800" cy="3740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0"/>
              <a:buFontTx/>
              <a:buBlip>
                <a:blip r:embed="rId6"/>
              </a:buBlip>
              <a:defRPr/>
            </a:pP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Не виховувати у поганому настрої;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0"/>
              <a:buFontTx/>
              <a:buBlip>
                <a:blip r:embed="rId6"/>
              </a:buBlip>
              <a:defRPr/>
            </a:pP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Дізнаватися, чого хоче дитина, що вона думає з цього приводу;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0"/>
              <a:buFontTx/>
              <a:buBlip>
                <a:blip r:embed="rId6"/>
              </a:buBlip>
              <a:defRPr/>
            </a:pP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Надати дитині самостійності;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0"/>
              <a:buFontTx/>
              <a:buBlip>
                <a:blip r:embed="rId6"/>
              </a:buBlip>
              <a:defRPr/>
            </a:pP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Не пропустити перший успіх дитини;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0"/>
              <a:buFontTx/>
              <a:buBlip>
                <a:blip r:embed="rId6"/>
              </a:buBlip>
              <a:defRPr/>
            </a:pP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Не підказувати готового рішення, а показувати можливі шляхи до нього;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0"/>
              <a:buFontTx/>
              <a:buBlip>
                <a:blip r:embed="rId6"/>
              </a:buBlip>
              <a:defRPr/>
            </a:pP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Робити своєчасні зауваження;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0"/>
              <a:buFontTx/>
              <a:buBlip>
                <a:blip r:embed="rId6"/>
              </a:buBlip>
              <a:defRPr/>
            </a:pP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Оцінювати вчинок, а не особу.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Групувати 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82000">
                  <a:schemeClr val="tx2">
                    <a:alpha val="50000"/>
                  </a:schemeClr>
                </a:gs>
                <a:gs pos="100000">
                  <a:srgbClr val="663012"/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2538" name="Рисунок 6" descr="0_8d705_4ec530c8_L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14313"/>
              <a:ext cx="50800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Рамка 3"/>
          <p:cNvSpPr/>
          <p:nvPr/>
        </p:nvSpPr>
        <p:spPr>
          <a:xfrm rot="16200000" flipV="1">
            <a:off x="3071791" y="-2143164"/>
            <a:ext cx="6143668" cy="11144328"/>
          </a:xfrm>
          <a:prstGeom prst="frame">
            <a:avLst>
              <a:gd name="adj1" fmla="val 7951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4914900" y="98690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Класний</a:t>
            </a: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 </a:t>
            </a:r>
            <a:r>
              <a:rPr lang="ru-RU" sz="36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керівник</a:t>
            </a: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 зобов</a:t>
            </a:r>
            <a:r>
              <a:rPr lang="en-US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’</a:t>
            </a:r>
            <a:r>
              <a:rPr lang="uk-UA" sz="36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язаний</a:t>
            </a: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: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852613" y="2338388"/>
            <a:ext cx="5751512" cy="28622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0"/>
              <a:buFontTx/>
              <a:buBlip>
                <a:blip r:embed="rId5"/>
              </a:buBlip>
              <a:defRPr/>
            </a:pP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Здійснювати турботу та соціальне благополуччя учнів;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0"/>
              <a:buFontTx/>
              <a:buBlip>
                <a:blip r:embed="rId5"/>
              </a:buBlip>
              <a:defRPr/>
            </a:pP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Вирішувати питання дозвілля учнів;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0"/>
              <a:buFontTx/>
              <a:buBlip>
                <a:blip r:embed="rId5"/>
              </a:buBlip>
              <a:defRPr/>
            </a:pP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Згуртувати колектив;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0"/>
              <a:buFontTx/>
              <a:buBlip>
                <a:blip r:embed="rId5"/>
              </a:buBlip>
              <a:defRPr/>
            </a:pP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Формувати відповідну емоційну атмосферу.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Book Antiqua" panose="02040602050305030304" pitchFamily="18" charset="0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00443" y="2695575"/>
            <a:ext cx="4314302" cy="3235726"/>
          </a:xfrm>
          <a:prstGeom prst="rect">
            <a:avLst/>
          </a:prstGeom>
          <a:solidFill>
            <a:srgbClr val="FFFFFF">
              <a:shade val="85000"/>
            </a:srgbClr>
          </a:solidFill>
          <a:ln w="1111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C:\Documents and Settings\Иятта\Рабочий стол\ЭТО СРОЧНО\Новая папка\звоночек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06000" y="5153025"/>
            <a:ext cx="2000250" cy="1468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9050" y="19050"/>
            <a:ext cx="12192000" cy="6858000"/>
          </a:xfrm>
          <a:prstGeom prst="rect">
            <a:avLst/>
          </a:prstGeom>
          <a:gradFill flip="none" rotWithShape="1">
            <a:gsLst>
              <a:gs pos="82000">
                <a:schemeClr val="tx2">
                  <a:alpha val="50000"/>
                </a:schemeClr>
              </a:gs>
              <a:gs pos="100000">
                <a:srgbClr val="663012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589" name="Рисунок 6" descr="0_8d705_4ec530c8_L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313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Рамка 3"/>
          <p:cNvSpPr/>
          <p:nvPr/>
        </p:nvSpPr>
        <p:spPr>
          <a:xfrm rot="16200000" flipV="1">
            <a:off x="3071791" y="-2143164"/>
            <a:ext cx="6143668" cy="11144328"/>
          </a:xfrm>
          <a:prstGeom prst="frame">
            <a:avLst>
              <a:gd name="adj1" fmla="val 7951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210175" y="919163"/>
            <a:ext cx="6096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Виховувати у дитини свідоме ставлення до власного здоров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’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я – одне із </a:t>
            </a:r>
            <a:r>
              <a:rPr lang="uk-UA" u="sng" dirty="0">
                <a:solidFill>
                  <a:srgbClr val="FF0000"/>
                </a:solidFill>
                <a:latin typeface="Book Antiqua" pitchFamily="18" charset="0"/>
                <a:cs typeface="+mn-cs"/>
              </a:rPr>
              <a:t>пріоритетних завдань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класного керівника та батьків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.</a:t>
            </a:r>
            <a:endParaRPr lang="uk-UA" dirty="0">
              <a:solidFill>
                <a:schemeClr val="accent4">
                  <a:lumMod val="50000"/>
                </a:schemeClr>
              </a:solidFill>
              <a:latin typeface="Book Antiqua" pitchFamily="18" charset="0"/>
              <a:cs typeface="+mn-cs"/>
            </a:endParaRPr>
          </a:p>
        </p:txBody>
      </p:sp>
      <p:graphicFrame>
        <p:nvGraphicFramePr>
          <p:cNvPr id="24585" name="Object 9"/>
          <p:cNvGraphicFramePr>
            <a:graphicFrameLocks/>
          </p:cNvGraphicFramePr>
          <p:nvPr/>
        </p:nvGraphicFramePr>
        <p:xfrm>
          <a:off x="1831975" y="2063750"/>
          <a:ext cx="6457950" cy="409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" name="Диаграмма" r:id="rId6" imgW="6458065" imgH="4095702" progId="Excel.Chart.8">
                  <p:embed/>
                </p:oleObj>
              </mc:Choice>
              <mc:Fallback>
                <p:oleObj name="Диаграмма" r:id="rId6" imgW="6458065" imgH="4095702" progId="Excel.Chart.8">
                  <p:embed/>
                  <p:pic>
                    <p:nvPicPr>
                      <p:cNvPr id="0" name="Picture 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1975" y="2063750"/>
                        <a:ext cx="6457950" cy="409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кутник 10"/>
          <p:cNvSpPr/>
          <p:nvPr/>
        </p:nvSpPr>
        <p:spPr>
          <a:xfrm>
            <a:off x="8210550" y="1804988"/>
            <a:ext cx="2914650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  <a:cs typeface="+mn-cs"/>
              </a:rPr>
              <a:t>Що впливає на зміну поведінки дитини і на її позитивне ставлення до здорового способу життя.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14300" y="0"/>
            <a:ext cx="12192000" cy="6858000"/>
          </a:xfrm>
          <a:prstGeom prst="rect">
            <a:avLst/>
          </a:prstGeom>
          <a:gradFill flip="none" rotWithShape="1">
            <a:gsLst>
              <a:gs pos="82000">
                <a:schemeClr val="tx2">
                  <a:alpha val="50000"/>
                </a:schemeClr>
              </a:gs>
              <a:gs pos="100000">
                <a:srgbClr val="663012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6628" name="Рисунок 6" descr="0_8d705_4ec530c8_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313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Рамка 3"/>
          <p:cNvSpPr/>
          <p:nvPr/>
        </p:nvSpPr>
        <p:spPr>
          <a:xfrm rot="16200000" flipV="1">
            <a:off x="3071791" y="-2143164"/>
            <a:ext cx="6143668" cy="11144328"/>
          </a:xfrm>
          <a:prstGeom prst="frame">
            <a:avLst>
              <a:gd name="adj1" fmla="val 7951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735186" y="122379"/>
            <a:ext cx="8911687" cy="128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r>
              <a:rPr lang="uk-UA" sz="32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У своїй роботі часто застосовую:</a:t>
            </a:r>
            <a:endParaRPr lang="ru-RU" sz="3200" b="1" i="1" dirty="0">
              <a:ln w="50800"/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Cambria" pitchFamily="18" charset="0"/>
              <a:cs typeface="+mn-cs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4470400" y="1076325"/>
            <a:ext cx="7440613" cy="281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0"/>
              <a:buFontTx/>
              <a:buBlip>
                <a:blip r:embed="rId5"/>
              </a:buBlip>
              <a:defRPr/>
            </a:pP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Тренінги;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0"/>
              <a:buFontTx/>
              <a:buBlip>
                <a:blip r:embed="rId5"/>
              </a:buBlip>
              <a:defRPr/>
            </a:pP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Майстер-класи з надання першої медичної допомоги;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0"/>
              <a:buFontTx/>
              <a:buBlip>
                <a:blip r:embed="rId5"/>
              </a:buBlip>
              <a:defRPr/>
            </a:pP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Театральні інсценування;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0"/>
              <a:buFontTx/>
              <a:buBlip>
                <a:blip r:embed="rId5"/>
              </a:buBlip>
              <a:defRPr/>
            </a:pP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Інноваційні  технології;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0"/>
              <a:buFontTx/>
              <a:buBlip>
                <a:blip r:embed="rId5"/>
              </a:buBlip>
              <a:defRPr/>
            </a:pPr>
            <a:r>
              <a:rPr lang="uk-UA" sz="2000" dirty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  <a:cs typeface="+mn-cs"/>
              </a:rPr>
              <a:t>Навчально-дослідницькі проекти.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0"/>
              <a:buFontTx/>
              <a:buBlip>
                <a:blip r:embed="rId5"/>
              </a:buBlip>
              <a:defRPr/>
            </a:pPr>
            <a:endParaRPr lang="uk-UA" dirty="0">
              <a:solidFill>
                <a:schemeClr val="accent4">
                  <a:lumMod val="50000"/>
                </a:schemeClr>
              </a:solidFill>
              <a:latin typeface="Book Antiqua" panose="02040602050305030304" pitchFamily="18" charset="0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/>
          </a:blip>
          <a:srcRect l="29879" t="7328" r="21591"/>
          <a:stretch/>
        </p:blipFill>
        <p:spPr>
          <a:xfrm>
            <a:off x="419110" y="357165"/>
            <a:ext cx="2668666" cy="31422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418404">
            <a:off x="310557" y="3513946"/>
            <a:ext cx="4679402" cy="26321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341776" y="3976558"/>
            <a:ext cx="4733701" cy="26627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>
            <a:extLst/>
          </a:blip>
          <a:srcRect l="16321" t="10040"/>
          <a:stretch/>
        </p:blipFill>
        <p:spPr>
          <a:xfrm>
            <a:off x="7919528" y="3463372"/>
            <a:ext cx="3894056" cy="3139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Групувати 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82000">
                  <a:schemeClr val="tx2">
                    <a:alpha val="50000"/>
                  </a:schemeClr>
                </a:gs>
                <a:gs pos="100000">
                  <a:srgbClr val="663012"/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8682" name="Рисунок 6" descr="0_8d705_4ec530c8_L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14313"/>
              <a:ext cx="50800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Рамка 3"/>
          <p:cNvSpPr/>
          <p:nvPr/>
        </p:nvSpPr>
        <p:spPr>
          <a:xfrm rot="16200000" flipV="1">
            <a:off x="3071791" y="-2143164"/>
            <a:ext cx="6143668" cy="11144328"/>
          </a:xfrm>
          <a:prstGeom prst="frame">
            <a:avLst>
              <a:gd name="adj1" fmla="val 7951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4543425" y="729733"/>
            <a:ext cx="65151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Вести </a:t>
            </a:r>
            <a:r>
              <a:rPr lang="ru-RU" sz="36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активний</a:t>
            </a: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 </a:t>
            </a:r>
            <a:r>
              <a:rPr lang="ru-RU" sz="36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спосіб</a:t>
            </a: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 </a:t>
            </a:r>
            <a:r>
              <a:rPr lang="ru-RU" sz="36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життя</a:t>
            </a:r>
            <a:endParaRPr lang="ru-RU" sz="3600" b="1" i="1" dirty="0">
              <a:ln w="50800"/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Cambria" pitchFamily="18" charset="0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383325">
            <a:off x="-14336" y="3137261"/>
            <a:ext cx="5277891" cy="2968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0963" y="1685925"/>
            <a:ext cx="2814637" cy="482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61591" y="1733550"/>
            <a:ext cx="5758609" cy="4866164"/>
          </a:xfrm>
          <a:prstGeom prst="ellipse">
            <a:avLst/>
          </a:prstGeom>
          <a:ln w="12700" cap="rnd">
            <a:solidFill>
              <a:schemeClr val="accent4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Групувати 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82000">
                  <a:schemeClr val="tx2">
                    <a:alpha val="50000"/>
                  </a:schemeClr>
                </a:gs>
                <a:gs pos="100000">
                  <a:srgbClr val="663012"/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30730" name="Рисунок 6" descr="0_8d705_4ec530c8_L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14313"/>
              <a:ext cx="50800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Рамка 3"/>
          <p:cNvSpPr/>
          <p:nvPr/>
        </p:nvSpPr>
        <p:spPr>
          <a:xfrm rot="16200000" flipV="1">
            <a:off x="3071791" y="-2143164"/>
            <a:ext cx="6143668" cy="11144328"/>
          </a:xfrm>
          <a:prstGeom prst="frame">
            <a:avLst>
              <a:gd name="adj1" fmla="val 7951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038725" y="663058"/>
            <a:ext cx="65151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Любити</a:t>
            </a: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 </a:t>
            </a:r>
            <a:r>
              <a:rPr lang="ru-RU" sz="36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навколишнє</a:t>
            </a:r>
            <a:r>
              <a:rPr lang="ru-RU" sz="3600" b="1" i="1" dirty="0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 </a:t>
            </a:r>
            <a:r>
              <a:rPr lang="ru-RU" sz="3600" b="1" i="1" dirty="0" err="1">
                <a:ln w="50800"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cs typeface="+mn-cs"/>
              </a:rPr>
              <a:t>середовище</a:t>
            </a:r>
            <a:endParaRPr lang="ru-RU" sz="3600" b="1" i="1" dirty="0">
              <a:ln w="50800"/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Cambria" pitchFamily="18" charset="0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215970"/>
            <a:ext cx="5558271" cy="3440921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sq">
            <a:solidFill>
              <a:schemeClr val="accent4">
                <a:lumMod val="50000"/>
                <a:alpha val="91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10020" y="3324615"/>
            <a:ext cx="4637612" cy="26086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44450" cap="sq">
            <a:solidFill>
              <a:schemeClr val="accent4">
                <a:lumMod val="50000"/>
                <a:alpha val="91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4030" y="2670154"/>
            <a:ext cx="4056149" cy="3044845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rnd">
            <a:solidFill>
              <a:schemeClr val="accent4">
                <a:lumMod val="50000"/>
                <a:alpha val="91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 к 1 сентября">
  <a:themeElements>
    <a:clrScheme name="Другая 11">
      <a:dk1>
        <a:srgbClr val="934B21"/>
      </a:dk1>
      <a:lt1>
        <a:sysClr val="window" lastClr="FFFFFF"/>
      </a:lt1>
      <a:dk2>
        <a:srgbClr val="FFF2CB"/>
      </a:dk2>
      <a:lt2>
        <a:srgbClr val="FFF3AB"/>
      </a:lt2>
      <a:accent1>
        <a:srgbClr val="53548A"/>
      </a:accent1>
      <a:accent2>
        <a:srgbClr val="438086"/>
      </a:accent2>
      <a:accent3>
        <a:srgbClr val="A04DA3"/>
      </a:accent3>
      <a:accent4>
        <a:srgbClr val="C00000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1">
    <a:dk1>
      <a:srgbClr val="934B21"/>
    </a:dk1>
    <a:lt1>
      <a:sysClr val="window" lastClr="FFFFFF"/>
    </a:lt1>
    <a:dk2>
      <a:srgbClr val="FFF2CB"/>
    </a:dk2>
    <a:lt2>
      <a:srgbClr val="FFF3AB"/>
    </a:lt2>
    <a:accent1>
      <a:srgbClr val="53548A"/>
    </a:accent1>
    <a:accent2>
      <a:srgbClr val="438086"/>
    </a:accent2>
    <a:accent3>
      <a:srgbClr val="A04DA3"/>
    </a:accent3>
    <a:accent4>
      <a:srgbClr val="C00000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</TotalTime>
  <Words>359</Words>
  <Application>Microsoft Office PowerPoint</Application>
  <PresentationFormat>Широкий екран</PresentationFormat>
  <Paragraphs>72</Paragraphs>
  <Slides>15</Slides>
  <Notes>15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2" baseType="lpstr">
      <vt:lpstr>Arial</vt:lpstr>
      <vt:lpstr>Astra</vt:lpstr>
      <vt:lpstr>Book Antiqua</vt:lpstr>
      <vt:lpstr>Calibri</vt:lpstr>
      <vt:lpstr>Cambria</vt:lpstr>
      <vt:lpstr>Шаблон  к 1 сентября</vt:lpstr>
      <vt:lpstr>Диаграмма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Мисліва Галина Анатоліївна</dc:title>
  <dc:creator>administrator</dc:creator>
  <cp:lastModifiedBy>administrator</cp:lastModifiedBy>
  <cp:revision>35</cp:revision>
  <dcterms:modified xsi:type="dcterms:W3CDTF">2016-12-11T14:05:54Z</dcterms:modified>
</cp:coreProperties>
</file>