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6DB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956E3-6183-451C-B780-0A8BE09B60D6}" type="datetimeFigureOut">
              <a:rPr lang="ru-RU" smtClean="0"/>
              <a:pPr/>
              <a:t>13.01.2009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78F2-F16D-42D4-8146-47324F103E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956E3-6183-451C-B780-0A8BE09B60D6}" type="datetimeFigureOut">
              <a:rPr lang="ru-RU" smtClean="0"/>
              <a:pPr/>
              <a:t>13.01.2009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78F2-F16D-42D4-8146-47324F103E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956E3-6183-451C-B780-0A8BE09B60D6}" type="datetimeFigureOut">
              <a:rPr lang="ru-RU" smtClean="0"/>
              <a:pPr/>
              <a:t>13.01.2009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78F2-F16D-42D4-8146-47324F103E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956E3-6183-451C-B780-0A8BE09B60D6}" type="datetimeFigureOut">
              <a:rPr lang="ru-RU" smtClean="0"/>
              <a:pPr/>
              <a:t>13.01.2009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78F2-F16D-42D4-8146-47324F103E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956E3-6183-451C-B780-0A8BE09B60D6}" type="datetimeFigureOut">
              <a:rPr lang="ru-RU" smtClean="0"/>
              <a:pPr/>
              <a:t>13.01.2009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78F2-F16D-42D4-8146-47324F103E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956E3-6183-451C-B780-0A8BE09B60D6}" type="datetimeFigureOut">
              <a:rPr lang="ru-RU" smtClean="0"/>
              <a:pPr/>
              <a:t>13.01.2009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78F2-F16D-42D4-8146-47324F103E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956E3-6183-451C-B780-0A8BE09B60D6}" type="datetimeFigureOut">
              <a:rPr lang="ru-RU" smtClean="0"/>
              <a:pPr/>
              <a:t>13.01.2009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78F2-F16D-42D4-8146-47324F103E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956E3-6183-451C-B780-0A8BE09B60D6}" type="datetimeFigureOut">
              <a:rPr lang="ru-RU" smtClean="0"/>
              <a:pPr/>
              <a:t>13.01.2009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78F2-F16D-42D4-8146-47324F103E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956E3-6183-451C-B780-0A8BE09B60D6}" type="datetimeFigureOut">
              <a:rPr lang="ru-RU" smtClean="0"/>
              <a:pPr/>
              <a:t>13.01.2009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78F2-F16D-42D4-8146-47324F103E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956E3-6183-451C-B780-0A8BE09B60D6}" type="datetimeFigureOut">
              <a:rPr lang="ru-RU" smtClean="0"/>
              <a:pPr/>
              <a:t>13.01.2009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78F2-F16D-42D4-8146-47324F103E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956E3-6183-451C-B780-0A8BE09B60D6}" type="datetimeFigureOut">
              <a:rPr lang="ru-RU" smtClean="0"/>
              <a:pPr/>
              <a:t>13.01.2009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78F2-F16D-42D4-8146-47324F103E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956E3-6183-451C-B780-0A8BE09B60D6}" type="datetimeFigureOut">
              <a:rPr lang="ru-RU" smtClean="0"/>
              <a:pPr/>
              <a:t>13.01.2009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278F2-F16D-42D4-8146-47324F103E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http://edtech.kennesaw.edu/intech/j0078837.gif" TargetMode="External"/><Relationship Id="rId7" Type="http://schemas.openxmlformats.org/officeDocument/2006/relationships/image" Target="http://edtech.kennesaw.edu/intech/football.gif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gif"/><Relationship Id="rId11" Type="http://schemas.openxmlformats.org/officeDocument/2006/relationships/image" Target="http://edtech.kennesaw.edu/intech/j00787421.gif" TargetMode="External"/><Relationship Id="rId5" Type="http://schemas.openxmlformats.org/officeDocument/2006/relationships/image" Target="http://edtech.kennesaw.edu/intech/j0078781.gif" TargetMode="External"/><Relationship Id="rId10" Type="http://schemas.openxmlformats.org/officeDocument/2006/relationships/image" Target="../media/image7.gif"/><Relationship Id="rId4" Type="http://schemas.openxmlformats.org/officeDocument/2006/relationships/image" Target="../media/image4.gif"/><Relationship Id="rId9" Type="http://schemas.openxmlformats.org/officeDocument/2006/relationships/image" Target="http://edtech.kennesaw.edu/intech/lawn.gif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&#1042;&#1095;&#1080;&#1090;&#1077;&#1083;&#1100;%20&#1088;&#1086;&#1082;&#1091;/Presentation/Buddy%20Venn%20Diagram.doc" TargetMode="External"/><Relationship Id="rId3" Type="http://schemas.openxmlformats.org/officeDocument/2006/relationships/hyperlink" Target="&#1042;&#1095;&#1080;&#1090;&#1077;&#1083;&#1100;%20&#1088;&#1086;&#1082;&#1091;/Presentation/Default_0.avi" TargetMode="External"/><Relationship Id="rId7" Type="http://schemas.openxmlformats.org/officeDocument/2006/relationships/hyperlink" Target="&#1042;&#1095;&#1080;&#1090;&#1077;&#1083;&#1100;%20&#1088;&#1086;&#1082;&#1091;/Presentation/Friendly%20favourites.doc" TargetMode="External"/><Relationship Id="rId2" Type="http://schemas.openxmlformats.org/officeDocument/2006/relationships/hyperlink" Target="&#1042;&#1095;&#1080;&#1090;&#1077;&#1083;&#1100;%20&#1088;&#1086;&#1082;&#1091;/Presentation/PICT0692.jpg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&#1042;&#1095;&#1080;&#1090;&#1077;&#1083;&#1100;%20&#1088;&#1086;&#1082;&#1091;/Presentation/Board%20game.doc" TargetMode="External"/><Relationship Id="rId5" Type="http://schemas.openxmlformats.org/officeDocument/2006/relationships/hyperlink" Target="&#1042;&#1095;&#1080;&#1090;&#1077;&#1083;&#1100;%20&#1088;&#1086;&#1082;&#1091;/Presentation/Find%20someone.doc" TargetMode="External"/><Relationship Id="rId4" Type="http://schemas.openxmlformats.org/officeDocument/2006/relationships/hyperlink" Target="&#1042;&#1095;&#1080;&#1090;&#1077;&#1083;&#1100;%20&#1088;&#1086;&#1082;&#1091;/Presentation/Treasure%20Hunt.do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hyperlink" Target="&#1042;&#1095;&#1080;&#1090;&#1077;&#1083;&#1100;%20&#1088;&#1086;&#1082;&#1091;/Presentation/environment.ppt" TargetMode="External"/><Relationship Id="rId7" Type="http://schemas.openxmlformats.org/officeDocument/2006/relationships/hyperlink" Target="&#1042;&#1095;&#1080;&#1090;&#1077;&#1083;&#1100;%20&#1088;&#1086;&#1082;&#1091;/Presentation/dinosaurs.exe" TargetMode="External"/><Relationship Id="rId2" Type="http://schemas.openxmlformats.org/officeDocument/2006/relationships/hyperlink" Target="&#1042;&#1095;&#1080;&#1090;&#1077;&#1083;&#1100;%20&#1088;&#1086;&#1082;&#1091;/Presentation/oup.jpg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&#1042;&#1095;&#1080;&#1090;&#1077;&#1083;&#1100;%20&#1088;&#1086;&#1082;&#1091;/Presentation/treasure%20hunt.exe" TargetMode="External"/><Relationship Id="rId5" Type="http://schemas.openxmlformats.org/officeDocument/2006/relationships/hyperlink" Target="&#1042;&#1095;&#1080;&#1090;&#1077;&#1083;&#1100;%20&#1088;&#1086;&#1082;&#1091;/Presentation/directions.exe" TargetMode="External"/><Relationship Id="rId4" Type="http://schemas.openxmlformats.org/officeDocument/2006/relationships/hyperlink" Target="&#1042;&#1095;&#1080;&#1090;&#1077;&#1083;&#1100;%20&#1088;&#1086;&#1082;&#1091;/Presentation/swimming.ppt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642910" y="214290"/>
            <a:ext cx="7786742" cy="1600200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The Use of Interactive Methods in Teaching English to Form Life Competency of Pupils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8" name="Picture 4" descr="C:\Documents and Settings\лдд\Рабочий стол\123\nrim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928802"/>
            <a:ext cx="8358246" cy="4572032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2">
            <a:lum bright="68000"/>
          </a:blip>
          <a:srcRect/>
          <a:stretch>
            <a:fillRect/>
          </a:stretch>
        </p:blipFill>
        <p:spPr bwMode="auto">
          <a:xfrm rot="5400000">
            <a:off x="987568" y="-1334587"/>
            <a:ext cx="6821843" cy="949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Typical Problems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/>
              <a:t>1) </a:t>
            </a:r>
            <a:r>
              <a:rPr lang="en-US" dirty="0"/>
              <a:t>Pupils do not have the </a:t>
            </a:r>
            <a:r>
              <a:rPr lang="en-US" dirty="0" smtClean="0"/>
              <a:t>tools (grammar, vocabulary) </a:t>
            </a:r>
            <a:r>
              <a:rPr lang="en-US" dirty="0"/>
              <a:t>necessary to state and prove their point of </a:t>
            </a:r>
            <a:r>
              <a:rPr lang="en-US" dirty="0" smtClean="0"/>
              <a:t>view. </a:t>
            </a:r>
            <a:endParaRPr lang="ru-RU" dirty="0"/>
          </a:p>
          <a:p>
            <a:pPr>
              <a:buNone/>
            </a:pPr>
            <a:r>
              <a:rPr lang="en-US" dirty="0"/>
              <a:t>2) Often pupils do not have their own opinion on the subject, or are afraid of discussing it in front of everyone. They are afraid of being mocked or </a:t>
            </a:r>
            <a:r>
              <a:rPr lang="en-US" dirty="0" smtClean="0"/>
              <a:t>criticized.</a:t>
            </a:r>
            <a:endParaRPr lang="ru-RU" dirty="0"/>
          </a:p>
          <a:p>
            <a:pPr>
              <a:buNone/>
            </a:pPr>
            <a:r>
              <a:rPr lang="en-US" dirty="0"/>
              <a:t>3</a:t>
            </a:r>
            <a:r>
              <a:rPr lang="uk-UA" dirty="0"/>
              <a:t>) </a:t>
            </a:r>
            <a:r>
              <a:rPr lang="en-US" dirty="0"/>
              <a:t>Sometimes pupils are not willing to listen to others, to evaluate objectively. They are not ready to </a:t>
            </a:r>
            <a:r>
              <a:rPr lang="en-US" dirty="0" smtClean="0"/>
              <a:t>compromise</a:t>
            </a:r>
            <a:r>
              <a:rPr lang="en-US" dirty="0"/>
              <a:t>. </a:t>
            </a:r>
            <a:endParaRPr lang="ru-RU" dirty="0"/>
          </a:p>
          <a:p>
            <a:pPr>
              <a:buNone/>
            </a:pPr>
            <a:r>
              <a:rPr lang="uk-UA" dirty="0"/>
              <a:t>4) </a:t>
            </a:r>
            <a:r>
              <a:rPr lang="en-US" dirty="0"/>
              <a:t>At first, it is hard for pupils to move around a lot, to switch places and methods of </a:t>
            </a:r>
            <a:r>
              <a:rPr lang="en-US" dirty="0" smtClean="0"/>
              <a:t>work. </a:t>
            </a:r>
            <a:endParaRPr lang="ru-RU" dirty="0"/>
          </a:p>
          <a:p>
            <a:pPr>
              <a:buNone/>
            </a:pPr>
            <a:r>
              <a:rPr lang="uk-UA" dirty="0"/>
              <a:t>5) </a:t>
            </a:r>
            <a:r>
              <a:rPr lang="en-US" dirty="0"/>
              <a:t>In small groups, the leaders would usually try to “pull” the group forward, while weaker pupils tend to become passive. </a:t>
            </a:r>
            <a:endParaRPr lang="ru-RU" dirty="0"/>
          </a:p>
          <a:p>
            <a:pPr>
              <a:buNone/>
            </a:pPr>
            <a:r>
              <a:rPr lang="uk-UA" dirty="0"/>
              <a:t>6) </a:t>
            </a:r>
            <a:r>
              <a:rPr lang="en-US" dirty="0" smtClean="0"/>
              <a:t>Pupils often </a:t>
            </a:r>
            <a:r>
              <a:rPr lang="en-US" dirty="0"/>
              <a:t>act in clearly negativistic and antagonistic way in order to be different, to attract attention. Instead of arguments, they start playing with </a:t>
            </a:r>
            <a:r>
              <a:rPr lang="en-US" dirty="0" smtClean="0"/>
              <a:t>words. </a:t>
            </a:r>
            <a:endParaRPr lang="ru-RU" dirty="0"/>
          </a:p>
          <a:p>
            <a:endParaRPr lang="ru-RU" dirty="0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357166"/>
            <a:ext cx="176212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2">
            <a:lum bright="30000" contrast="-15000"/>
          </a:blip>
          <a:srcRect/>
          <a:stretch>
            <a:fillRect/>
          </a:stretch>
        </p:blipFill>
        <p:spPr bwMode="auto">
          <a:xfrm>
            <a:off x="0" y="-71460"/>
            <a:ext cx="9144000" cy="6929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Positive Changes Observed: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increased motivation;</a:t>
            </a:r>
            <a:endParaRPr lang="ru-RU" dirty="0"/>
          </a:p>
          <a:p>
            <a:pPr lvl="0"/>
            <a:r>
              <a:rPr lang="en-US" dirty="0"/>
              <a:t>pupils learn to make joint decisions as a group; </a:t>
            </a:r>
            <a:endParaRPr lang="ru-RU" dirty="0"/>
          </a:p>
          <a:p>
            <a:pPr lvl="0"/>
            <a:r>
              <a:rPr lang="en-US" dirty="0"/>
              <a:t>pupils learn how to communicate and resolve conflicts more effectively;</a:t>
            </a:r>
            <a:endParaRPr lang="ru-RU" dirty="0"/>
          </a:p>
          <a:p>
            <a:pPr lvl="0"/>
            <a:r>
              <a:rPr lang="en-US" dirty="0"/>
              <a:t>pupils see a personal meaning in their studies;</a:t>
            </a:r>
            <a:endParaRPr lang="ru-RU" dirty="0"/>
          </a:p>
          <a:p>
            <a:pPr lvl="0"/>
            <a:r>
              <a:rPr lang="en-US" dirty="0"/>
              <a:t>pupils improve their thinking operations: analysis, synthesis, generalization, prediction, abstract and critical thinking;</a:t>
            </a:r>
            <a:endParaRPr lang="ru-RU" dirty="0"/>
          </a:p>
          <a:p>
            <a:pPr lvl="0"/>
            <a:r>
              <a:rPr lang="en-US" dirty="0"/>
              <a:t>pupils learn to take responsibility for their actions and decisions. 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>
            <a:lum bright="20000" contrast="12000"/>
          </a:blip>
          <a:srcRect/>
          <a:stretch>
            <a:fillRect/>
          </a:stretch>
        </p:blipFill>
        <p:spPr bwMode="auto">
          <a:xfrm>
            <a:off x="0" y="0"/>
            <a:ext cx="9144000" cy="6799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100000">
                <a:srgbClr val="CCCCFF">
                  <a:alpha val="0"/>
                </a:srgbClr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16200000" scaled="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Recommendations for Interactive Teaching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dirty="0"/>
              <a:t>have a clear purpose for each lesson you are delivering;</a:t>
            </a:r>
            <a:endParaRPr lang="ru-RU" dirty="0"/>
          </a:p>
          <a:p>
            <a:pPr lvl="0">
              <a:buFont typeface="Wingdings" pitchFamily="2" charset="2"/>
              <a:buChar char="Ø"/>
            </a:pPr>
            <a:r>
              <a:rPr lang="en-US" dirty="0"/>
              <a:t>make sure the material is engaging and interactive;</a:t>
            </a:r>
            <a:endParaRPr lang="ru-RU" dirty="0"/>
          </a:p>
          <a:p>
            <a:pPr lvl="0">
              <a:buFont typeface="Wingdings" pitchFamily="2" charset="2"/>
              <a:buChar char="Ø"/>
            </a:pPr>
            <a:r>
              <a:rPr lang="en-US" dirty="0"/>
              <a:t>give students the opportunity to direct their own learning;</a:t>
            </a:r>
            <a:endParaRPr lang="ru-RU" dirty="0"/>
          </a:p>
          <a:p>
            <a:pPr lvl="0">
              <a:buFont typeface="Wingdings" pitchFamily="2" charset="2"/>
              <a:buChar char="Ø"/>
            </a:pPr>
            <a:r>
              <a:rPr lang="en-US" dirty="0"/>
              <a:t>mistakes are integral in the learning process – don't be scared of them;</a:t>
            </a:r>
            <a:endParaRPr lang="ru-RU" dirty="0"/>
          </a:p>
          <a:p>
            <a:pPr lvl="0">
              <a:buFont typeface="Wingdings" pitchFamily="2" charset="2"/>
              <a:buChar char="Ø"/>
            </a:pPr>
            <a:r>
              <a:rPr lang="en-US" dirty="0" err="1"/>
              <a:t>humour</a:t>
            </a:r>
            <a:r>
              <a:rPr lang="en-US" dirty="0"/>
              <a:t> releases tension – use it often!</a:t>
            </a:r>
            <a:endParaRPr lang="ru-RU" dirty="0"/>
          </a:p>
          <a:p>
            <a:pPr lvl="0">
              <a:buFont typeface="Wingdings" pitchFamily="2" charset="2"/>
              <a:buChar char="Ø"/>
            </a:pPr>
            <a:r>
              <a:rPr lang="en-US" dirty="0"/>
              <a:t>always have a backup plan when using technology;</a:t>
            </a:r>
            <a:endParaRPr lang="ru-RU" dirty="0"/>
          </a:p>
          <a:p>
            <a:pPr lvl="0">
              <a:buFont typeface="Wingdings" pitchFamily="2" charset="2"/>
              <a:buChar char="Ø"/>
            </a:pPr>
            <a:r>
              <a:rPr lang="en-US" dirty="0"/>
              <a:t>be flexible with your lesson plans;</a:t>
            </a:r>
            <a:endParaRPr lang="ru-RU" dirty="0"/>
          </a:p>
          <a:p>
            <a:pPr lvl="0">
              <a:buFont typeface="Wingdings" pitchFamily="2" charset="2"/>
              <a:buChar char="Ø"/>
            </a:pPr>
            <a:r>
              <a:rPr lang="en-US" dirty="0"/>
              <a:t>organize, organize and more organize; have folders for each class' work;</a:t>
            </a:r>
            <a:endParaRPr lang="ru-RU" dirty="0"/>
          </a:p>
          <a:p>
            <a:pPr lvl="0">
              <a:buFont typeface="Wingdings" pitchFamily="2" charset="2"/>
              <a:buChar char="Ø"/>
            </a:pPr>
            <a:r>
              <a:rPr lang="en-US" dirty="0"/>
              <a:t>be consistent with punishment and rewards;</a:t>
            </a:r>
            <a:endParaRPr lang="ru-RU" dirty="0"/>
          </a:p>
          <a:p>
            <a:pPr lvl="0">
              <a:buFont typeface="Wingdings" pitchFamily="2" charset="2"/>
              <a:buChar char="Ø"/>
            </a:pPr>
            <a:r>
              <a:rPr lang="en-US" dirty="0"/>
              <a:t>always have some extra activities for students who finish early;</a:t>
            </a:r>
            <a:endParaRPr lang="ru-RU" dirty="0"/>
          </a:p>
          <a:p>
            <a:pPr lvl="0">
              <a:buFont typeface="Wingdings" pitchFamily="2" charset="2"/>
              <a:buChar char="Ø"/>
            </a:pPr>
            <a:r>
              <a:rPr lang="en-US" dirty="0"/>
              <a:t>allow more advanced students to help those having problems;</a:t>
            </a: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use all resources that you have at your disposal</a:t>
            </a:r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6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357298"/>
            <a:ext cx="3155571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Final Notes…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It's </a:t>
            </a:r>
            <a:r>
              <a:rPr lang="en-US" b="1" dirty="0"/>
              <a:t>not what is poured into a student that counts, but what is planted. </a:t>
            </a:r>
            <a:endParaRPr lang="ru-RU" b="1" dirty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'To </a:t>
            </a:r>
            <a:r>
              <a:rPr lang="en-US" b="1" dirty="0"/>
              <a:t>be a teacher you must be a prophet - because you are trying to prepare people for a world </a:t>
            </a:r>
            <a:r>
              <a:rPr lang="en-US" b="1" dirty="0" smtClean="0"/>
              <a:t>in the </a:t>
            </a:r>
            <a:r>
              <a:rPr lang="en-US" b="1" dirty="0"/>
              <a:t>future</a:t>
            </a:r>
            <a:r>
              <a:rPr lang="en-US" b="1" dirty="0" smtClean="0"/>
              <a:t>.‘</a:t>
            </a:r>
            <a:endParaRPr lang="ru-RU" b="1" dirty="0"/>
          </a:p>
          <a:p>
            <a:pPr>
              <a:buNone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143240" y="5000637"/>
            <a:ext cx="5500726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4" algn="ctr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Teachers open the door, but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you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enter by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yourself! </a:t>
            </a:r>
            <a:endParaRPr lang="en-US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4"/>
            <a:endParaRPr lang="ru-RU" b="1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10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3071802" y="3500438"/>
            <a:ext cx="2857520" cy="2928958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Act autonomously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500562" y="1714488"/>
            <a:ext cx="2857520" cy="292895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Interact in heterogeneous groups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857356" y="1643050"/>
            <a:ext cx="2857520" cy="292895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Use tools interactively (language, technology, information)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Life Competency – the Key Elements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http://edtech.kennesaw.edu/intech/j0078837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5429256" y="3643314"/>
            <a:ext cx="1666875" cy="157162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Interaction in Heterogeneous Group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5362" name="Picture 2" descr="http://edtech.kennesaw.edu/intech/j0078781.g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285720" y="2071678"/>
            <a:ext cx="23526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 descr="http://edtech.kennesaw.edu/intech/football.gif"/>
          <p:cNvPicPr>
            <a:picLocks noChangeAspect="1" noChangeArrowheads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3357554" y="2143116"/>
            <a:ext cx="216217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 descr="http://edtech.kennesaw.edu/intech/lawn.gif"/>
          <p:cNvPicPr>
            <a:picLocks noChangeAspect="1" noChangeArrowheads="1"/>
          </p:cNvPicPr>
          <p:nvPr/>
        </p:nvPicPr>
        <p:blipFill>
          <a:blip r:embed="rId8" r:link="rId9"/>
          <a:srcRect/>
          <a:stretch>
            <a:fillRect/>
          </a:stretch>
        </p:blipFill>
        <p:spPr bwMode="auto">
          <a:xfrm>
            <a:off x="6429388" y="2071678"/>
            <a:ext cx="18192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http://edtech.kennesaw.edu/intech/j00787421.gif"/>
          <p:cNvPicPr>
            <a:picLocks noChangeAspect="1" noChangeArrowheads="1"/>
          </p:cNvPicPr>
          <p:nvPr/>
        </p:nvPicPr>
        <p:blipFill>
          <a:blip r:embed="rId10" r:link="rId11"/>
          <a:srcRect/>
          <a:stretch>
            <a:fillRect/>
          </a:stretch>
        </p:blipFill>
        <p:spPr bwMode="auto">
          <a:xfrm>
            <a:off x="2357422" y="3786190"/>
            <a:ext cx="1462086" cy="1329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57158" y="3071810"/>
            <a:ext cx="20002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Positive Interdependence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  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/>
            </a:r>
            <a:b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</a:b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(sink or swim together)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86050" y="3105835"/>
            <a:ext cx="32861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Face-to-Face Interaction</a:t>
            </a:r>
            <a:r>
              <a:rPr lang="en-US" dirty="0" smtClean="0"/>
              <a:t>  </a:t>
            </a:r>
            <a:br>
              <a:rPr lang="en-US" dirty="0" smtClean="0"/>
            </a:br>
            <a:r>
              <a:rPr lang="en-US" dirty="0" smtClean="0"/>
              <a:t>(promote each other's success) </a:t>
            </a:r>
            <a:endParaRPr lang="ru-RU" dirty="0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5929322" y="3214686"/>
            <a:ext cx="32146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Individual &amp; Group Accountability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/>
            </a:r>
            <a:b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</a:b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( no hitchhiking! no social loafing)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57224" y="5214950"/>
            <a:ext cx="39290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Interpersonal</a:t>
            </a:r>
            <a:r>
              <a:rPr lang="ru-RU" b="1" dirty="0" smtClean="0"/>
              <a:t> &amp; </a:t>
            </a:r>
            <a:r>
              <a:rPr lang="ru-RU" b="1" dirty="0" err="1" smtClean="0"/>
              <a:t>Small-Group</a:t>
            </a:r>
            <a:r>
              <a:rPr lang="ru-RU" b="1" dirty="0" smtClean="0"/>
              <a:t> </a:t>
            </a:r>
            <a:r>
              <a:rPr lang="ru-RU" b="1" dirty="0" err="1" smtClean="0"/>
              <a:t>Skills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286380" y="5214950"/>
            <a:ext cx="2143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/>
              <a:t>Group</a:t>
            </a:r>
            <a:r>
              <a:rPr lang="ru-RU" b="1" dirty="0" smtClean="0"/>
              <a:t> </a:t>
            </a:r>
            <a:r>
              <a:rPr lang="ru-RU" b="1" dirty="0" err="1" smtClean="0"/>
              <a:t>Processing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14348" y="5500702"/>
            <a:ext cx="35719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ru-RU" sz="1400" dirty="0" err="1" smtClean="0"/>
              <a:t>Leadership</a:t>
            </a:r>
            <a:r>
              <a:rPr lang="ru-RU" sz="1400" dirty="0" smtClean="0"/>
              <a:t> </a:t>
            </a:r>
            <a:endParaRPr lang="ru-RU" sz="1400" dirty="0" smtClean="0"/>
          </a:p>
          <a:p>
            <a:pPr lvl="1">
              <a:buFont typeface="Wingdings" pitchFamily="2" charset="2"/>
              <a:buChar char="Ø"/>
            </a:pPr>
            <a:r>
              <a:rPr lang="ru-RU" sz="1400" dirty="0" err="1" smtClean="0"/>
              <a:t>Decision-making</a:t>
            </a:r>
            <a:r>
              <a:rPr lang="ru-RU" sz="1400" dirty="0" smtClean="0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ru-RU" sz="1400" dirty="0" err="1" smtClean="0"/>
              <a:t>Trust-building</a:t>
            </a:r>
            <a:r>
              <a:rPr lang="ru-RU" sz="1400" dirty="0" smtClean="0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ru-RU" sz="1400" dirty="0" err="1" smtClean="0"/>
              <a:t>Communication</a:t>
            </a:r>
            <a:r>
              <a:rPr lang="ru-RU" sz="1400" dirty="0" smtClean="0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ru-RU" sz="1400" dirty="0" err="1" smtClean="0"/>
              <a:t>Conflict-management</a:t>
            </a:r>
            <a:r>
              <a:rPr lang="ru-RU" sz="1400" dirty="0" smtClean="0"/>
              <a:t> </a:t>
            </a:r>
            <a:r>
              <a:rPr lang="ru-RU" sz="1400" dirty="0" err="1" smtClean="0"/>
              <a:t>skills</a:t>
            </a:r>
            <a:endParaRPr lang="ru-RU" sz="14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7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7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8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build="allAtOnce"/>
      <p:bldP spid="10" grpId="0" build="allAtOnce"/>
      <p:bldP spid="15368" grpId="0" build="allAtOnce"/>
      <p:bldP spid="12" grpId="0" build="p"/>
      <p:bldP spid="13" grpId="0" build="allAtOnce"/>
      <p:bldP spid="14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Forms of Work Used to Teach Interaction in Heterogeneous Groups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7200" y="1785926"/>
            <a:ext cx="4040188" cy="4340237"/>
          </a:xfrm>
          <a:solidFill>
            <a:srgbClr val="FFFFCC"/>
          </a:solidFill>
        </p:spPr>
        <p:txBody>
          <a:bodyPr>
            <a:normAutofit/>
          </a:bodyPr>
          <a:lstStyle/>
          <a:p>
            <a:r>
              <a:rPr lang="en-US" dirty="0" smtClean="0"/>
              <a:t>brainstorm</a:t>
            </a:r>
          </a:p>
          <a:p>
            <a:r>
              <a:rPr lang="en-US" dirty="0" smtClean="0"/>
              <a:t>discussion</a:t>
            </a:r>
          </a:p>
          <a:p>
            <a:r>
              <a:rPr lang="en-US" dirty="0" smtClean="0"/>
              <a:t>debate </a:t>
            </a:r>
            <a:r>
              <a:rPr lang="en-US" dirty="0"/>
              <a:t>(oral and written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role play</a:t>
            </a:r>
          </a:p>
          <a:p>
            <a:r>
              <a:rPr lang="en-US" dirty="0" smtClean="0"/>
              <a:t>a </a:t>
            </a:r>
            <a:r>
              <a:rPr lang="en-US" dirty="0">
                <a:hlinkClick r:id="rId2" action="ppaction://hlinkfile"/>
              </a:rPr>
              <a:t>poster/project</a:t>
            </a:r>
            <a:r>
              <a:rPr lang="en-US" dirty="0"/>
              <a:t> summing up the </a:t>
            </a:r>
            <a:r>
              <a:rPr lang="en-US" dirty="0" smtClean="0"/>
              <a:t>topic</a:t>
            </a:r>
          </a:p>
          <a:p>
            <a:r>
              <a:rPr lang="en-US" dirty="0" smtClean="0"/>
              <a:t>“</a:t>
            </a:r>
            <a:r>
              <a:rPr lang="en-US" dirty="0"/>
              <a:t>tree of solutions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“</a:t>
            </a:r>
            <a:r>
              <a:rPr lang="en-US" dirty="0"/>
              <a:t>garden of expectations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fishbowl</a:t>
            </a:r>
          </a:p>
          <a:p>
            <a:r>
              <a:rPr lang="en-US" dirty="0" smtClean="0">
                <a:hlinkClick r:id="rId3" action="ppaction://hlinkfile"/>
              </a:rPr>
              <a:t>carousel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645025" y="1785926"/>
            <a:ext cx="4041775" cy="4340237"/>
          </a:xfrm>
          <a:solidFill>
            <a:srgbClr val="FFFFCC"/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running dictations</a:t>
            </a:r>
          </a:p>
          <a:p>
            <a:r>
              <a:rPr lang="en-US" dirty="0" smtClean="0"/>
              <a:t> various games</a:t>
            </a:r>
            <a:endParaRPr lang="en-US" dirty="0" smtClean="0"/>
          </a:p>
          <a:p>
            <a:r>
              <a:rPr lang="en-US" dirty="0" smtClean="0"/>
              <a:t>treasure </a:t>
            </a:r>
            <a:r>
              <a:rPr lang="en-US" dirty="0" smtClean="0">
                <a:hlinkClick r:id="rId4" action="ppaction://hlinkfile"/>
              </a:rPr>
              <a:t>hunt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5" action="ppaction://hlinkfile"/>
              </a:rPr>
              <a:t>find </a:t>
            </a:r>
            <a:r>
              <a:rPr lang="en-US" dirty="0" smtClean="0"/>
              <a:t>somebody who…</a:t>
            </a:r>
          </a:p>
          <a:p>
            <a:r>
              <a:rPr lang="en-US" dirty="0" smtClean="0">
                <a:hlinkClick r:id="rId6" action="ppaction://hlinkfile"/>
              </a:rPr>
              <a:t>board </a:t>
            </a:r>
            <a:r>
              <a:rPr lang="en-US" dirty="0" smtClean="0"/>
              <a:t>games</a:t>
            </a:r>
          </a:p>
          <a:p>
            <a:r>
              <a:rPr lang="en-US" dirty="0">
                <a:hlinkClick r:id="rId7" action="ppaction://hlinkfile"/>
              </a:rPr>
              <a:t>f</a:t>
            </a:r>
            <a:r>
              <a:rPr lang="en-US" dirty="0" smtClean="0">
                <a:hlinkClick r:id="rId7" action="ppaction://hlinkfile"/>
              </a:rPr>
              <a:t>riendly</a:t>
            </a:r>
            <a:r>
              <a:rPr lang="en-US" dirty="0" smtClean="0"/>
              <a:t>  </a:t>
            </a:r>
            <a:r>
              <a:rPr lang="en-US" dirty="0" err="1" smtClean="0"/>
              <a:t>favourites</a:t>
            </a:r>
            <a:endParaRPr lang="en-US" dirty="0" smtClean="0"/>
          </a:p>
          <a:p>
            <a:r>
              <a:rPr lang="en-US" dirty="0" smtClean="0">
                <a:hlinkClick r:id="rId8" action="ppaction://hlinkfile"/>
              </a:rPr>
              <a:t>Buddy</a:t>
            </a:r>
            <a:r>
              <a:rPr lang="en-US" dirty="0" smtClean="0"/>
              <a:t> Venn diagrams</a:t>
            </a:r>
          </a:p>
          <a:p>
            <a:r>
              <a:rPr lang="en-US" dirty="0" smtClean="0"/>
              <a:t>a test with a crib</a:t>
            </a:r>
          </a:p>
          <a:p>
            <a:r>
              <a:rPr lang="en-US" dirty="0" smtClean="0"/>
              <a:t>computer and multimedia</a:t>
            </a:r>
          </a:p>
          <a:p>
            <a:r>
              <a:rPr lang="en-US" dirty="0" smtClean="0"/>
              <a:t>pentagon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7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Interactive Use of Tools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Mobile Phones</a:t>
            </a:r>
          </a:p>
          <a:p>
            <a:pPr algn="ctr"/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Films</a:t>
            </a:r>
          </a:p>
          <a:p>
            <a:pPr algn="ctr"/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500034" y="3429000"/>
            <a:ext cx="4040188" cy="2968637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b="1" i="1" dirty="0" smtClean="0"/>
          </a:p>
          <a:p>
            <a:r>
              <a:rPr lang="en-US" b="1" i="1" dirty="0" smtClean="0"/>
              <a:t>English </a:t>
            </a:r>
            <a:r>
              <a:rPr lang="en-US" b="1" i="1" dirty="0"/>
              <a:t>ring tones</a:t>
            </a:r>
            <a:endParaRPr lang="ru-RU" dirty="0"/>
          </a:p>
          <a:p>
            <a:r>
              <a:rPr lang="en-US" b="1" i="1" dirty="0"/>
              <a:t>My perfect phone</a:t>
            </a:r>
            <a:endParaRPr lang="ru-RU" dirty="0"/>
          </a:p>
          <a:p>
            <a:r>
              <a:rPr lang="en-US" b="1" i="1" dirty="0"/>
              <a:t>Phone book secrets</a:t>
            </a:r>
            <a:endParaRPr lang="ru-RU" dirty="0"/>
          </a:p>
          <a:p>
            <a:r>
              <a:rPr lang="en-US" b="1" i="1" dirty="0"/>
              <a:t>This is the off button</a:t>
            </a:r>
            <a:endParaRPr lang="ru-RU" dirty="0"/>
          </a:p>
          <a:p>
            <a:r>
              <a:rPr lang="en-US" b="1" i="1" dirty="0"/>
              <a:t>60-second movies</a:t>
            </a:r>
            <a:endParaRPr lang="ru-RU" dirty="0"/>
          </a:p>
          <a:p>
            <a:r>
              <a:rPr lang="en-US" b="1" i="1" dirty="0"/>
              <a:t>Phone whispers</a:t>
            </a:r>
            <a:endParaRPr lang="ru-RU" dirty="0"/>
          </a:p>
          <a:p>
            <a:endParaRPr lang="ru-RU" dirty="0"/>
          </a:p>
        </p:txBody>
      </p:sp>
      <p:pic>
        <p:nvPicPr>
          <p:cNvPr id="10" name="Picture 2" descr="C:\Documents and Settings\лдд\Рабочий стол\123\news-graphics-2007-_644134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714488"/>
            <a:ext cx="2857500" cy="1714500"/>
          </a:xfrm>
          <a:prstGeom prst="rect">
            <a:avLst/>
          </a:prstGeom>
          <a:noFill/>
        </p:spPr>
      </p:pic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4643438" y="3429000"/>
            <a:ext cx="4041775" cy="2928958"/>
          </a:xfrm>
        </p:spPr>
        <p:txBody>
          <a:bodyPr/>
          <a:lstStyle/>
          <a:p>
            <a:endParaRPr lang="en-US" dirty="0" smtClean="0"/>
          </a:p>
          <a:p>
            <a:r>
              <a:rPr lang="en-US" b="1" i="1" dirty="0"/>
              <a:t>Instant film scripts </a:t>
            </a:r>
            <a:endParaRPr lang="ru-RU" dirty="0"/>
          </a:p>
          <a:p>
            <a:r>
              <a:rPr lang="en-US" b="1" i="1" dirty="0" err="1"/>
              <a:t>Favourite</a:t>
            </a:r>
            <a:r>
              <a:rPr lang="en-US" b="1" i="1" dirty="0"/>
              <a:t> film keywords</a:t>
            </a:r>
            <a:endParaRPr lang="ru-RU" dirty="0"/>
          </a:p>
          <a:p>
            <a:r>
              <a:rPr lang="en-US" b="1" i="1" dirty="0"/>
              <a:t>Casting </a:t>
            </a:r>
            <a:endParaRPr lang="ru-RU" dirty="0"/>
          </a:p>
          <a:p>
            <a:r>
              <a:rPr lang="en-US" b="1" i="1" dirty="0"/>
              <a:t>Watching the </a:t>
            </a:r>
            <a:r>
              <a:rPr lang="en-US" b="1" i="1" dirty="0" smtClean="0"/>
              <a:t>detectives (imaginary movie)</a:t>
            </a:r>
            <a:endParaRPr lang="ru-RU" dirty="0"/>
          </a:p>
          <a:p>
            <a:endParaRPr lang="ru-RU" dirty="0"/>
          </a:p>
        </p:txBody>
      </p:sp>
      <p:pic>
        <p:nvPicPr>
          <p:cNvPr id="13" name="Picture 3" descr="C:\Documents and Settings\лдд\Рабочий стол\123\medium_movie_clapp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1714488"/>
            <a:ext cx="2073294" cy="1643074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Interactive Use of Tools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Timetables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596" y="2071678"/>
            <a:ext cx="4040188" cy="3951288"/>
          </a:xfrm>
        </p:spPr>
        <p:txBody>
          <a:bodyPr/>
          <a:lstStyle/>
          <a:p>
            <a:r>
              <a:rPr lang="en-US" b="1" i="1" dirty="0"/>
              <a:t>Interpreting abbreviations</a:t>
            </a:r>
            <a:endParaRPr lang="ru-RU" dirty="0"/>
          </a:p>
          <a:p>
            <a:r>
              <a:rPr lang="en-US" b="1" i="1" dirty="0"/>
              <a:t>Pair discussion – planning a journey</a:t>
            </a:r>
            <a:endParaRPr lang="ru-RU" dirty="0"/>
          </a:p>
          <a:p>
            <a:r>
              <a:rPr lang="en-US" b="1" i="1" dirty="0"/>
              <a:t>Tense practice</a:t>
            </a:r>
            <a:endParaRPr lang="ru-RU" dirty="0"/>
          </a:p>
          <a:p>
            <a:r>
              <a:rPr lang="en-US" b="1" i="1" dirty="0"/>
              <a:t>Phone call role plays</a:t>
            </a:r>
            <a:endParaRPr lang="ru-RU" dirty="0"/>
          </a:p>
          <a:p>
            <a:r>
              <a:rPr lang="en-US" b="1" i="1" dirty="0"/>
              <a:t>Word brainstorming</a:t>
            </a:r>
            <a:endParaRPr lang="ru-RU" dirty="0"/>
          </a:p>
          <a:p>
            <a:r>
              <a:rPr lang="en-US" b="1" i="1" dirty="0"/>
              <a:t>Creative writing - A terrible journey</a:t>
            </a:r>
            <a:endParaRPr lang="ru-RU" dirty="0"/>
          </a:p>
          <a:p>
            <a:r>
              <a:rPr lang="en-US" b="1" i="1" dirty="0"/>
              <a:t>Internet research</a:t>
            </a:r>
            <a:endParaRPr lang="ru-RU" dirty="0"/>
          </a:p>
          <a:p>
            <a:endParaRPr lang="ru-RU" dirty="0"/>
          </a:p>
        </p:txBody>
      </p:sp>
      <p:pic>
        <p:nvPicPr>
          <p:cNvPr id="43010" name="Picture 2" descr="C:\Documents and Settings\лдд\Рабочий стол\123\hisbus2.gi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77100" y="1643050"/>
            <a:ext cx="3577625" cy="471490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chemeClr val="bg1">
                <a:alpha val="76000"/>
              </a:schemeClr>
            </a:gs>
            <a:gs pos="60000">
              <a:srgbClr val="9CB86E"/>
            </a:gs>
            <a:gs pos="97000">
              <a:srgbClr val="156B1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Interactive Use of Tools</a:t>
            </a:r>
            <a:endParaRPr lang="ru-RU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400552" cy="639762"/>
          </a:xfrm>
        </p:spPr>
        <p:txBody>
          <a:bodyPr>
            <a:normAutofit/>
          </a:bodyPr>
          <a:lstStyle/>
          <a:p>
            <a:r>
              <a:rPr lang="en-US" dirty="0" smtClean="0"/>
              <a:t>Using Computer and </a:t>
            </a:r>
            <a:r>
              <a:rPr lang="en-US" dirty="0" err="1" smtClean="0"/>
              <a:t>Multmedia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i="1" dirty="0" smtClean="0">
                <a:hlinkClick r:id="rId2" action="ppaction://hlinkfile"/>
              </a:rPr>
              <a:t>Tests</a:t>
            </a:r>
            <a:r>
              <a:rPr lang="en-US" b="1" i="1" dirty="0" smtClean="0"/>
              <a:t>  </a:t>
            </a:r>
            <a:r>
              <a:rPr lang="en-US" b="1" i="1" dirty="0"/>
              <a:t>(including online)</a:t>
            </a:r>
          </a:p>
          <a:p>
            <a:pPr>
              <a:buFont typeface="Wingdings" pitchFamily="2" charset="2"/>
              <a:buChar char="v"/>
            </a:pPr>
            <a:r>
              <a:rPr lang="en-US" b="1" i="1" dirty="0"/>
              <a:t>Fast flash </a:t>
            </a:r>
            <a:r>
              <a:rPr lang="en-US" b="1" i="1" dirty="0" smtClean="0"/>
              <a:t>pictures</a:t>
            </a:r>
          </a:p>
          <a:p>
            <a:pPr>
              <a:buFont typeface="Wingdings" pitchFamily="2" charset="2"/>
              <a:buChar char="v"/>
            </a:pPr>
            <a:r>
              <a:rPr lang="en-US" b="1" i="1" dirty="0"/>
              <a:t>Fast flash vocabulary</a:t>
            </a:r>
            <a:endParaRPr lang="ru-RU" dirty="0"/>
          </a:p>
          <a:p>
            <a:pPr>
              <a:buFont typeface="Wingdings" pitchFamily="2" charset="2"/>
              <a:buChar char="v"/>
            </a:pPr>
            <a:r>
              <a:rPr lang="en-US" b="1" i="1" dirty="0"/>
              <a:t>Fast flash stories</a:t>
            </a:r>
            <a:endParaRPr lang="ru-RU" dirty="0"/>
          </a:p>
          <a:p>
            <a:pPr>
              <a:buFont typeface="Wingdings" pitchFamily="2" charset="2"/>
              <a:buChar char="v"/>
            </a:pPr>
            <a:r>
              <a:rPr lang="en-US" b="1" i="1" dirty="0"/>
              <a:t>Fast flash </a:t>
            </a:r>
            <a:r>
              <a:rPr lang="en-US" b="1" i="1" dirty="0" smtClean="0"/>
              <a:t>dictations</a:t>
            </a:r>
            <a:endParaRPr lang="ru-RU" dirty="0"/>
          </a:p>
          <a:p>
            <a:pPr>
              <a:buFont typeface="Wingdings" pitchFamily="2" charset="2"/>
              <a:buChar char="v"/>
            </a:pPr>
            <a:r>
              <a:rPr lang="en-US" b="1" i="1" dirty="0" smtClean="0"/>
              <a:t> </a:t>
            </a:r>
            <a:r>
              <a:rPr lang="en-US" b="1" i="1" dirty="0"/>
              <a:t>Internet </a:t>
            </a:r>
          </a:p>
          <a:p>
            <a:pPr>
              <a:buFont typeface="Wingdings" pitchFamily="2" charset="2"/>
              <a:buChar char="v"/>
            </a:pPr>
            <a:r>
              <a:rPr lang="en-US" b="1" i="1" dirty="0">
                <a:hlinkClick r:id="rId3" action="ppaction://hlinkpres?slideindex=1&amp;slidetitle="/>
              </a:rPr>
              <a:t>Project</a:t>
            </a:r>
            <a:r>
              <a:rPr lang="en-US" b="1" i="1" dirty="0"/>
              <a:t> </a:t>
            </a:r>
            <a:r>
              <a:rPr lang="en-US" b="1" i="1" dirty="0">
                <a:hlinkClick r:id="rId4" action="ppaction://hlinkpres?slideindex=1&amp;slidetitle="/>
              </a:rPr>
              <a:t>work</a:t>
            </a:r>
            <a:endParaRPr lang="en-US" b="1" i="1" dirty="0"/>
          </a:p>
          <a:p>
            <a:pPr>
              <a:buFont typeface="Wingdings" pitchFamily="2" charset="2"/>
              <a:buChar char="v"/>
            </a:pPr>
            <a:r>
              <a:rPr lang="en-US" b="1" i="1" dirty="0">
                <a:hlinkClick r:id="rId5" action="ppaction://hlinkfile"/>
              </a:rPr>
              <a:t>Interactive</a:t>
            </a:r>
            <a:r>
              <a:rPr lang="en-US" b="1" i="1" dirty="0"/>
              <a:t> </a:t>
            </a:r>
            <a:r>
              <a:rPr lang="en-US" b="1" i="1" dirty="0" smtClean="0">
                <a:hlinkClick r:id="rId6" action="ppaction://hlinkfile"/>
              </a:rPr>
              <a:t>games</a:t>
            </a:r>
            <a:r>
              <a:rPr lang="en-US" b="1" i="1" dirty="0" smtClean="0"/>
              <a:t>  and </a:t>
            </a:r>
            <a:r>
              <a:rPr lang="en-US" b="1" i="1" dirty="0" smtClean="0">
                <a:hlinkClick r:id="rId7" action="ppaction://hlinkfile"/>
              </a:rPr>
              <a:t>tasks</a:t>
            </a:r>
            <a:endParaRPr lang="en-US" b="1" i="1" dirty="0"/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3"/>
          </p:nvPr>
        </p:nvSpPr>
        <p:spPr>
          <a:xfrm>
            <a:off x="5072066" y="1535113"/>
            <a:ext cx="3614734" cy="63976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i="1" dirty="0" smtClean="0"/>
              <a:t>A tool is only as good </a:t>
            </a:r>
          </a:p>
          <a:p>
            <a:pPr algn="ctr"/>
            <a:r>
              <a:rPr lang="en-US" i="1" dirty="0" smtClean="0"/>
              <a:t>as its master</a:t>
            </a:r>
            <a:endParaRPr lang="ru-RU" i="1" dirty="0"/>
          </a:p>
        </p:txBody>
      </p:sp>
      <p:pic>
        <p:nvPicPr>
          <p:cNvPr id="41986" name="Picture 2" descr="C:\Documents and Settings\лдд\Рабочий стол\123\working-on-computer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8"/>
          <a:stretch>
            <a:fillRect/>
          </a:stretch>
        </p:blipFill>
        <p:spPr bwMode="auto">
          <a:xfrm>
            <a:off x="4760912" y="2277269"/>
            <a:ext cx="3810000" cy="37465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rgbClr val="5E9EFF">
                <a:alpha val="0"/>
              </a:srgbClr>
            </a:gs>
            <a:gs pos="39999">
              <a:srgbClr val="85C2FF"/>
            </a:gs>
            <a:gs pos="70000">
              <a:srgbClr val="C4D6EB"/>
            </a:gs>
            <a:gs pos="76000">
              <a:srgbClr val="FFEBFA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The Need for Rules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/>
              <a:t>Discuss </a:t>
            </a:r>
            <a:r>
              <a:rPr lang="en-US" b="1" dirty="0"/>
              <a:t>Need for </a:t>
            </a:r>
            <a:r>
              <a:rPr lang="en-US" b="1" dirty="0" smtClean="0"/>
              <a:t>Rules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b="1" dirty="0" smtClean="0"/>
              <a:t>List </a:t>
            </a:r>
            <a:r>
              <a:rPr lang="en-US" b="1" dirty="0"/>
              <a:t>Rules</a:t>
            </a:r>
            <a:endParaRPr lang="ru-RU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b="1" dirty="0" smtClean="0"/>
              <a:t>Select </a:t>
            </a:r>
            <a:r>
              <a:rPr lang="en-US" b="1" dirty="0"/>
              <a:t>Best Rules</a:t>
            </a:r>
            <a:endParaRPr lang="ru-RU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b="1" dirty="0" smtClean="0"/>
              <a:t>Compile </a:t>
            </a:r>
            <a:r>
              <a:rPr lang="en-US" b="1" dirty="0"/>
              <a:t>Class List of Rules</a:t>
            </a:r>
            <a:endParaRPr lang="ru-RU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b="1" dirty="0" smtClean="0"/>
              <a:t>Vote </a:t>
            </a:r>
            <a:r>
              <a:rPr lang="en-US" b="1" dirty="0"/>
              <a:t>for Top Six Class Rules</a:t>
            </a:r>
            <a:endParaRPr lang="ru-RU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b="1" dirty="0" smtClean="0"/>
              <a:t>Post Rules  </a:t>
            </a:r>
            <a:endParaRPr lang="ru-RU" dirty="0"/>
          </a:p>
          <a:p>
            <a:pPr marL="514350" indent="-514350">
              <a:buAutoNum type="arabicPeriod"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403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68277" y="1643050"/>
            <a:ext cx="3924113" cy="4357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трелка вправо 5"/>
          <p:cNvSpPr/>
          <p:nvPr/>
        </p:nvSpPr>
        <p:spPr>
          <a:xfrm>
            <a:off x="2857488" y="5143512"/>
            <a:ext cx="192882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Seating Options for Interactive Learning</a:t>
            </a:r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714488"/>
            <a:ext cx="2257426" cy="1920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06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500174"/>
            <a:ext cx="2419354" cy="2029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0" y="4000504"/>
            <a:ext cx="2395643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06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94" y="3786189"/>
            <a:ext cx="2071702" cy="2245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064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53300" y="857232"/>
            <a:ext cx="17907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063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928670"/>
            <a:ext cx="1762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</TotalTime>
  <Words>672</Words>
  <Application>Microsoft Office PowerPoint</Application>
  <PresentationFormat>Экран (4:3)</PresentationFormat>
  <Paragraphs>111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Life Competency – the Key Elements</vt:lpstr>
      <vt:lpstr>Interaction in Heterogeneous Group</vt:lpstr>
      <vt:lpstr>Forms of Work Used to Teach Interaction in Heterogeneous Groups</vt:lpstr>
      <vt:lpstr>Interactive Use of Tools </vt:lpstr>
      <vt:lpstr>Interactive Use of Tools</vt:lpstr>
      <vt:lpstr>Interactive Use of Tools</vt:lpstr>
      <vt:lpstr>The Need for Rules</vt:lpstr>
      <vt:lpstr>Seating Options for Interactive Learning</vt:lpstr>
      <vt:lpstr>Typical Problems</vt:lpstr>
      <vt:lpstr>Positive Changes Observed:</vt:lpstr>
      <vt:lpstr>Recommendations for Interactive Teaching</vt:lpstr>
      <vt:lpstr>Final Notes…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SPEEDxp</dc:creator>
  <cp:lastModifiedBy>SPEEDxp</cp:lastModifiedBy>
  <cp:revision>42</cp:revision>
  <dcterms:created xsi:type="dcterms:W3CDTF">2009-01-13T08:03:00Z</dcterms:created>
  <dcterms:modified xsi:type="dcterms:W3CDTF">2009-01-13T23:16:28Z</dcterms:modified>
</cp:coreProperties>
</file>