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5"/>
  </p:notesMasterIdLst>
  <p:sldIdLst>
    <p:sldId id="256" r:id="rId2"/>
    <p:sldId id="268" r:id="rId3"/>
    <p:sldId id="272" r:id="rId4"/>
    <p:sldId id="275" r:id="rId5"/>
    <p:sldId id="258" r:id="rId6"/>
    <p:sldId id="281" r:id="rId7"/>
    <p:sldId id="282" r:id="rId8"/>
    <p:sldId id="259" r:id="rId9"/>
    <p:sldId id="260" r:id="rId10"/>
    <p:sldId id="274" r:id="rId11"/>
    <p:sldId id="277" r:id="rId12"/>
    <p:sldId id="273" r:id="rId13"/>
    <p:sldId id="280" r:id="rId14"/>
    <p:sldId id="276" r:id="rId15"/>
    <p:sldId id="257" r:id="rId16"/>
    <p:sldId id="261" r:id="rId17"/>
    <p:sldId id="262" r:id="rId18"/>
    <p:sldId id="264" r:id="rId19"/>
    <p:sldId id="266" r:id="rId20"/>
    <p:sldId id="265" r:id="rId21"/>
    <p:sldId id="267" r:id="rId22"/>
    <p:sldId id="278" r:id="rId23"/>
    <p:sldId id="26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FFFF"/>
    <a:srgbClr val="FF6D6D"/>
    <a:srgbClr val="FCD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5" autoAdjust="0"/>
    <p:restoredTop sz="94636" autoAdjust="0"/>
  </p:normalViewPr>
  <p:slideViewPr>
    <p:cSldViewPr>
      <p:cViewPr varScale="1">
        <p:scale>
          <a:sx n="87" d="100"/>
          <a:sy n="87" d="100"/>
        </p:scale>
        <p:origin x="-90" y="-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A36C4-A526-435B-946C-8E14816D9DFE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89E4E-DA8C-4E64-91CF-885EC3E31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055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86D8-D995-41FF-B1A8-8FAD0FBB35AA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07BB-B1EC-43DF-B257-6AE9BC9D987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86D8-D995-41FF-B1A8-8FAD0FBB35AA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07BB-B1EC-43DF-B257-6AE9BC9D9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86D8-D995-41FF-B1A8-8FAD0FBB35AA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07BB-B1EC-43DF-B257-6AE9BC9D9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86D8-D995-41FF-B1A8-8FAD0FBB35AA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07BB-B1EC-43DF-B257-6AE9BC9D9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86D8-D995-41FF-B1A8-8FAD0FBB35AA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EBA07BB-B1EC-43DF-B257-6AE9BC9D987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86D8-D995-41FF-B1A8-8FAD0FBB35AA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07BB-B1EC-43DF-B257-6AE9BC9D9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86D8-D995-41FF-B1A8-8FAD0FBB35AA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07BB-B1EC-43DF-B257-6AE9BC9D9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86D8-D995-41FF-B1A8-8FAD0FBB35AA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07BB-B1EC-43DF-B257-6AE9BC9D9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86D8-D995-41FF-B1A8-8FAD0FBB35AA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07BB-B1EC-43DF-B257-6AE9BC9D9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86D8-D995-41FF-B1A8-8FAD0FBB35AA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07BB-B1EC-43DF-B257-6AE9BC9D9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86D8-D995-41FF-B1A8-8FAD0FBB35AA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07BB-B1EC-43DF-B257-6AE9BC9D9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4D786D8-D995-41FF-B1A8-8FAD0FBB35AA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EBA07BB-B1EC-43DF-B257-6AE9BC9D9876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5.emf"/><Relationship Id="rId4" Type="http://schemas.openxmlformats.org/officeDocument/2006/relationships/image" Target="../media/image22.emf"/><Relationship Id="rId9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7992888" cy="2088232"/>
          </a:xfrm>
          <a:noFill/>
        </p:spPr>
        <p:txBody>
          <a:bodyPr>
            <a:normAutofit/>
          </a:bodyPr>
          <a:lstStyle/>
          <a:p>
            <a:r>
              <a:rPr lang="uk-UA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ДОСВІД РОБОТИ </a:t>
            </a:r>
            <a:br>
              <a:rPr lang="uk-UA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i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вчителя образотворчого мистецтва Чиж Ю.В.</a:t>
            </a:r>
            <a:endParaRPr lang="ru-RU" sz="3600" i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861048"/>
            <a:ext cx="5832648" cy="2736304"/>
          </a:xfrm>
          <a:noFill/>
        </p:spPr>
        <p:txBody>
          <a:bodyPr>
            <a:noAutofit/>
          </a:bodyPr>
          <a:lstStyle/>
          <a:p>
            <a:r>
              <a:rPr lang="uk-UA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uk-UA" sz="40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Великогаївська</a:t>
            </a:r>
            <a:r>
              <a:rPr lang="uk-UA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ЗОШ І-ІІІ ст.</a:t>
            </a:r>
            <a:endParaRPr lang="uk-UA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maluvannachiz.blogspot.com</a:t>
            </a:r>
            <a:endParaRPr lang="uk-UA" sz="32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688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6322714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Районна олімпіада 2013</a:t>
            </a:r>
            <a:r>
              <a:rPr lang="uk-UA" dirty="0"/>
              <a:t/>
            </a:r>
            <a:br>
              <a:rPr lang="uk-UA" dirty="0"/>
            </a:br>
            <a:r>
              <a:rPr lang="uk-UA" sz="3200" i="1" dirty="0" err="1" smtClean="0">
                <a:solidFill>
                  <a:schemeClr val="tx1"/>
                </a:solidFill>
              </a:rPr>
              <a:t>Кравченюк</a:t>
            </a:r>
            <a:r>
              <a:rPr lang="uk-UA" sz="3200" i="1" dirty="0" smtClean="0">
                <a:solidFill>
                  <a:schemeClr val="tx1"/>
                </a:solidFill>
              </a:rPr>
              <a:t> Т.           ІІІ місце ( за 11 кл.)</a:t>
            </a:r>
            <a:br>
              <a:rPr lang="uk-UA" sz="3200" i="1" dirty="0" smtClean="0">
                <a:solidFill>
                  <a:schemeClr val="tx1"/>
                </a:solidFill>
              </a:rPr>
            </a:br>
            <a:r>
              <a:rPr lang="uk-UA" sz="3200" i="1" dirty="0" err="1" smtClean="0">
                <a:solidFill>
                  <a:schemeClr val="tx1"/>
                </a:solidFill>
              </a:rPr>
              <a:t>Ядчишин</a:t>
            </a:r>
            <a:r>
              <a:rPr lang="uk-UA" sz="3200" i="1" dirty="0" smtClean="0">
                <a:solidFill>
                  <a:schemeClr val="tx1"/>
                </a:solidFill>
              </a:rPr>
              <a:t> Х.                І місце ( за 10 кл.)</a:t>
            </a:r>
            <a:br>
              <a:rPr lang="uk-UA" sz="3200" i="1" dirty="0" smtClean="0">
                <a:solidFill>
                  <a:schemeClr val="tx1"/>
                </a:solidFill>
              </a:rPr>
            </a:br>
            <a:r>
              <a:rPr lang="uk-UA" sz="3200" i="1" dirty="0" err="1" smtClean="0">
                <a:solidFill>
                  <a:schemeClr val="tx1"/>
                </a:solidFill>
              </a:rPr>
              <a:t>Окрутний</a:t>
            </a:r>
            <a:r>
              <a:rPr lang="uk-UA" sz="3200" i="1" dirty="0" smtClean="0">
                <a:solidFill>
                  <a:schemeClr val="tx1"/>
                </a:solidFill>
              </a:rPr>
              <a:t> Р.                 І місце ( за 9 кл.)</a:t>
            </a:r>
            <a:br>
              <a:rPr lang="uk-UA" sz="3200" i="1" dirty="0" smtClean="0">
                <a:solidFill>
                  <a:schemeClr val="tx1"/>
                </a:solidFill>
              </a:rPr>
            </a:br>
            <a:r>
              <a:rPr lang="uk-UA" sz="3200" i="1" dirty="0" err="1" smtClean="0">
                <a:solidFill>
                  <a:schemeClr val="tx1"/>
                </a:solidFill>
              </a:rPr>
              <a:t>Вавринів</a:t>
            </a:r>
            <a:r>
              <a:rPr lang="uk-UA" sz="3200" i="1" dirty="0" smtClean="0">
                <a:solidFill>
                  <a:schemeClr val="tx1"/>
                </a:solidFill>
              </a:rPr>
              <a:t> Д.                  І місце ( за 8 кл.)</a:t>
            </a:r>
            <a:br>
              <a:rPr lang="uk-UA" sz="3200" i="1" dirty="0" smtClean="0">
                <a:solidFill>
                  <a:schemeClr val="tx1"/>
                </a:solidFill>
              </a:rPr>
            </a:br>
            <a:r>
              <a:rPr lang="uk-UA" sz="3200" i="1" dirty="0">
                <a:solidFill>
                  <a:schemeClr val="tx1"/>
                </a:solidFill>
              </a:rPr>
              <a:t> </a:t>
            </a:r>
            <a:r>
              <a:rPr lang="uk-UA" sz="3200" i="1" dirty="0" err="1" smtClean="0">
                <a:solidFill>
                  <a:schemeClr val="tx1"/>
                </a:solidFill>
              </a:rPr>
              <a:t>Вертюх</a:t>
            </a:r>
            <a:r>
              <a:rPr lang="uk-UA" sz="3200" i="1" dirty="0" smtClean="0">
                <a:solidFill>
                  <a:schemeClr val="tx1"/>
                </a:solidFill>
              </a:rPr>
              <a:t> Я.                    ІІ місце ( за 8 кл.)</a:t>
            </a:r>
            <a:br>
              <a:rPr lang="uk-UA" sz="3200" i="1" dirty="0" smtClean="0">
                <a:solidFill>
                  <a:schemeClr val="tx1"/>
                </a:solidFill>
              </a:rPr>
            </a:br>
            <a:r>
              <a:rPr lang="uk-UA" sz="3200" i="1" dirty="0" smtClean="0">
                <a:solidFill>
                  <a:schemeClr val="tx1"/>
                </a:solidFill>
              </a:rPr>
              <a:t/>
            </a:r>
            <a:br>
              <a:rPr lang="uk-UA" sz="3200" i="1" dirty="0" smtClean="0">
                <a:solidFill>
                  <a:schemeClr val="tx1"/>
                </a:solidFill>
              </a:rPr>
            </a:br>
            <a:r>
              <a:rPr lang="uk-UA" sz="3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Обласна </a:t>
            </a:r>
            <a:r>
              <a:rPr lang="uk-UA" sz="4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олімпіада</a:t>
            </a:r>
            <a:r>
              <a:rPr lang="uk-UA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3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2014</a:t>
            </a:r>
            <a:r>
              <a:rPr lang="uk-UA" sz="3600" i="1" dirty="0" smtClean="0">
                <a:solidFill>
                  <a:schemeClr val="tx1"/>
                </a:solidFill>
              </a:rPr>
              <a:t/>
            </a:r>
            <a:br>
              <a:rPr lang="uk-UA" sz="3600" i="1" dirty="0" smtClean="0">
                <a:solidFill>
                  <a:schemeClr val="tx1"/>
                </a:solidFill>
              </a:rPr>
            </a:br>
            <a:r>
              <a:rPr lang="uk-UA" sz="3600" dirty="0" smtClean="0"/>
              <a:t> </a:t>
            </a:r>
            <a:r>
              <a:rPr lang="uk-UA" sz="3200" i="1" dirty="0" err="1">
                <a:solidFill>
                  <a:schemeClr val="tx1"/>
                </a:solidFill>
              </a:rPr>
              <a:t>Окрутний</a:t>
            </a:r>
            <a:r>
              <a:rPr lang="uk-UA" sz="3200" i="1" dirty="0">
                <a:solidFill>
                  <a:schemeClr val="tx1"/>
                </a:solidFill>
              </a:rPr>
              <a:t> Р</a:t>
            </a:r>
            <a:r>
              <a:rPr lang="uk-UA" sz="3200" i="1" dirty="0" smtClean="0">
                <a:solidFill>
                  <a:schemeClr val="tx1"/>
                </a:solidFill>
              </a:rPr>
              <a:t>.      диплом ІІІ ст.(за </a:t>
            </a:r>
            <a:r>
              <a:rPr lang="uk-UA" sz="3200" i="1" dirty="0">
                <a:solidFill>
                  <a:schemeClr val="tx1"/>
                </a:solidFill>
              </a:rPr>
              <a:t>9 кл.)</a:t>
            </a:r>
            <a:r>
              <a:rPr lang="uk-UA" sz="3600" i="1" dirty="0">
                <a:solidFill>
                  <a:schemeClr val="tx1"/>
                </a:solidFill>
              </a:rPr>
              <a:t/>
            </a:r>
            <a:br>
              <a:rPr lang="uk-UA" sz="3600" i="1" dirty="0">
                <a:solidFill>
                  <a:schemeClr val="tx1"/>
                </a:solidFill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2909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НАШІ фото\школа\дитячі роботи\IMG_2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477" y="836712"/>
            <a:ext cx="3491880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НАШІ фото\школа\дитячі роботи\IMG_3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" b="2138"/>
          <a:stretch/>
        </p:blipFill>
        <p:spPr bwMode="auto">
          <a:xfrm>
            <a:off x="242519" y="4148460"/>
            <a:ext cx="3393377" cy="24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uk-UA" dirty="0" smtClean="0"/>
              <a:t>Роботи на конкурси</a:t>
            </a:r>
            <a:endParaRPr lang="ru-RU" dirty="0"/>
          </a:p>
        </p:txBody>
      </p:sp>
      <p:pic>
        <p:nvPicPr>
          <p:cNvPr id="2051" name="Picture 3" descr="D:\НАШІ фото\школа\дитячі роботи\IMG_35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19" y="734427"/>
            <a:ext cx="2560990" cy="327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НАШІ фото\школа\дитячі роботи\IMG_29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90" y="3573016"/>
            <a:ext cx="2362967" cy="315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НАШІ фото\школа\дитячі роботи\IMG_319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0" r="21300" b="7542"/>
          <a:stretch/>
        </p:blipFill>
        <p:spPr bwMode="auto">
          <a:xfrm>
            <a:off x="2627784" y="978517"/>
            <a:ext cx="2680448" cy="278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НАШІ фото\школа\дитячі роботи\IMG_317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5"/>
          <a:stretch/>
        </p:blipFill>
        <p:spPr bwMode="auto">
          <a:xfrm>
            <a:off x="3779912" y="4148460"/>
            <a:ext cx="3018349" cy="24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38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НАШІ фото\школа\дитячі роботи\IMG_32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4538" r="27131"/>
          <a:stretch/>
        </p:blipFill>
        <p:spPr bwMode="auto">
          <a:xfrm>
            <a:off x="251521" y="3300045"/>
            <a:ext cx="2985248" cy="33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НАШІ фото\школа\дитячі роботи\IMG_32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8" r="21550"/>
          <a:stretch/>
        </p:blipFill>
        <p:spPr bwMode="auto">
          <a:xfrm>
            <a:off x="5782539" y="3192577"/>
            <a:ext cx="3109941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НАШІ фото\школа\дитячі роботи\IMG_32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3527" r="22049" b="17652"/>
          <a:stretch/>
        </p:blipFill>
        <p:spPr bwMode="auto">
          <a:xfrm>
            <a:off x="4833184" y="188640"/>
            <a:ext cx="405929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НАШІ фото\школа\дитячі роботи\IMG_32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7" t="13252" r="17260" b="16062"/>
          <a:stretch/>
        </p:blipFill>
        <p:spPr bwMode="auto">
          <a:xfrm>
            <a:off x="251521" y="188640"/>
            <a:ext cx="381965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ШІ фото\школа\дитячі роботи\IMG_32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7" r="21234"/>
          <a:stretch/>
        </p:blipFill>
        <p:spPr bwMode="auto">
          <a:xfrm>
            <a:off x="2915816" y="2348880"/>
            <a:ext cx="297743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uk-UA" dirty="0" smtClean="0"/>
              <a:t>НАГОРОДИ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749619"/>
              </p:ext>
            </p:extLst>
          </p:nvPr>
        </p:nvGraphicFramePr>
        <p:xfrm>
          <a:off x="107504" y="2636912"/>
          <a:ext cx="28892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Acrobat Document" r:id="rId3" imgW="5695753" imgH="8010360" progId="AcroExch.Document.7">
                  <p:embed/>
                </p:oleObj>
              </mc:Choice>
              <mc:Fallback>
                <p:oleObj name="Acrobat Document" r:id="rId3" imgW="5695753" imgH="801036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lum contrast="20000"/>
                      </a:blip>
                      <a:stretch>
                        <a:fillRect/>
                      </a:stretch>
                    </p:blipFill>
                    <p:spPr>
                      <a:xfrm>
                        <a:off x="107504" y="2636912"/>
                        <a:ext cx="28892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44823"/>
              </p:ext>
            </p:extLst>
          </p:nvPr>
        </p:nvGraphicFramePr>
        <p:xfrm>
          <a:off x="971600" y="2060848"/>
          <a:ext cx="29575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" name="Acrobat Document" r:id="rId5" imgW="5829199" imgH="8010360" progId="AcroExch.Document.7">
                  <p:embed/>
                </p:oleObj>
              </mc:Choice>
              <mc:Fallback>
                <p:oleObj name="Acrobat Document" r:id="rId5" imgW="5829199" imgH="801036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>
                        <a:lum contrast="20000"/>
                      </a:blip>
                      <a:stretch>
                        <a:fillRect/>
                      </a:stretch>
                    </p:blipFill>
                    <p:spPr>
                      <a:xfrm>
                        <a:off x="971600" y="2060848"/>
                        <a:ext cx="2957513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382597"/>
              </p:ext>
            </p:extLst>
          </p:nvPr>
        </p:nvGraphicFramePr>
        <p:xfrm>
          <a:off x="6156176" y="2564904"/>
          <a:ext cx="28606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Acrobat Document" r:id="rId7" imgW="5638755" imgH="8010360" progId="AcroExch.Document.7">
                  <p:embed/>
                </p:oleObj>
              </mc:Choice>
              <mc:Fallback>
                <p:oleObj name="Acrobat Document" r:id="rId7" imgW="5638755" imgH="801036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>
                        <a:lum contrast="20000"/>
                      </a:blip>
                      <a:stretch>
                        <a:fillRect/>
                      </a:stretch>
                    </p:blipFill>
                    <p:spPr>
                      <a:xfrm>
                        <a:off x="6156176" y="2564904"/>
                        <a:ext cx="28606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53127"/>
              </p:ext>
            </p:extLst>
          </p:nvPr>
        </p:nvGraphicFramePr>
        <p:xfrm>
          <a:off x="5220072" y="2060848"/>
          <a:ext cx="28797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" name="Acrobat Document" r:id="rId9" imgW="5676844" imgH="8010360" progId="AcroExch.Document.7">
                  <p:embed/>
                </p:oleObj>
              </mc:Choice>
              <mc:Fallback>
                <p:oleObj name="Acrobat Document" r:id="rId9" imgW="5676844" imgH="801036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>
                        <a:lum contrast="20000"/>
                      </a:blip>
                      <a:stretch>
                        <a:fillRect/>
                      </a:stretch>
                    </p:blipFill>
                    <p:spPr>
                      <a:xfrm>
                        <a:off x="5220072" y="2060848"/>
                        <a:ext cx="287972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373557"/>
              </p:ext>
            </p:extLst>
          </p:nvPr>
        </p:nvGraphicFramePr>
        <p:xfrm>
          <a:off x="3059832" y="1484784"/>
          <a:ext cx="29575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" name="Acrobat Document" r:id="rId11" imgW="5829199" imgH="8010360" progId="AcroExch.Document.7">
                  <p:embed/>
                </p:oleObj>
              </mc:Choice>
              <mc:Fallback>
                <p:oleObj name="Acrobat Document" r:id="rId11" imgW="5829199" imgH="801036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>
                        <a:lum contrast="20000"/>
                      </a:blip>
                      <a:stretch>
                        <a:fillRect/>
                      </a:stretch>
                    </p:blipFill>
                    <p:spPr>
                      <a:xfrm>
                        <a:off x="3059832" y="1484784"/>
                        <a:ext cx="2957513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104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 уроках</a:t>
            </a:r>
            <a:endParaRPr lang="ru-RU" dirty="0"/>
          </a:p>
        </p:txBody>
      </p:sp>
      <p:pic>
        <p:nvPicPr>
          <p:cNvPr id="3074" name="Picture 2" descr="D:\НАШІ фото\школа\урок\IMG_35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18150"/>
          <a:stretch/>
        </p:blipFill>
        <p:spPr bwMode="auto">
          <a:xfrm>
            <a:off x="4550414" y="764704"/>
            <a:ext cx="4421513" cy="29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НАШІ фото\школа\дитячі роботи\IMG_09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0"/>
          <a:stretch/>
        </p:blipFill>
        <p:spPr bwMode="auto">
          <a:xfrm>
            <a:off x="158069" y="792306"/>
            <a:ext cx="4197907" cy="27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НАШІ фото\школа\дитячі роботи\IMG_35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93" t="14039" r="12893" b="-1479"/>
          <a:stretch/>
        </p:blipFill>
        <p:spPr bwMode="auto">
          <a:xfrm>
            <a:off x="-324544" y="3856579"/>
            <a:ext cx="4229260" cy="27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НАШІ фото\школа\урок\IMG_359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9" t="15002" r="4653" b="10659"/>
          <a:stretch/>
        </p:blipFill>
        <p:spPr bwMode="auto">
          <a:xfrm>
            <a:off x="5112990" y="3874783"/>
            <a:ext cx="3858937" cy="281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НАШІ фото\школа\урок\IMG_35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t="22538" r="21910"/>
          <a:stretch/>
        </p:blipFill>
        <p:spPr bwMode="auto">
          <a:xfrm>
            <a:off x="3075761" y="2852936"/>
            <a:ext cx="2720376" cy="242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6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0454" y="620688"/>
            <a:ext cx="5400600" cy="2016225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6D6D"/>
                </a:solidFill>
              </a:rPr>
              <a:t>Гурток образотворчого мистецтва</a:t>
            </a:r>
            <a:endParaRPr lang="ru-RU" dirty="0">
              <a:solidFill>
                <a:srgbClr val="FF6D6D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r="15311"/>
          <a:stretch/>
        </p:blipFill>
        <p:spPr>
          <a:xfrm>
            <a:off x="251520" y="188640"/>
            <a:ext cx="3550722" cy="3728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123" name="Picture 3" descr="D:\НАШІ фото\школа\дитячі роботи\IMG_09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t="5797" r="5114" b="15836"/>
          <a:stretch/>
        </p:blipFill>
        <p:spPr bwMode="auto">
          <a:xfrm>
            <a:off x="3851920" y="3218724"/>
            <a:ext cx="5037669" cy="33754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НАШІ фото\школа\дитячі роботи\IMG_07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t="3520" r="23912" b="4987"/>
          <a:stretch/>
        </p:blipFill>
        <p:spPr bwMode="auto">
          <a:xfrm>
            <a:off x="539552" y="3040775"/>
            <a:ext cx="2999741" cy="3553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05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Техніка </a:t>
            </a:r>
            <a:r>
              <a:rPr lang="uk-UA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квілінгу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6"/>
          <a:stretch/>
        </p:blipFill>
        <p:spPr>
          <a:xfrm>
            <a:off x="5343168" y="1417275"/>
            <a:ext cx="3312368" cy="2268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68114" y="3717032"/>
            <a:ext cx="3927764" cy="294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НАШІ фото\школа\S40243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9808" r="17798" b="4857"/>
          <a:stretch/>
        </p:blipFill>
        <p:spPr bwMode="auto">
          <a:xfrm>
            <a:off x="158592" y="259933"/>
            <a:ext cx="2880320" cy="4114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НАШІ фото\школа\S40243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6271" r="8987" b="5496"/>
          <a:stretch/>
        </p:blipFill>
        <p:spPr bwMode="auto">
          <a:xfrm>
            <a:off x="1879325" y="2060133"/>
            <a:ext cx="3188789" cy="44652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837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З природніх матеріалів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51459" y="1238001"/>
            <a:ext cx="3637568" cy="2695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НАШІ фото\фото2012\ХАРПАЧКА\S40246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0" t="7996" r="15951" b="22694"/>
          <a:stretch/>
        </p:blipFill>
        <p:spPr bwMode="auto">
          <a:xfrm>
            <a:off x="6516216" y="3944282"/>
            <a:ext cx="2156787" cy="2725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5" b="11011"/>
          <a:stretch/>
        </p:blipFill>
        <p:spPr>
          <a:xfrm>
            <a:off x="251519" y="1268760"/>
            <a:ext cx="430743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НАШІ фото\школа\дитячі роботи\IMG_08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95" y="4077072"/>
            <a:ext cx="3279541" cy="2459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НАШІ фото\школа\дитячі роботи\IMG_07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71" y="2924944"/>
            <a:ext cx="2859396" cy="381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2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розпис на склі, на дереві</a:t>
            </a:r>
            <a:endParaRPr lang="ru-RU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r="16208" b="-662"/>
          <a:stretch/>
        </p:blipFill>
        <p:spPr>
          <a:xfrm>
            <a:off x="216858" y="3925359"/>
            <a:ext cx="2554942" cy="265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НАШІ фото\школа\дитячі роботи\IMG_0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25951"/>
            <a:ext cx="3384376" cy="25382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ШІ фото\школа\дитячі роботи\IMG_09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4" r="21674"/>
          <a:stretch/>
        </p:blipFill>
        <p:spPr bwMode="auto">
          <a:xfrm>
            <a:off x="683568" y="908720"/>
            <a:ext cx="3488759" cy="3051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НАШІ фото\школа\дитячі роботи\IMG_11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t="6141" r="12046" b="-6141"/>
          <a:stretch/>
        </p:blipFill>
        <p:spPr bwMode="auto">
          <a:xfrm>
            <a:off x="2843808" y="4149080"/>
            <a:ext cx="225663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НАШІ фото\школа\дитячі роботи\IMG_35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13997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15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86583" y="188640"/>
            <a:ext cx="5436604" cy="960240"/>
          </a:xfrm>
        </p:spPr>
        <p:txBody>
          <a:bodyPr/>
          <a:lstStyle/>
          <a:p>
            <a:r>
              <a:rPr lang="uk-UA" dirty="0" smtClean="0">
                <a:solidFill>
                  <a:srgbClr val="FF66CC"/>
                </a:solidFill>
              </a:rPr>
              <a:t>З солоного тіста</a:t>
            </a:r>
            <a:endParaRPr lang="ru-RU" dirty="0">
              <a:solidFill>
                <a:srgbClr val="FF66CC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76" y="4008766"/>
            <a:ext cx="3494517" cy="26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D:\НАШІ фото\школа\дитячі роботи\IMG_07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НАШІ фото\школа\дитячі роботи\IMG_07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НАШІ фото\мої картини\IMG_04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21143" r="24324" b="12939"/>
          <a:stretch/>
        </p:blipFill>
        <p:spPr bwMode="auto">
          <a:xfrm>
            <a:off x="5934359" y="1217663"/>
            <a:ext cx="3018543" cy="4536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3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uk-UA" sz="3000" b="1" i="1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1992р. закінчила Тернопільський кооперативний технікум за спеціальністю художник-оформлювач</a:t>
            </a:r>
          </a:p>
          <a:p>
            <a:pPr>
              <a:buFont typeface="Wingdings" pitchFamily="2" charset="2"/>
              <a:buChar char="v"/>
            </a:pPr>
            <a:r>
              <a:rPr lang="uk-UA" sz="3000" b="1" i="1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1998р. закінчила ТДПУ за спеціальністю образотворче мистецтво</a:t>
            </a:r>
          </a:p>
          <a:p>
            <a:pPr>
              <a:buFont typeface="Wingdings" pitchFamily="2" charset="2"/>
              <a:buChar char="v"/>
            </a:pPr>
            <a:r>
              <a:rPr lang="uk-UA" sz="3000" b="1" i="1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1998-2010рр. працювала художником-оформлювачем</a:t>
            </a:r>
          </a:p>
          <a:p>
            <a:pPr>
              <a:buFont typeface="Wingdings" pitchFamily="2" charset="2"/>
              <a:buChar char="v"/>
            </a:pPr>
            <a:r>
              <a:rPr lang="uk-UA" sz="3000" b="1" i="1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2010р. Працюю вчителем образотворчого мистецтва, керівник гуртка образотворчого мистецтва</a:t>
            </a:r>
            <a:endParaRPr lang="ru-RU" sz="3000" b="1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53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ШІ фото\школа\дитячі роботи\IMG_35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9" r="6556" b="7198"/>
          <a:stretch/>
        </p:blipFill>
        <p:spPr bwMode="auto">
          <a:xfrm>
            <a:off x="683569" y="908721"/>
            <a:ext cx="4824536" cy="296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354" y="79676"/>
            <a:ext cx="5149742" cy="829045"/>
          </a:xfrm>
        </p:spPr>
        <p:txBody>
          <a:bodyPr>
            <a:normAutofit fontScale="90000"/>
          </a:bodyPr>
          <a:lstStyle/>
          <a:p>
            <a:r>
              <a:rPr lang="uk-UA" dirty="0" err="1" smtClean="0">
                <a:solidFill>
                  <a:srgbClr val="92D050"/>
                </a:solidFill>
              </a:rPr>
              <a:t>Оформлюєм</a:t>
            </a:r>
            <a:r>
              <a:rPr lang="uk-UA" dirty="0" smtClean="0">
                <a:solidFill>
                  <a:srgbClr val="92D050"/>
                </a:solidFill>
              </a:rPr>
              <a:t> школу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19243" b="7316"/>
          <a:stretch/>
        </p:blipFill>
        <p:spPr>
          <a:xfrm>
            <a:off x="4211960" y="3878139"/>
            <a:ext cx="4818489" cy="284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НАШІ фото\школа\дитячі роботи\IMG_09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6" r="7423" b="16483"/>
          <a:stretch/>
        </p:blipFill>
        <p:spPr bwMode="auto">
          <a:xfrm>
            <a:off x="306367" y="4077072"/>
            <a:ext cx="3833585" cy="23904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r="12649"/>
          <a:stretch/>
        </p:blipFill>
        <p:spPr>
          <a:xfrm>
            <a:off x="6084168" y="193989"/>
            <a:ext cx="2495525" cy="3595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1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139952" y="1860938"/>
            <a:ext cx="4835860" cy="30239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0" name="Picture 2" descr="D:\НАШІ фото\школа\IMG_01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4" b="17149"/>
          <a:stretch/>
        </p:blipFill>
        <p:spPr bwMode="auto">
          <a:xfrm>
            <a:off x="467544" y="548680"/>
            <a:ext cx="5760640" cy="2824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b="16525"/>
          <a:stretch/>
        </p:blipFill>
        <p:spPr>
          <a:xfrm>
            <a:off x="478215" y="3501008"/>
            <a:ext cx="6415446" cy="3086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1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НАШІ фото\рік 2013\IMG_19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t="16459" r="5158" b="8191"/>
          <a:stretch/>
        </p:blipFill>
        <p:spPr bwMode="auto">
          <a:xfrm>
            <a:off x="3275856" y="3068960"/>
            <a:ext cx="5611907" cy="362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НАШІ фото\рік 2013\IMG_19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19" b="5015"/>
          <a:stretch/>
        </p:blipFill>
        <p:spPr bwMode="auto">
          <a:xfrm>
            <a:off x="179510" y="0"/>
            <a:ext cx="4800533" cy="34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476672"/>
            <a:ext cx="3995936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змаганнях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46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5616624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Мої роботи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02464"/>
            <a:ext cx="3600400" cy="2700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5024"/>
            <a:ext cx="3753196" cy="28180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7" name="Picture 5" descr="D:\НАШІ фото\мої картини\1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t="5498" r="22301" b="3139"/>
          <a:stretch/>
        </p:blipFill>
        <p:spPr bwMode="auto">
          <a:xfrm>
            <a:off x="440564" y="146179"/>
            <a:ext cx="1800199" cy="3356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НАШІ фото\мої картини\15.JPG"/>
          <p:cNvPicPr>
            <a:picLocks noChangeAspect="1" noChangeArrowheads="1"/>
          </p:cNvPicPr>
          <p:nvPr/>
        </p:nvPicPr>
        <p:blipFill rotWithShape="1">
          <a:blip r:embed="rId6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0" t="13487" r="13722" b="11123"/>
          <a:stretch/>
        </p:blipFill>
        <p:spPr bwMode="auto">
          <a:xfrm>
            <a:off x="395536" y="3596770"/>
            <a:ext cx="3662221" cy="2860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НАШІ ФОТОГРАФІЇ\мої картини\IMG_4443.JPG"/>
          <p:cNvPicPr>
            <a:picLocks noChangeAspect="1" noChangeArrowheads="1"/>
          </p:cNvPicPr>
          <p:nvPr/>
        </p:nvPicPr>
        <p:blipFill rotWithShape="1">
          <a:blip r:embed="rId7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 t="6685" r="16834" b="11422"/>
          <a:stretch/>
        </p:blipFill>
        <p:spPr bwMode="auto">
          <a:xfrm>
            <a:off x="6732241" y="332655"/>
            <a:ext cx="2016332" cy="317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200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rmAutofit/>
          </a:bodyPr>
          <a:lstStyle/>
          <a:p>
            <a:r>
              <a:rPr lang="uk-UA" dirty="0" smtClean="0"/>
              <a:t>Проблема над якою працюю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>
                <a:solidFill>
                  <a:schemeClr val="tx1"/>
                </a:solidFill>
              </a:rPr>
              <a:t>ЕСТЕТИЧНЕ ВИХОВАННЯ ШКОЛЯРІВ НА УРОКАХ ОБРАЗОТВОРЧОГО МИСТЕЦТВА</a:t>
            </a:r>
            <a:endParaRPr lang="ru-RU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21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328574"/>
            <a:ext cx="8229600" cy="454869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УЧЕНЬ - НЕ </a:t>
            </a:r>
            <a:r>
              <a:rPr lang="ru-RU" dirty="0" err="1">
                <a:solidFill>
                  <a:schemeClr val="tx1"/>
                </a:solidFill>
              </a:rPr>
              <a:t>ЧaША</a:t>
            </a:r>
            <a:r>
              <a:rPr lang="ru-RU" dirty="0">
                <a:solidFill>
                  <a:schemeClr val="tx1"/>
                </a:solidFill>
              </a:rPr>
              <a:t>,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ЯКУ ПОТРІБНО НАПОВНЮВАТИ,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А ФАКЕЛ,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ЯКИЙ ПОТРІБНО ЗАПАЛИТИ.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3269" y="620688"/>
            <a:ext cx="47713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FFFF00">
                  <a:shade val="95000"/>
                </a:srgbClr>
              </a:buClr>
              <a:buSzPct val="65000"/>
            </a:pPr>
            <a:r>
              <a:rPr lang="uk-UA" sz="4000" dirty="0">
                <a:solidFill>
                  <a:schemeClr val="accent6"/>
                </a:solidFill>
              </a:rPr>
              <a:t>Моє</a:t>
            </a:r>
            <a:r>
              <a:rPr lang="uk-UA" sz="3200" dirty="0">
                <a:solidFill>
                  <a:schemeClr val="accent6"/>
                </a:solidFill>
              </a:rPr>
              <a:t> </a:t>
            </a:r>
            <a:r>
              <a:rPr lang="uk-UA" sz="4000" dirty="0">
                <a:solidFill>
                  <a:schemeClr val="accent6"/>
                </a:solidFill>
              </a:rPr>
              <a:t>кредо</a:t>
            </a:r>
            <a:endParaRPr lang="ru-RU" sz="4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332656"/>
            <a:ext cx="4176464" cy="2232248"/>
          </a:xfrm>
        </p:spPr>
        <p:txBody>
          <a:bodyPr/>
          <a:lstStyle/>
          <a:p>
            <a:r>
              <a:rPr lang="uk-UA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На обласній конференції вчителів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0311"/>
            <a:ext cx="4153403" cy="31150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D:\НАШІ фото\школа\IMG_03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64904"/>
            <a:ext cx="3024335" cy="4032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НАШІ фото\школа\S40240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18828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8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416824" cy="129614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Форми</a:t>
            </a:r>
            <a:r>
              <a:rPr lang="ru-RU" dirty="0"/>
              <a:t>  і </a:t>
            </a:r>
            <a:r>
              <a:rPr lang="ru-RU" dirty="0" err="1"/>
              <a:t>методи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 err="1"/>
              <a:t>моєї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7650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4000" dirty="0" err="1"/>
              <a:t>Інтерактивні</a:t>
            </a:r>
            <a:r>
              <a:rPr lang="ru-RU" sz="4000" dirty="0"/>
              <a:t> </a:t>
            </a:r>
            <a:r>
              <a:rPr lang="ru-RU" sz="4000" dirty="0" err="1"/>
              <a:t>методи</a:t>
            </a:r>
            <a:endParaRPr lang="ru-RU" sz="4000" dirty="0"/>
          </a:p>
          <a:p>
            <a:pPr>
              <a:buFont typeface="Wingdings" pitchFamily="2" charset="2"/>
              <a:buChar char="Ø"/>
            </a:pPr>
            <a:r>
              <a:rPr lang="uk-UA" sz="4000" dirty="0" smtClean="0"/>
              <a:t>Імітаційно-ігрові ситуації</a:t>
            </a:r>
            <a:endParaRPr lang="ru-RU" sz="4000" dirty="0"/>
          </a:p>
          <a:p>
            <a:pPr>
              <a:buFont typeface="Wingdings" pitchFamily="2" charset="2"/>
              <a:buChar char="Ø"/>
            </a:pPr>
            <a:r>
              <a:rPr lang="ru-RU" sz="4000" dirty="0" err="1"/>
              <a:t>Інтегровані</a:t>
            </a:r>
            <a:r>
              <a:rPr lang="ru-RU" sz="4000" dirty="0"/>
              <a:t> уроки</a:t>
            </a:r>
          </a:p>
          <a:p>
            <a:pPr>
              <a:buFont typeface="Wingdings" pitchFamily="2" charset="2"/>
              <a:buChar char="Ø"/>
            </a:pPr>
            <a:r>
              <a:rPr lang="ru-RU" sz="4000" dirty="0" err="1"/>
              <a:t>Нестандартні</a:t>
            </a:r>
            <a:r>
              <a:rPr lang="ru-RU" sz="4000" dirty="0"/>
              <a:t> уроки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8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Шляхи </a:t>
            </a:r>
            <a:r>
              <a:rPr lang="ru-RU" dirty="0" err="1" smtClean="0"/>
              <a:t>стимулювання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1044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600" dirty="0" err="1"/>
              <a:t>в</a:t>
            </a:r>
            <a:r>
              <a:rPr lang="ru-RU" sz="3600" dirty="0" err="1" smtClean="0"/>
              <a:t>икористання</a:t>
            </a:r>
            <a:r>
              <a:rPr lang="ru-RU" sz="3600" dirty="0" smtClean="0"/>
              <a:t> </a:t>
            </a:r>
            <a:r>
              <a:rPr lang="ru-RU" sz="3600" dirty="0" err="1"/>
              <a:t>проблемних</a:t>
            </a:r>
            <a:r>
              <a:rPr lang="ru-RU" sz="3600" dirty="0"/>
              <a:t> і </a:t>
            </a:r>
            <a:r>
              <a:rPr lang="ru-RU" sz="3600" dirty="0" err="1"/>
              <a:t>творчих</a:t>
            </a:r>
            <a:r>
              <a:rPr lang="ru-RU" sz="3600" dirty="0"/>
              <a:t> </a:t>
            </a:r>
            <a:r>
              <a:rPr lang="ru-RU" sz="3600" dirty="0" err="1"/>
              <a:t>завдань</a:t>
            </a:r>
            <a:r>
              <a:rPr lang="ru-RU" sz="3600" dirty="0"/>
              <a:t> на </a:t>
            </a:r>
            <a:r>
              <a:rPr lang="ru-RU" sz="3600" dirty="0" err="1" smtClean="0"/>
              <a:t>уроці</a:t>
            </a:r>
            <a:endParaRPr lang="ru-RU" sz="3600" dirty="0" smtClean="0"/>
          </a:p>
          <a:p>
            <a:pPr>
              <a:buFont typeface="Wingdings" pitchFamily="2" charset="2"/>
              <a:buChar char="Ø"/>
            </a:pPr>
            <a:r>
              <a:rPr lang="ru-RU" sz="3600" dirty="0" err="1"/>
              <a:t>т</a:t>
            </a:r>
            <a:r>
              <a:rPr lang="ru-RU" sz="3600" dirty="0" err="1" smtClean="0"/>
              <a:t>ворчі</a:t>
            </a:r>
            <a:r>
              <a:rPr lang="ru-RU" sz="3600" dirty="0" smtClean="0"/>
              <a:t> </a:t>
            </a:r>
            <a:r>
              <a:rPr lang="ru-RU" sz="3600" dirty="0" err="1"/>
              <a:t>форми</a:t>
            </a:r>
            <a:r>
              <a:rPr lang="ru-RU" sz="3600" dirty="0"/>
              <a:t> </a:t>
            </a:r>
            <a:r>
              <a:rPr lang="ru-RU" sz="3600" dirty="0" err="1"/>
              <a:t>робіт</a:t>
            </a:r>
            <a:r>
              <a:rPr lang="ru-RU" sz="3600" dirty="0"/>
              <a:t> самих </a:t>
            </a:r>
            <a:r>
              <a:rPr lang="ru-RU" sz="3600" dirty="0" err="1" smtClean="0"/>
              <a:t>учнів</a:t>
            </a:r>
            <a:endParaRPr lang="ru-RU" sz="3600" dirty="0" smtClean="0"/>
          </a:p>
          <a:p>
            <a:pPr>
              <a:buFont typeface="Wingdings" pitchFamily="2" charset="2"/>
              <a:buChar char="Ø"/>
            </a:pPr>
            <a:r>
              <a:rPr lang="ru-RU" sz="3600" dirty="0" err="1" smtClean="0"/>
              <a:t>вплив</a:t>
            </a:r>
            <a:r>
              <a:rPr lang="ru-RU" sz="3600" dirty="0" smtClean="0"/>
              <a:t> </a:t>
            </a:r>
            <a:r>
              <a:rPr lang="ru-RU" sz="3600" dirty="0" err="1"/>
              <a:t>різних</a:t>
            </a:r>
            <a:r>
              <a:rPr lang="ru-RU" sz="3600" dirty="0"/>
              <a:t> </a:t>
            </a:r>
            <a:r>
              <a:rPr lang="ru-RU" sz="3600" dirty="0" err="1"/>
              <a:t>видів</a:t>
            </a:r>
            <a:r>
              <a:rPr lang="ru-RU" sz="3600" dirty="0"/>
              <a:t> </a:t>
            </a:r>
            <a:r>
              <a:rPr lang="ru-RU" sz="3600" dirty="0" err="1"/>
              <a:t>мистецтва</a:t>
            </a:r>
            <a:r>
              <a:rPr lang="ru-RU" sz="3600" dirty="0"/>
              <a:t> на </a:t>
            </a:r>
            <a:r>
              <a:rPr lang="ru-RU" sz="3600" dirty="0" err="1"/>
              <a:t>учня</a:t>
            </a:r>
            <a:endParaRPr lang="ru-RU" sz="3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67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116632"/>
            <a:ext cx="5220072" cy="3672409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FFC000"/>
                </a:solidFill>
              </a:rPr>
              <a:t>Переможці олімпіад</a:t>
            </a:r>
            <a:br>
              <a:rPr lang="uk-UA" sz="3600" dirty="0" smtClean="0">
                <a:solidFill>
                  <a:srgbClr val="FFC000"/>
                </a:solidFill>
              </a:rPr>
            </a:br>
            <a:r>
              <a:rPr lang="uk-UA" sz="4400" dirty="0" smtClean="0">
                <a:solidFill>
                  <a:srgbClr val="FFC000"/>
                </a:solidFill>
              </a:rPr>
              <a:t/>
            </a:r>
            <a:br>
              <a:rPr lang="uk-UA" sz="4400" dirty="0" smtClean="0">
                <a:solidFill>
                  <a:srgbClr val="FFC000"/>
                </a:solidFill>
              </a:rPr>
            </a:br>
            <a:r>
              <a:rPr lang="uk-UA" sz="4400" dirty="0" smtClean="0">
                <a:solidFill>
                  <a:schemeClr val="accent6"/>
                </a:solidFill>
              </a:rPr>
              <a:t>наші креативні діти</a:t>
            </a:r>
            <a:endParaRPr lang="ru-RU" sz="4400" dirty="0">
              <a:solidFill>
                <a:schemeClr val="accent6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14057"/>
          <a:stretch/>
        </p:blipFill>
        <p:spPr>
          <a:xfrm>
            <a:off x="179512" y="3429000"/>
            <a:ext cx="4191391" cy="3126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1" t="17743" r="10805" b="-37"/>
          <a:stretch/>
        </p:blipFill>
        <p:spPr>
          <a:xfrm>
            <a:off x="179512" y="346066"/>
            <a:ext cx="4035124" cy="2722894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3076" name="Picture 4" descr="D:\НАШІ фото\школа\S40242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t="10008" r="8233" b="8076"/>
          <a:stretch/>
        </p:blipFill>
        <p:spPr bwMode="auto">
          <a:xfrm>
            <a:off x="7126783" y="3283818"/>
            <a:ext cx="1811432" cy="2318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НАШІ фото\школа\S402429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6572" r="11101" b="9781"/>
          <a:stretch/>
        </p:blipFill>
        <p:spPr bwMode="auto">
          <a:xfrm>
            <a:off x="5868144" y="4437112"/>
            <a:ext cx="1927861" cy="2331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НАШІ фото\школа\S402429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t="13968" r="12955" b="9448"/>
          <a:stretch/>
        </p:blipFill>
        <p:spPr bwMode="auto">
          <a:xfrm>
            <a:off x="4355976" y="3333395"/>
            <a:ext cx="1794356" cy="2207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96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87208" cy="1008112"/>
          </a:xfrm>
          <a:scene3d>
            <a:camera prst="orthographicFront"/>
            <a:lightRig rig="soft" dir="t">
              <a:rot lat="0" lon="0" rev="17220000"/>
            </a:lightRig>
          </a:scene3d>
          <a:sp3d>
            <a:bevelT prst="angle"/>
          </a:sp3d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r>
              <a:rPr lang="uk-UA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Районна олімпіада 2012</a:t>
            </a:r>
            <a:endParaRPr lang="ru-RU" sz="4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75692" y="1412776"/>
            <a:ext cx="8147248" cy="403244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uk-UA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Ядчишин</a:t>
            </a:r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Х.                    І місце (за 8 кл.)</a:t>
            </a:r>
          </a:p>
          <a:p>
            <a:r>
              <a:rPr lang="uk-UA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Окрутний</a:t>
            </a:r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Р.                 ІІ місце ( за 9 кл.)</a:t>
            </a:r>
          </a:p>
          <a:p>
            <a:r>
              <a:rPr lang="uk-UA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Кравченюк</a:t>
            </a:r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Т.            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 </a:t>
            </a:r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місце ( за 10 кл.)</a:t>
            </a:r>
          </a:p>
          <a:p>
            <a:r>
              <a:rPr lang="uk-UA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Кравченюк</a:t>
            </a:r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М.              І місце ( за 11 кл.)</a:t>
            </a:r>
          </a:p>
          <a:p>
            <a:pPr lvl="0"/>
            <a:r>
              <a:rPr lang="uk-UA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Кидонь</a:t>
            </a:r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uk-UA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                   ІІ місце ( за 11 кл.)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4674558"/>
            <a:ext cx="6984776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marL="73152" lvl="0">
              <a:spcBef>
                <a:spcPct val="20000"/>
              </a:spcBef>
              <a:buClr>
                <a:srgbClr val="FFFF00">
                  <a:shade val="95000"/>
                </a:srgbClr>
              </a:buClr>
              <a:buSzPct val="65000"/>
            </a:pPr>
            <a:r>
              <a:rPr lang="uk-UA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Обласна</a:t>
            </a:r>
            <a:r>
              <a:rPr lang="uk-UA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uk-UA" sz="40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олімпіада</a:t>
            </a:r>
            <a:r>
              <a:rPr lang="uk-UA" sz="4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uk-UA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2013</a:t>
            </a:r>
            <a:endParaRPr lang="ru-RU" sz="4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517232"/>
            <a:ext cx="7632848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uk-UA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Кравченюк</a:t>
            </a:r>
            <a:r>
              <a: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М.    </a:t>
            </a: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иплом ІІІ ступеню ( за 11 кл.)</a:t>
            </a:r>
            <a:endParaRPr lang="uk-UA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64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.2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8|2.8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2.1|4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7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8|2.1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1|2.4|2.3|3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|1.8|1.6|1.8|1.9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2|6.1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.6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2|1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2">
      <a:dk1>
        <a:sysClr val="windowText" lastClr="000000"/>
      </a:dk1>
      <a:lt1>
        <a:srgbClr val="FFFF00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92D05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993</TotalTime>
  <Words>190</Words>
  <Application>Microsoft Office PowerPoint</Application>
  <PresentationFormat>Экран (4:3)</PresentationFormat>
  <Paragraphs>42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Апекс</vt:lpstr>
      <vt:lpstr>Acrobat Document</vt:lpstr>
      <vt:lpstr>ДОСВІД РОБОТИ  вчителя образотворчого мистецтва Чиж Ю.В.</vt:lpstr>
      <vt:lpstr>Презентация PowerPoint</vt:lpstr>
      <vt:lpstr>Проблема над якою працюю  ЕСТЕТИЧНЕ ВИХОВАННЯ ШКОЛЯРІВ НА УРОКАХ ОБРАЗОТВОРЧОГО МИСТЕЦТВА</vt:lpstr>
      <vt:lpstr>УЧЕНЬ - НЕ ЧaША, ЯКУ ПОТРІБНО НАПОВНЮВАТИ, А ФАКЕЛ, ЯКИЙ ПОТРІБНО ЗАПАЛИТИ. </vt:lpstr>
      <vt:lpstr>На обласній конференції вчителів</vt:lpstr>
      <vt:lpstr>Форми  і методи  моєї діяльності </vt:lpstr>
      <vt:lpstr>Шляхи стимулювання учнів </vt:lpstr>
      <vt:lpstr>Переможці олімпіад  наші креативні діти</vt:lpstr>
      <vt:lpstr>Районна олімпіада 2012</vt:lpstr>
      <vt:lpstr>Районна олімпіада 2013 Кравченюк Т.           ІІІ місце ( за 11 кл.) Ядчишин Х.                І місце ( за 10 кл.) Окрутний Р.                 І місце ( за 9 кл.) Вавринів Д.                  І місце ( за 8 кл.)  Вертюх Я.                    ІІ місце ( за 8 кл.)  Обласна олімпіада 2014  Окрутний Р.      диплом ІІІ ст.(за 9 кл.) </vt:lpstr>
      <vt:lpstr>Роботи на конкурси</vt:lpstr>
      <vt:lpstr>Презентация PowerPoint</vt:lpstr>
      <vt:lpstr>НАГОРОДИ</vt:lpstr>
      <vt:lpstr>На уроках</vt:lpstr>
      <vt:lpstr>Гурток образотворчого мистецтва</vt:lpstr>
      <vt:lpstr>Техніка квілінгу</vt:lpstr>
      <vt:lpstr>З природніх матеріалів</vt:lpstr>
      <vt:lpstr>розпис на склі, на дереві</vt:lpstr>
      <vt:lpstr>З солоного тіста</vt:lpstr>
      <vt:lpstr>Оформлюєм школу</vt:lpstr>
      <vt:lpstr>Презентация PowerPoint</vt:lpstr>
      <vt:lpstr>Презентация PowerPoint</vt:lpstr>
      <vt:lpstr>Мої роботи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ДОСВІД РОБОТИ ВЧИТЕЛЯ ОБРАЗОТВОРЧОГО МИСТЕЦТВА</dc:title>
  <dc:creator>1</dc:creator>
  <cp:lastModifiedBy>1</cp:lastModifiedBy>
  <cp:revision>113</cp:revision>
  <dcterms:created xsi:type="dcterms:W3CDTF">2013-02-27T14:27:25Z</dcterms:created>
  <dcterms:modified xsi:type="dcterms:W3CDTF">2014-12-11T09:03:10Z</dcterms:modified>
</cp:coreProperties>
</file>