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7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9A734-6170-4700-A3B2-863D1FA6E45D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8719-F335-49D0-BD9D-E3A61527E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1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5B03D-50B4-461F-B793-7BA3A55F0673}" type="slidenum">
              <a:rPr lang="uk-UA">
                <a:solidFill>
                  <a:prstClr val="black"/>
                </a:solidFill>
              </a:rPr>
              <a:pPr/>
              <a:t>1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5111F-3D72-47FF-8550-50AEC7B5FBA0}" type="slidenum">
              <a:rPr lang="uk-UA">
                <a:solidFill>
                  <a:prstClr val="black"/>
                </a:solidFill>
              </a:rPr>
              <a:pPr/>
              <a:t>11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3747-B5D1-4209-8384-F833F72B670C}" type="slidenum">
              <a:rPr lang="uk-UA">
                <a:solidFill>
                  <a:prstClr val="black"/>
                </a:solidFill>
              </a:rPr>
              <a:pPr/>
              <a:t>12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653A2-251C-4D03-ADA0-3E7A567D4E91}" type="slidenum">
              <a:rPr lang="uk-UA">
                <a:solidFill>
                  <a:prstClr val="black"/>
                </a:solidFill>
              </a:rPr>
              <a:pPr/>
              <a:t>13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68D5F-5D99-4CD1-AB24-4E7A0259204F}" type="slidenum">
              <a:rPr lang="uk-UA">
                <a:solidFill>
                  <a:prstClr val="black"/>
                </a:solidFill>
              </a:rPr>
              <a:pPr/>
              <a:t>15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3B088-314D-4627-898D-F9127472CBB4}" type="slidenum">
              <a:rPr lang="uk-UA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89CEF-6645-41CB-A604-E0F128AE7FE6}" type="slidenum">
              <a:rPr lang="uk-UA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AFF1E-944F-4223-94A2-EC2A51E693EE}" type="slidenum">
              <a:rPr lang="uk-UA">
                <a:solidFill>
                  <a:prstClr val="black"/>
                </a:solidFill>
              </a:rPr>
              <a:pPr/>
              <a:t>4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A059D-839C-4EEE-9F1B-93FB5A927C4A}" type="slidenum">
              <a:rPr lang="uk-UA">
                <a:solidFill>
                  <a:prstClr val="black"/>
                </a:solidFill>
              </a:rPr>
              <a:pPr/>
              <a:t>5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2095-5108-409D-B49E-B15B4A0E19BC}" type="slidenum">
              <a:rPr lang="uk-UA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FDDB9-7FDE-43D4-973C-2C9F1A426D3D}" type="slidenum">
              <a:rPr lang="uk-UA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E0CB2-9A9B-45E9-B35A-F37818DAE150}" type="slidenum">
              <a:rPr lang="uk-UA">
                <a:solidFill>
                  <a:prstClr val="black"/>
                </a:solidFill>
              </a:rPr>
              <a:pPr/>
              <a:t>9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C9174-B4FF-40AE-ADC4-3FDBEAABDAC5}" type="slidenum">
              <a:rPr lang="uk-UA">
                <a:solidFill>
                  <a:prstClr val="black"/>
                </a:solidFill>
              </a:rPr>
              <a:pPr/>
              <a:t>10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7238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238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238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239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239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239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72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2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76A095-6E1F-4E37-9893-2305CCC192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14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AE95-EC6B-437D-8F06-A077545888B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3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9C60-4299-4FA9-930C-713AF7A33C4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5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D86424-55DE-4900-B1B4-9442401F2C5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84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89451BA-6E11-479C-BDAA-B1A50529E4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27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8899E8E-05CB-4CCC-844D-888AFDF612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54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5B686-FA21-41D5-BA68-FBA7D49F71A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1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AF36-E9B1-4F4E-A0A3-CF6F0F3FA7F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4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8D22-FCB6-4EB0-888E-2207192C0D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AFF68-E9EF-4551-BD91-A0ACBBB336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0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E064-9C37-4D89-AFD4-8984A692C70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1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1923-2E20-4FBF-A874-4F719FC02E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6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FAA9F-6635-4DEB-8C36-BD1531A2FEF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54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02FF3-E3FD-4449-A18C-C604751203D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14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13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13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71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9627BC-FF01-45CD-808A-E72B9C4CFE7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38355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5;&#1088;&#1080;&#1088;&#1086;&#1076;&#1080;&#1095;&#1110;%20&#1076;&#1080;&#1089;&#1094;&#1080;&#1087;&#1083;&#1110;&#1085;&#1080;\&#1084;&#1077;&#1090;&#1086;&#1076;&#1080;&#1095;&#1085;&#1110;%20&#1088;&#1086;&#1079;&#1088;&#1086;&#1073;&#1082;&#1080;%20&#1055;&#1056;&#1048;&#1056;&#1054;&#1044;&#1053;&#1048;&#1063;&#1030;\&#1082;&#1091;&#1079;&#1100;&#1084;&#1077;&#1085;&#1082;&#1086;\&#1050;&#1072;&#1088;&#1073;&#1086;&#1085;&#1086;&#1074;&#1110;%20&#1082;&#1080;&#1089;&#1083;&#1086;&#1090;&#1080;\080151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5;&#1088;&#1080;&#1088;&#1086;&#1076;&#1080;&#1095;&#1110;%20&#1076;&#1080;&#1089;&#1094;&#1080;&#1087;&#1083;&#1110;&#1085;&#1080;\&#1084;&#1077;&#1090;&#1086;&#1076;&#1080;&#1095;&#1085;&#1110;%20&#1088;&#1086;&#1079;&#1088;&#1086;&#1073;&#1082;&#1080;%20&#1055;&#1056;&#1048;&#1056;&#1054;&#1044;&#1053;&#1048;&#1063;&#1030;\&#1082;&#1091;&#1079;&#1100;&#1084;&#1077;&#1085;&#1082;&#1086;\&#1050;&#1072;&#1088;&#1073;&#1086;&#1085;&#1086;&#1074;&#1110;%20&#1082;&#1080;&#1089;&#1083;&#1086;&#1090;&#1080;\110920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3600" b="0" dirty="0" smtClean="0">
                <a:solidFill>
                  <a:srgbClr val="FF0000"/>
                </a:solidFill>
              </a:rPr>
              <a:t>Хімічні </a:t>
            </a:r>
            <a:r>
              <a:rPr lang="uk-UA" sz="3600" b="0" dirty="0">
                <a:solidFill>
                  <a:srgbClr val="FF0000"/>
                </a:solidFill>
              </a:rPr>
              <a:t>властивості, </a:t>
            </a:r>
            <a:r>
              <a:rPr lang="uk-UA" sz="3600" b="0" dirty="0" smtClean="0">
                <a:solidFill>
                  <a:srgbClr val="FF0000"/>
                </a:solidFill>
              </a:rPr>
              <a:t/>
            </a:r>
            <a:br>
              <a:rPr lang="uk-UA" sz="3600" b="0" dirty="0" smtClean="0">
                <a:solidFill>
                  <a:srgbClr val="FF0000"/>
                </a:solidFill>
              </a:rPr>
            </a:br>
            <a:r>
              <a:rPr lang="uk-UA" sz="3600" b="0" dirty="0" smtClean="0">
                <a:solidFill>
                  <a:srgbClr val="FF0000"/>
                </a:solidFill>
              </a:rPr>
              <a:t>добування </a:t>
            </a:r>
            <a:r>
              <a:rPr lang="uk-UA" sz="3600" b="0" dirty="0">
                <a:solidFill>
                  <a:srgbClr val="FF0000"/>
                </a:solidFill>
              </a:rPr>
              <a:t>та застосування карбонових кислот</a:t>
            </a:r>
            <a:endParaRPr lang="ru-RU" sz="3600" b="0" dirty="0">
              <a:solidFill>
                <a:srgbClr val="FF0000"/>
              </a:solidFill>
            </a:endParaRPr>
          </a:p>
        </p:txBody>
      </p:sp>
      <p:pic>
        <p:nvPicPr>
          <p:cNvPr id="45066" name="Picture 10" descr="мол кти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19575"/>
            <a:ext cx="41751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5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294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7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СПЕЦИФІЧНІ ВЛАСТИВОСТІ КАРБОНОВИХ КИСЛОТ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i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uk-UA" sz="28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Горіння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9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+ 2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+ 8О</a:t>
            </a:r>
            <a:r>
              <a:rPr 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+ 17Н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+ СО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Реакція естерифікації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 u="sng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ОН+</a:t>
            </a:r>
            <a:r>
              <a:rPr lang="uk-UA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uk-UA" sz="36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36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uk-UA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</a:t>
            </a:r>
            <a:r>
              <a:rPr lang="uk-UA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</a:t>
            </a:r>
            <a:r>
              <a:rPr lang="uk-UA" sz="36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3600" b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uk-UA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етилетаноат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9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Взаємодія етанової кислоти з хлором (хлорування)</a:t>
            </a:r>
            <a:endParaRPr lang="uk-UA" sz="26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9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С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uk-UA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                                                                           хлоретанова кислота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6987" cy="155733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1547813" cy="16287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8" name="Picture 10" descr="495314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8600"/>
            <a:ext cx="1728788" cy="154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6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8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8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8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8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8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8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8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8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119563" y="3665538"/>
            <a:ext cx="347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5076825" y="2420938"/>
            <a:ext cx="18002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0" y="0"/>
            <a:ext cx="9144000" cy="69151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ДОБУВАННЯ КАРБОНОВИХ</a:t>
            </a:r>
          </a:p>
          <a:p>
            <a:pPr algn="just" fontAlgn="base">
              <a:lnSpc>
                <a:spcPts val="26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uk-UA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4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ПРОМИСЛОВІ СПОСОБИ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u="sng">
                <a:solidFill>
                  <a:srgbClr val="003300"/>
                </a:solidFill>
              </a:rPr>
              <a:t>1) Природне скисання виноградного вина.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>
                <a:solidFill>
                  <a:srgbClr val="000000"/>
                </a:solidFill>
              </a:rPr>
              <a:t>Під дією ферментів бактерій спирт окиснюється киснем повітря в оцтову кислоту: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 + O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 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 + 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u="sng">
                <a:solidFill>
                  <a:srgbClr val="003300"/>
                </a:solidFill>
              </a:rPr>
              <a:t>2) Синтетичний спосіб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>
                <a:solidFill>
                  <a:srgbClr val="000000"/>
                </a:solidFill>
              </a:rPr>
              <a:t>Окиснення ацетальдегіду киснем в присутності каталізаторів </a:t>
            </a:r>
            <a:r>
              <a:rPr lang="uk-UA" b="1" i="1">
                <a:solidFill>
                  <a:srgbClr val="FF0066"/>
                </a:solidFill>
              </a:rPr>
              <a:t>CoCl2</a:t>
            </a:r>
            <a:r>
              <a:rPr lang="uk-UA" b="1" i="1">
                <a:solidFill>
                  <a:srgbClr val="000000"/>
                </a:solidFill>
              </a:rPr>
              <a:t> і </a:t>
            </a:r>
            <a:r>
              <a:rPr lang="uk-UA" b="1" i="1">
                <a:solidFill>
                  <a:srgbClr val="FF0066"/>
                </a:solidFill>
              </a:rPr>
              <a:t>CuCl2</a:t>
            </a:r>
            <a:r>
              <a:rPr lang="uk-UA" b="1" i="1">
                <a:solidFill>
                  <a:srgbClr val="0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COH + O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→2CH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000" b="1" u="sng">
                <a:solidFill>
                  <a:srgbClr val="6600FF"/>
                </a:solidFill>
              </a:rPr>
              <a:t>Загальна схема одержання оцтової кислоти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 C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 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COH → 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u="sng">
                <a:solidFill>
                  <a:srgbClr val="003300"/>
                </a:solidFill>
              </a:rPr>
              <a:t>3) Окисненням бутану киснем повітря в рідинно-фазовому середовищі за температури 160 – 170 °C і тиску 50 атм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2C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+5O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→ 4CH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 + 2H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pic>
        <p:nvPicPr>
          <p:cNvPr id="3279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170021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739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2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2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2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2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2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ДОБУВАННЯ КАРБОНОВИХ КИСЛОТ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600" b="1" u="sng">
                <a:solidFill>
                  <a:srgbClr val="000066"/>
                </a:solidFill>
              </a:rPr>
              <a:t>ЛАБОРАТОРНИЙ СПОСІБ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uk-UA" sz="3600" b="1">
                <a:solidFill>
                  <a:srgbClr val="0000FF"/>
                </a:solidFill>
              </a:rPr>
              <a:t>В лабораторїї етанову кислоти добувають при взаємодіїї натрій ацетату з сульфатною кислотою: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COONa+H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→CH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COOH+NaHSO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0000"/>
                </a:solidFill>
              </a:rPr>
              <a:t> </a:t>
            </a:r>
            <a:endParaRPr lang="uk-UA">
              <a:solidFill>
                <a:srgbClr val="FF0000"/>
              </a:solidFill>
            </a:endParaRPr>
          </a:p>
        </p:txBody>
      </p:sp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600450" cy="2447925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8" name="Picture 8" descr="po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2549525" cy="185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26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68357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карбонових кислот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>
                <a:solidFill>
                  <a:srgbClr val="6600CC"/>
                </a:solidFill>
              </a:rPr>
              <a:t>Схема: Застосування етанової (оцтової) кислоти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6600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>
              <a:solidFill>
                <a:srgbClr val="006600"/>
              </a:solidFill>
            </a:endParaRPr>
          </a:p>
        </p:txBody>
      </p:sp>
      <p:pic>
        <p:nvPicPr>
          <p:cNvPr id="379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5225"/>
            <a:ext cx="7200900" cy="569277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37914" name="Picture 26" descr="book3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810250"/>
            <a:ext cx="1285875" cy="104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431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754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ts val="7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uk-UA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карбонових кислот</a:t>
            </a:r>
          </a:p>
          <a:p>
            <a:pPr algn="just" fontAlgn="base">
              <a:lnSpc>
                <a:spcPts val="7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2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метанової</a:t>
            </a:r>
          </a:p>
          <a:p>
            <a:pPr algn="just" fontAlgn="base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2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(мурашиної) кислоти</a:t>
            </a:r>
            <a:r>
              <a:rPr lang="uk-UA" sz="3200" b="1">
                <a:solidFill>
                  <a:srgbClr val="0066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HCOOH</a:t>
            </a: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900" b="1" u="sng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Мурашина кислота широко використовується:</a:t>
            </a:r>
            <a:endParaRPr lang="uk-UA" sz="12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в органічному синтезі;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для виготовлення важких рідин;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як протрава при фарбуванні текстилю;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у бджільництві для знищення кліщів;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для одержання пестицидів;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uk-UA" sz="2800" b="1">
                <a:solidFill>
                  <a:srgbClr val="000000"/>
                </a:solidFill>
              </a:rPr>
              <a:t> у медицині у вигляді 1%-го спиртового розчину (мурашиний спирт) як розтирка при невралгіях, міозитах тощо.</a:t>
            </a:r>
            <a:endParaRPr lang="uk-UA" sz="1400" b="1">
              <a:solidFill>
                <a:srgbClr val="006600"/>
              </a:solidFill>
            </a:endParaRPr>
          </a:p>
        </p:txBody>
      </p:sp>
      <p:pic>
        <p:nvPicPr>
          <p:cNvPr id="307206" name="Picture 6" descr="мурав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266950" cy="1706562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933450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53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95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95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315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356100" y="1628775"/>
            <a:ext cx="430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155733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880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35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uk-UA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карбонових кислот </a:t>
            </a:r>
            <a:r>
              <a:rPr lang="uk-UA" sz="32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вищих карбонових кислот:</a:t>
            </a:r>
          </a:p>
          <a:p>
            <a:pPr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66"/>
                </a:solidFill>
              </a:rPr>
              <a:t>пальмітинової кислоти </a:t>
            </a:r>
            <a:r>
              <a:rPr lang="en-US" sz="3200" b="1">
                <a:solidFill>
                  <a:srgbClr val="000066"/>
                </a:solidFill>
              </a:rPr>
              <a:t>–</a:t>
            </a:r>
            <a:r>
              <a:rPr lang="en-US" sz="3200" b="1">
                <a:solidFill>
                  <a:srgbClr val="FFFFFF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66"/>
                </a:solidFill>
              </a:rPr>
              <a:t>стеаринової кислоти </a:t>
            </a:r>
            <a:r>
              <a:rPr lang="en-US" sz="3200" b="1">
                <a:solidFill>
                  <a:srgbClr val="000066"/>
                </a:solidFill>
              </a:rPr>
              <a:t>–</a:t>
            </a:r>
            <a:r>
              <a:rPr lang="en-US" sz="3200" b="1">
                <a:solidFill>
                  <a:srgbClr val="FFFFFF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66"/>
                </a:solidFill>
              </a:rPr>
              <a:t>олеїнової кислоти </a:t>
            </a:r>
            <a:r>
              <a:rPr lang="en-US" sz="3200" b="1">
                <a:solidFill>
                  <a:srgbClr val="000066"/>
                </a:solidFill>
              </a:rPr>
              <a:t>–</a:t>
            </a:r>
            <a:r>
              <a:rPr lang="en-US" sz="3200" b="1">
                <a:solidFill>
                  <a:srgbClr val="FFFFFF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Вищі карбонові кислоти використовують для:</a:t>
            </a:r>
          </a:p>
          <a:p>
            <a:pPr lvl="4" algn="just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добування синтетичних жирів;</a:t>
            </a:r>
          </a:p>
          <a:p>
            <a:pPr lvl="4" algn="just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виготовлення твердого та</a:t>
            </a:r>
          </a:p>
          <a:p>
            <a:pPr algn="just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рідкого мила.</a:t>
            </a:r>
          </a:p>
          <a:p>
            <a:pPr algn="just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endParaRPr lang="uk-UA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endParaRPr lang="uk-UA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endParaRPr lang="uk-UA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020" name="Picture 12" descr="Китайская%20веерная%20пальма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1484313"/>
            <a:ext cx="1731962" cy="1944687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 descr="see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153">
            <a:off x="7308850" y="4652963"/>
            <a:ext cx="1566863" cy="201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масл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16538"/>
            <a:ext cx="1509713" cy="154146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1616075" cy="2852738"/>
          </a:xfrm>
          <a:prstGeom prst="rect">
            <a:avLst/>
          </a:prstGeom>
          <a:solidFill>
            <a:schemeClr val="hlink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95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43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43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43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200"/>
                                        <p:tgtEl>
                                          <p:spTgt spid="43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200"/>
                                        <p:tgtEl>
                                          <p:spTgt spid="43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200"/>
                                        <p:tgtEl>
                                          <p:spTgt spid="43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200"/>
                                        <p:tgtEl>
                                          <p:spTgt spid="43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200"/>
                                        <p:tgtEl>
                                          <p:spTgt spid="43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200"/>
                                        <p:tgtEl>
                                          <p:spTgt spid="43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3500" b="1" u="sng" dirty="0">
                <a:solidFill>
                  <a:srgbClr val="FF0000"/>
                </a:solidFill>
              </a:rPr>
              <a:t>ОДНООСНОВНІ КАРБОНОВІ КИСЛОТИ</a:t>
            </a:r>
            <a:r>
              <a:rPr lang="uk-UA" sz="4000" b="1" u="sng" dirty="0">
                <a:solidFill>
                  <a:srgbClr val="FF0000"/>
                </a:solidFill>
              </a:rPr>
              <a:t> –</a:t>
            </a:r>
          </a:p>
          <a:p>
            <a:pPr algn="just">
              <a:buFont typeface="Wingdings" pitchFamily="2" charset="2"/>
              <a:buNone/>
            </a:pPr>
            <a:r>
              <a:rPr lang="uk-UA" sz="2800" b="1" i="1" dirty="0">
                <a:solidFill>
                  <a:srgbClr val="000000"/>
                </a:solidFill>
                <a:effectLst/>
              </a:rPr>
              <a:t>    це органічні сполуки, в молекулах яких є </a:t>
            </a:r>
            <a:r>
              <a:rPr lang="uk-UA" sz="2800" b="1" i="1" dirty="0" err="1">
                <a:solidFill>
                  <a:srgbClr val="000000"/>
                </a:solidFill>
                <a:effectLst/>
              </a:rPr>
              <a:t>карбоксильна</a:t>
            </a:r>
            <a:r>
              <a:rPr lang="uk-UA" sz="2800" b="1" i="1" dirty="0">
                <a:solidFill>
                  <a:srgbClr val="000000"/>
                </a:solidFill>
                <a:effectLst/>
              </a:rPr>
              <a:t> група, з’єднана з вуглеводневим радикалом.</a:t>
            </a:r>
            <a:r>
              <a:rPr lang="uk-UA" sz="2800" dirty="0">
                <a:solidFill>
                  <a:srgbClr val="000000"/>
                </a:solidFill>
                <a:effectLst/>
              </a:rPr>
              <a:t> </a:t>
            </a:r>
            <a:endParaRPr lang="en-US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105" name="Picture 9" descr="форму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8082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55650" y="1989138"/>
            <a:ext cx="4670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Загальна формула карбонових кислот:</a:t>
            </a:r>
            <a:endParaRPr lang="ru-RU" sz="32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9388" y="3573463"/>
            <a:ext cx="72009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</a:rPr>
              <a:t>Групи атомів, які обумовлюють характерні хімічні властивості органічних речовин, називаються </a:t>
            </a:r>
            <a:r>
              <a:rPr lang="uk-UA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функціональними групами.</a:t>
            </a:r>
            <a:endParaRPr 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lnSpc>
                <a:spcPts val="32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Карбоксильна група</a:t>
            </a:r>
            <a:r>
              <a:rPr lang="uk-UA" sz="2800" b="1">
                <a:solidFill>
                  <a:srgbClr val="000000"/>
                </a:solidFill>
              </a:rPr>
              <a:t> 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–СООН</a:t>
            </a:r>
            <a:r>
              <a:rPr lang="uk-UA" sz="2800" b="1">
                <a:solidFill>
                  <a:srgbClr val="000000"/>
                </a:solidFill>
              </a:rPr>
              <a:t> є функціональною групою карбонових кислот.</a:t>
            </a:r>
            <a:endParaRPr lang="ru-RU" sz="2800" b="1">
              <a:solidFill>
                <a:srgbClr val="000000"/>
              </a:solidFill>
            </a:endParaRPr>
          </a:p>
        </p:txBody>
      </p:sp>
      <p:pic>
        <p:nvPicPr>
          <p:cNvPr id="4109" name="Picture 13" descr="карб груп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60800"/>
            <a:ext cx="1547812" cy="977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110" name="Picture 14" descr="AG00317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1332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03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16113"/>
          </a:xfr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/>
            <a:r>
              <a:rPr lang="uk-UA" u="sng" dirty="0">
                <a:solidFill>
                  <a:srgbClr val="FF0000"/>
                </a:solidFill>
              </a:rPr>
              <a:t>Номенклатура карбонових кислот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1916113"/>
            <a:ext cx="9144000" cy="2592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Назви карбонових кислот  утворюються від назв відповідного алкану шляхом додавання  суфікса </a:t>
            </a:r>
            <a:r>
              <a:rPr lang="uk-UA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-ов-</a:t>
            </a:r>
            <a:r>
              <a:rPr lang="uk-UA" sz="3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 закінчення </a:t>
            </a:r>
            <a:r>
              <a:rPr lang="uk-UA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-а</a:t>
            </a:r>
            <a:r>
              <a:rPr lang="uk-UA" sz="3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та слова </a:t>
            </a:r>
            <a:r>
              <a:rPr lang="uk-UA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кислота</a:t>
            </a:r>
            <a:r>
              <a:rPr lang="uk-UA" sz="32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4005263"/>
            <a:ext cx="9144000" cy="30162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00"/>
                </a:solidFill>
                <a:sym typeface="Wingdings" pitchFamily="2" charset="2"/>
              </a:rPr>
              <a:t>Метанова кислота              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НСООН</a:t>
            </a:r>
            <a:endParaRPr lang="uk-UA" sz="3200" b="1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00"/>
                </a:solidFill>
                <a:sym typeface="Wingdings" pitchFamily="2" charset="2"/>
              </a:rPr>
              <a:t>Етанова кислота                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СН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3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СООН</a:t>
            </a:r>
            <a:endParaRPr lang="uk-UA" sz="3200" b="1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00"/>
                </a:solidFill>
                <a:sym typeface="Wingdings" pitchFamily="2" charset="2"/>
              </a:rPr>
              <a:t>Пропанова кислота           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Н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5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СООН</a:t>
            </a:r>
            <a:endParaRPr lang="uk-UA" sz="3200" b="1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00"/>
                </a:solidFill>
                <a:sym typeface="Wingdings" pitchFamily="2" charset="2"/>
              </a:rPr>
              <a:t>Бутанова кислота              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3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Н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7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СООН</a:t>
            </a:r>
            <a:endParaRPr lang="uk-UA" sz="3200" b="1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>
                <a:solidFill>
                  <a:srgbClr val="000000"/>
                </a:solidFill>
                <a:sym typeface="Wingdings" pitchFamily="2" charset="2"/>
              </a:rPr>
              <a:t>Пентанова кислота            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4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Н</a:t>
            </a:r>
            <a:r>
              <a:rPr lang="uk-UA" sz="3200" b="1" baseline="-25000">
                <a:solidFill>
                  <a:srgbClr val="FF6600"/>
                </a:solidFill>
                <a:sym typeface="Wingdings" pitchFamily="2" charset="2"/>
              </a:rPr>
              <a:t>9</a:t>
            </a:r>
            <a:r>
              <a:rPr lang="uk-UA" sz="3200" b="1">
                <a:solidFill>
                  <a:srgbClr val="FF6600"/>
                </a:solidFill>
                <a:sym typeface="Wingdings" pitchFamily="2" charset="2"/>
              </a:rPr>
              <a:t>СООН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6600"/>
              </a:solidFill>
              <a:sym typeface="Wingdings" pitchFamily="2" charset="2"/>
            </a:endParaRPr>
          </a:p>
        </p:txBody>
      </p:sp>
      <p:pic>
        <p:nvPicPr>
          <p:cNvPr id="5141" name="Picture 21" descr="AG00317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24500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626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30" grpId="0" animBg="1"/>
      <p:bldP spid="5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ФІЗИЧНІ ВЛАСТИВОСТІ ЕТАНОВОЇ КИСЛОТИ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uk-UA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Етанова кислота</a:t>
            </a:r>
            <a:r>
              <a:rPr lang="uk-UA" sz="3200" b="1">
                <a:solidFill>
                  <a:srgbClr val="006600"/>
                </a:solidFill>
              </a:rPr>
              <a:t> –</a:t>
            </a:r>
            <a:r>
              <a:rPr lang="uk-UA" sz="3200" b="1">
                <a:solidFill>
                  <a:srgbClr val="0000FF"/>
                </a:solidFill>
              </a:rPr>
              <a:t> </a:t>
            </a:r>
            <a:r>
              <a:rPr lang="uk-UA" sz="3200" b="1">
                <a:solidFill>
                  <a:srgbClr val="000000"/>
                </a:solidFill>
              </a:rPr>
              <a:t>безбарвна рідина, летка, з різким специфічним запахом, добре розчинна у воді, розчин кислий на смак: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3200" b="1">
                <a:solidFill>
                  <a:srgbClr val="0033CC"/>
                </a:solidFill>
              </a:rPr>
              <a:t> за </a:t>
            </a:r>
            <a:r>
              <a:rPr lang="en-US" sz="3200" b="1">
                <a:solidFill>
                  <a:srgbClr val="0033CC"/>
                </a:solidFill>
              </a:rPr>
              <a:t>t</a:t>
            </a:r>
            <a:r>
              <a:rPr lang="uk-UA" sz="3200" b="1">
                <a:solidFill>
                  <a:srgbClr val="0033CC"/>
                </a:solidFill>
              </a:rPr>
              <a:t> </a:t>
            </a:r>
            <a:r>
              <a:rPr lang="en-US" sz="3200" b="1">
                <a:solidFill>
                  <a:srgbClr val="0033CC"/>
                </a:solidFill>
              </a:rPr>
              <a:t>&lt;</a:t>
            </a:r>
            <a:r>
              <a:rPr lang="uk-UA" sz="3200" b="1">
                <a:solidFill>
                  <a:srgbClr val="0033CC"/>
                </a:solidFill>
              </a:rPr>
              <a:t> 170 С кристалізується (</a:t>
            </a:r>
            <a:r>
              <a:rPr lang="uk-UA" sz="3200" b="1" i="1">
                <a:solidFill>
                  <a:srgbClr val="0033CC"/>
                </a:solidFill>
              </a:rPr>
              <a:t>“крижана кислота “);</a:t>
            </a:r>
            <a:endParaRPr lang="en-US" sz="3200" b="1" i="1">
              <a:solidFill>
                <a:srgbClr val="0033CC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3200" b="1" i="1">
                <a:solidFill>
                  <a:srgbClr val="0033CC"/>
                </a:solidFill>
              </a:rPr>
              <a:t> 3-9% водний розчин – столовий оцет;</a:t>
            </a:r>
            <a:endParaRPr lang="en-US" sz="3200" b="1" i="1">
              <a:solidFill>
                <a:srgbClr val="0033CC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3200" b="1" i="1">
                <a:solidFill>
                  <a:srgbClr val="0033CC"/>
                </a:solidFill>
              </a:rPr>
              <a:t> 86% водний розчин – оцтова есенція.</a:t>
            </a:r>
            <a:endParaRPr lang="ru-RU" sz="3200" b="1" i="1">
              <a:solidFill>
                <a:srgbClr val="0033CC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2800" b="1">
              <a:solidFill>
                <a:srgbClr val="660066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3200" b="1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1600" b="1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1600" b="1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1600" b="1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uk-UA" sz="800" b="1">
              <a:solidFill>
                <a:srgbClr val="000000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284663" y="3429000"/>
            <a:ext cx="453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059113" y="3349625"/>
            <a:ext cx="6084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3569" name="Picture 17" descr="3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1725613" cy="23034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стака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37063"/>
            <a:ext cx="2057400" cy="22320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1914525" cy="223202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0344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68468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ІНДИКАТОРИ КИСЛОТНОГО СЕРЕДОВИЩА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Індикатори</a:t>
            </a:r>
            <a:r>
              <a:rPr lang="uk-UA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це хімічні речовини, які при зміні рН розчину, змінюють своє забарвлення. Індикаторами кислого середовища є </a:t>
            </a:r>
            <a:r>
              <a:rPr lang="uk-UA" sz="28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лакмус</a:t>
            </a:r>
            <a:r>
              <a:rPr lang="uk-UA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 </a:t>
            </a:r>
            <a:r>
              <a:rPr lang="uk-UA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метиловий оранжевий</a:t>
            </a:r>
            <a:r>
              <a:rPr lang="uk-UA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2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1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51" name="080151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1"/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495550"/>
            <a:ext cx="5003800" cy="4389438"/>
          </a:xfrm>
        </p:spPr>
      </p:pic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50825" y="2997200"/>
            <a:ext cx="37084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uk-UA" sz="2400" b="1" u="sng">
                <a:solidFill>
                  <a:srgbClr val="0033CC"/>
                </a:solidFill>
              </a:rPr>
              <a:t>Лакмус</a:t>
            </a:r>
            <a:r>
              <a:rPr lang="uk-UA" sz="2200" b="1">
                <a:solidFill>
                  <a:srgbClr val="0033CC"/>
                </a:solidFill>
              </a:rPr>
              <a:t> змінює своє забарвлення з </a:t>
            </a:r>
            <a:r>
              <a:rPr lang="uk-UA" sz="2200" b="1">
                <a:solidFill>
                  <a:srgbClr val="800080"/>
                </a:solidFill>
              </a:rPr>
              <a:t>фіолетового</a:t>
            </a:r>
            <a:r>
              <a:rPr lang="uk-UA" sz="2200" b="1">
                <a:solidFill>
                  <a:srgbClr val="0033CC"/>
                </a:solidFill>
              </a:rPr>
              <a:t> на </a:t>
            </a:r>
            <a:r>
              <a:rPr lang="uk-UA" sz="2200" b="1">
                <a:solidFill>
                  <a:srgbClr val="FF0000"/>
                </a:solidFill>
              </a:rPr>
              <a:t>червоне</a:t>
            </a:r>
            <a:r>
              <a:rPr lang="uk-UA" sz="2200" b="1">
                <a:solidFill>
                  <a:srgbClr val="0033CC"/>
                </a:solidFill>
              </a:rPr>
              <a:t>;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uk-UA" sz="2200" b="1">
              <a:solidFill>
                <a:srgbClr val="0033CC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uk-UA" sz="2200" b="1" u="sng">
                <a:solidFill>
                  <a:srgbClr val="0033CC"/>
                </a:solidFill>
              </a:rPr>
              <a:t>Метиловий оранжевий</a:t>
            </a:r>
            <a:r>
              <a:rPr lang="uk-UA" sz="2200" b="1">
                <a:solidFill>
                  <a:srgbClr val="0033CC"/>
                </a:solidFill>
              </a:rPr>
              <a:t> – з </a:t>
            </a:r>
            <a:r>
              <a:rPr lang="uk-UA" sz="2200" b="1">
                <a:solidFill>
                  <a:srgbClr val="FF6600"/>
                </a:solidFill>
              </a:rPr>
              <a:t>оранжевого</a:t>
            </a:r>
            <a:r>
              <a:rPr lang="uk-UA" sz="2200" b="1">
                <a:solidFill>
                  <a:srgbClr val="0033CC"/>
                </a:solidFill>
              </a:rPr>
              <a:t> на </a:t>
            </a:r>
            <a:r>
              <a:rPr lang="uk-UA" sz="2200" b="1">
                <a:solidFill>
                  <a:srgbClr val="FF0066"/>
                </a:solidFill>
              </a:rPr>
              <a:t>рожевий</a:t>
            </a:r>
            <a:r>
              <a:rPr lang="uk-UA" sz="2200" b="1">
                <a:solidFill>
                  <a:srgbClr val="0033CC"/>
                </a:solidFill>
              </a:rPr>
              <a:t>.</a:t>
            </a:r>
            <a:endParaRPr lang="ru-RU" sz="22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98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4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6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1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5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sz="4000" b="1" u="sng" dirty="0">
                <a:solidFill>
                  <a:srgbClr val="FF0000"/>
                </a:solidFill>
              </a:rPr>
              <a:t>ВЗАЄМНИЙ ВПЛИВ АТОМІВ У МОЛЕКУЛІ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uk-UA" sz="3400" b="1" dirty="0" err="1">
                <a:solidFill>
                  <a:srgbClr val="0033CC"/>
                </a:solidFill>
              </a:rPr>
              <a:t>Карбоксильна</a:t>
            </a:r>
            <a:r>
              <a:rPr lang="uk-UA" sz="3400" b="1" dirty="0">
                <a:solidFill>
                  <a:srgbClr val="0033CC"/>
                </a:solidFill>
              </a:rPr>
              <a:t> група поляризована, електронна густина зв’язку </a:t>
            </a:r>
            <a:r>
              <a:rPr lang="uk-UA" sz="3400" b="1" dirty="0">
                <a:solidFill>
                  <a:srgbClr val="FF0000"/>
                </a:solidFill>
              </a:rPr>
              <a:t>-О-Н </a:t>
            </a:r>
            <a:r>
              <a:rPr lang="uk-UA" sz="3400" b="1" dirty="0">
                <a:solidFill>
                  <a:srgbClr val="0033CC"/>
                </a:solidFill>
              </a:rPr>
              <a:t> зміщена до більш електронегативного атома  </a:t>
            </a:r>
            <a:r>
              <a:rPr lang="uk-UA" sz="3400" b="1" dirty="0" err="1">
                <a:solidFill>
                  <a:srgbClr val="0033CC"/>
                </a:solidFill>
              </a:rPr>
              <a:t>Оксигену</a:t>
            </a:r>
            <a:r>
              <a:rPr lang="uk-UA" sz="3400" b="1" dirty="0">
                <a:solidFill>
                  <a:srgbClr val="0033CC"/>
                </a:solidFill>
              </a:rPr>
              <a:t>, тому полегшується відщеплення атома Гідрогену, що зумовлює кислотні властивості оцтової кислоти</a:t>
            </a:r>
            <a:endParaRPr lang="ru-RU" sz="3400" b="1" dirty="0">
              <a:solidFill>
                <a:srgbClr val="0033CC"/>
              </a:solidFill>
            </a:endParaRPr>
          </a:p>
        </p:txBody>
      </p:sp>
      <p:pic>
        <p:nvPicPr>
          <p:cNvPr id="48134" name="Picture 6" descr="Є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33845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Рисунок 5" descr="http://www.rcio.rsu.ru/webp/class1/potok86/Vasil'eva/images/human20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2133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81525"/>
            <a:ext cx="2770187" cy="20510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459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992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ХІМІЧНІ ВЛАСТИВОСТІ   КАРБОНОВИХ КИСЛОТ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24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 № 1:</a:t>
            </a:r>
            <a:r>
              <a:rPr lang="uk-UA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6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Дія етанової кислоти на індикатори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</a:rPr>
              <a:t>Етанова кислота – слабкий електроліт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u="sng">
                <a:solidFill>
                  <a:srgbClr val="0033CC"/>
                </a:solidFill>
              </a:rPr>
              <a:t>Електролітична дисоціація етанової кислоти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i="1" u="sng">
              <a:solidFill>
                <a:srgbClr val="0033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4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→ СН</a:t>
            </a:r>
            <a:r>
              <a:rPr lang="uk-UA" sz="4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</a:t>
            </a:r>
            <a:r>
              <a:rPr lang="uk-UA" sz="48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uk-UA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Н</a:t>
            </a:r>
            <a:r>
              <a:rPr lang="uk-UA" sz="48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i="1">
                <a:solidFill>
                  <a:srgbClr val="FFFFFF"/>
                </a:solidFill>
              </a:rPr>
              <a:t>				 	</a:t>
            </a:r>
            <a:r>
              <a:rPr lang="uk-UA" b="1" i="1">
                <a:solidFill>
                  <a:srgbClr val="000000"/>
                </a:solidFill>
              </a:rPr>
              <a:t>ацетат-іон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Результати досліду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 u="sng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метиловий оранжевий змінив своє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забарвлення з </a:t>
            </a:r>
            <a:r>
              <a:rPr lang="uk-UA" sz="2400" b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оранжевого </a:t>
            </a:r>
            <a:r>
              <a:rPr lang="uk-UA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uk-UA" sz="2400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рожевий;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4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uk-UA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синій </a:t>
            </a:r>
            <a:r>
              <a:rPr lang="uk-UA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лакмусовий папірець </a:t>
            </a:r>
            <a:r>
              <a:rPr lang="uk-UA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почервонів</a:t>
            </a:r>
            <a:r>
              <a:rPr lang="uk-UA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900" b="1" u="sng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 свідчить про кисле середовище в розчині етанової кислоти.</a:t>
            </a:r>
            <a:r>
              <a:rPr lang="ru-RU" sz="2400">
                <a:solidFill>
                  <a:srgbClr val="FF3300"/>
                </a:solidFill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FF3300"/>
              </a:solidFill>
            </a:endParaRPr>
          </a:p>
        </p:txBody>
      </p:sp>
      <p:pic>
        <p:nvPicPr>
          <p:cNvPr id="27546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00438"/>
            <a:ext cx="2095500" cy="237648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0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75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75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75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75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75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75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754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754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754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54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54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54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8754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ХІМІЧНІ ВЛАСТИВОСТІ КАРБОНОВИХ КИСЛОТ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 № 2:</a:t>
            </a:r>
            <a:r>
              <a:rPr lang="uk-UA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Взаємодія етанової кислоти з металами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10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</a:t>
            </a:r>
            <a:endParaRPr lang="uk-UA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						магній ацетат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FF0000"/>
              </a:solidFill>
            </a:endParaRPr>
          </a:p>
        </p:txBody>
      </p:sp>
      <p:pic>
        <p:nvPicPr>
          <p:cNvPr id="304138" name="110920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852738"/>
            <a:ext cx="5761038" cy="4005262"/>
          </a:xfrm>
          <a:ln/>
          <a:extLst>
            <a:ext uri="{91240B29-F687-4F45-9708-019B960494DF}">
              <a14:hiddenLine xmlns="" xmlns:a14="http://schemas.microsoft.com/office/drawing/2010/main" w="57150" cmpd="thinThick">
                <a:solidFill>
                  <a:srgbClr val="00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18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4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4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04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138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413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68538" y="3357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ХІМІЧНІ ВЛАСТИВОСТІ КАРБОНОВИХ КИСЛОТ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b="1" i="1" u="sng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 № 3:</a:t>
            </a:r>
            <a:r>
              <a:rPr lang="uk-UA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Взаємодія етанової кислоти з оксидами металів</a:t>
            </a:r>
            <a:endParaRPr lang="uk-UA" sz="3200" b="1">
              <a:solidFill>
                <a:srgbClr val="0033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→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СОО)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						магній ацетат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 № 4:</a:t>
            </a:r>
            <a:r>
              <a:rPr lang="uk-UA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Взаємодія етанової кислоти з лугами</a:t>
            </a:r>
            <a:endParaRPr lang="uk-UA" sz="3200" b="1">
              <a:solidFill>
                <a:srgbClr val="0033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800" b="1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 +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аОН →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 + Н</a:t>
            </a:r>
            <a:r>
              <a:rPr lang="uk-UA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					              натрій ацетат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uk-UA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 № 5:</a:t>
            </a:r>
            <a:r>
              <a:rPr lang="uk-UA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Взаємодія етанової</a:t>
            </a:r>
            <a:endParaRPr lang="en-US" sz="3200" b="1" u="sng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uk-UA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кислоти з солями слабших кислот</a:t>
            </a:r>
            <a:endParaRPr lang="uk-UA" sz="3200" b="1">
              <a:solidFill>
                <a:srgbClr val="0033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</a:t>
            </a:r>
            <a:r>
              <a:rPr lang="uk-UA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СООН+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аСН</a:t>
            </a:r>
            <a:r>
              <a:rPr lang="uk-UA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СОО+Н</a:t>
            </a:r>
            <a:r>
              <a:rPr lang="uk-UA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					              натрій ацетат</a:t>
            </a:r>
            <a:endParaRPr lang="ru-RU" sz="14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FF0000"/>
              </a:solidFill>
            </a:endParaRPr>
          </a:p>
        </p:txBody>
      </p:sp>
      <p:pic>
        <p:nvPicPr>
          <p:cNvPr id="31764" name="Picture 20" descr="MEN"/>
          <p:cNvPicPr>
            <a:picLocks noChangeAspect="1" noChangeArrowheads="1" noCrop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133475" cy="1223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648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609</Words>
  <Application>Microsoft Office PowerPoint</Application>
  <PresentationFormat>Экран (4:3)</PresentationFormat>
  <Paragraphs>194</Paragraphs>
  <Slides>15</Slides>
  <Notes>13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Трава</vt:lpstr>
      <vt:lpstr>     Хімічні властивості,  добування та застосування карбонових кислот</vt:lpstr>
      <vt:lpstr>Слайд 2</vt:lpstr>
      <vt:lpstr>Номенклатура карбонових кислот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</cp:lastModifiedBy>
  <cp:revision>7</cp:revision>
  <dcterms:created xsi:type="dcterms:W3CDTF">2012-05-24T04:51:15Z</dcterms:created>
  <dcterms:modified xsi:type="dcterms:W3CDTF">2014-05-07T12:56:35Z</dcterms:modified>
</cp:coreProperties>
</file>