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301" r:id="rId4"/>
    <p:sldId id="298" r:id="rId5"/>
    <p:sldId id="299" r:id="rId6"/>
    <p:sldId id="303" r:id="rId7"/>
    <p:sldId id="304" r:id="rId8"/>
    <p:sldId id="259" r:id="rId9"/>
    <p:sldId id="309" r:id="rId10"/>
    <p:sldId id="260" r:id="rId11"/>
    <p:sldId id="261" r:id="rId12"/>
    <p:sldId id="262" r:id="rId13"/>
    <p:sldId id="263" r:id="rId14"/>
    <p:sldId id="264" r:id="rId15"/>
    <p:sldId id="265" r:id="rId16"/>
    <p:sldId id="277" r:id="rId17"/>
    <p:sldId id="278" r:id="rId18"/>
    <p:sldId id="305" r:id="rId19"/>
    <p:sldId id="306" r:id="rId20"/>
    <p:sldId id="266" r:id="rId21"/>
    <p:sldId id="272" r:id="rId22"/>
    <p:sldId id="286" r:id="rId23"/>
    <p:sldId id="287" r:id="rId24"/>
    <p:sldId id="288" r:id="rId25"/>
    <p:sldId id="289" r:id="rId26"/>
    <p:sldId id="271" r:id="rId27"/>
    <p:sldId id="270" r:id="rId28"/>
    <p:sldId id="269" r:id="rId29"/>
    <p:sldId id="290" r:id="rId30"/>
    <p:sldId id="295" r:id="rId31"/>
    <p:sldId id="275" r:id="rId32"/>
    <p:sldId id="279" r:id="rId33"/>
    <p:sldId id="280" r:id="rId34"/>
    <p:sldId id="281" r:id="rId35"/>
    <p:sldId id="284" r:id="rId36"/>
    <p:sldId id="285" r:id="rId37"/>
    <p:sldId id="282" r:id="rId38"/>
    <p:sldId id="283" r:id="rId39"/>
    <p:sldId id="267" r:id="rId40"/>
    <p:sldId id="291" r:id="rId41"/>
    <p:sldId id="292" r:id="rId42"/>
    <p:sldId id="293" r:id="rId43"/>
    <p:sldId id="294" r:id="rId44"/>
    <p:sldId id="30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0432-AF9F-4EF3-A98B-D27D42BDC8D8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AF26-C9F2-40FA-9F5C-88D9EC423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0432-AF9F-4EF3-A98B-D27D42BDC8D8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AF26-C9F2-40FA-9F5C-88D9EC423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0432-AF9F-4EF3-A98B-D27D42BDC8D8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AF26-C9F2-40FA-9F5C-88D9EC423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0432-AF9F-4EF3-A98B-D27D42BDC8D8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AF26-C9F2-40FA-9F5C-88D9EC423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0432-AF9F-4EF3-A98B-D27D42BDC8D8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AF26-C9F2-40FA-9F5C-88D9EC423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0432-AF9F-4EF3-A98B-D27D42BDC8D8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AF26-C9F2-40FA-9F5C-88D9EC423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0432-AF9F-4EF3-A98B-D27D42BDC8D8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AF26-C9F2-40FA-9F5C-88D9EC423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0432-AF9F-4EF3-A98B-D27D42BDC8D8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AF26-C9F2-40FA-9F5C-88D9EC423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0432-AF9F-4EF3-A98B-D27D42BDC8D8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AF26-C9F2-40FA-9F5C-88D9EC423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0432-AF9F-4EF3-A98B-D27D42BDC8D8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AF26-C9F2-40FA-9F5C-88D9EC423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0432-AF9F-4EF3-A98B-D27D42BDC8D8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BFAF26-C9F2-40FA-9F5C-88D9EC4230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190432-AF9F-4EF3-A98B-D27D42BDC8D8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BFAF26-C9F2-40FA-9F5C-88D9EC4230D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rra-z.ru/archives/1138/attachment/0005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terra-z.ru/archives/1138/attachment/00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rra-z.ru/archives/1138/attachment/1039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terra-z.ru/archives/1138/0032-2" TargetMode="Externa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ras-shevchenko.in.ua/kartyny/kateryn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erra-z.ru/archives/1138/attachment/0148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terra-z.ru/archives/1138/attachment/0143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erra-z.ru/wp-content/uploads/2010/04/215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terra-z.ru/archives/1138/attachment/0144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terra-z.ru/archives/1138/attachment/2039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terra-z.ru/archives/1138/attachment/1061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terra-z.ru/archives/1138/attachment/0014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erra-z.ru/wp-content/uploads/2010/04/316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1/11/Taras_Shevchenko_painting_0003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eg"/><Relationship Id="rId4" Type="http://schemas.openxmlformats.org/officeDocument/2006/relationships/hyperlink" Target="http://www.terra-z.ru/archives/1138/attachment/1062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64307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Т. Г. Шевченко – художник з душею поета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285992"/>
            <a:ext cx="2928958" cy="4071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irc_mi" descr="http://img1.liveinternet.ru/images/attach/c/1/56/236/56236714_SHevchenk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287" y="2285991"/>
            <a:ext cx="3019425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Акварельні роботи</a:t>
            </a:r>
            <a:endParaRPr lang="ru-RU" dirty="0"/>
          </a:p>
        </p:txBody>
      </p:sp>
      <p:pic>
        <p:nvPicPr>
          <p:cNvPr id="4" name="Содержимое 3" descr="http://www.terra-z.ru/wp-content/uploads/2010/04/0009-459x33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2214555"/>
            <a:ext cx="3714205" cy="243858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5" name="Рисунок 4" descr="http://www.terra-z.ru/wp-content/uploads/2010/04/00321-459x344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14554"/>
            <a:ext cx="3857082" cy="236657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6" name="Рисунок 5" descr="http://www.terra-z.ru/wp-content/uploads/2010/04/1039-459x302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725144"/>
            <a:ext cx="3528392" cy="194421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7" name="Рисунок 6" descr="http://www.terra-z.ru/wp-content/uploads/2010/04/0005-459x305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725144"/>
            <a:ext cx="3713066" cy="191856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Катерина</a:t>
            </a:r>
            <a:endParaRPr lang="ru-RU" dirty="0"/>
          </a:p>
        </p:txBody>
      </p:sp>
      <p:pic>
        <p:nvPicPr>
          <p:cNvPr id="4" name="Содержимое 3" descr="http://taras-shevchenko.in.ua/kartyny/kateryna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11760" y="1556792"/>
            <a:ext cx="3960440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982544" cy="898424"/>
          </a:xfrm>
        </p:spPr>
        <p:txBody>
          <a:bodyPr/>
          <a:lstStyle/>
          <a:p>
            <a:pPr algn="ctr"/>
            <a:r>
              <a:rPr lang="uk-UA" sz="4400" dirty="0" smtClean="0"/>
              <a:t>Портрети полководців</a:t>
            </a:r>
            <a:endParaRPr lang="ru-RU" sz="4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85800" y="4941168"/>
            <a:ext cx="2743200" cy="1307232"/>
          </a:xfrm>
        </p:spPr>
        <p:txBody>
          <a:bodyPr>
            <a:normAutofit/>
          </a:bodyPr>
          <a:lstStyle/>
          <a:p>
            <a:pPr algn="ctr"/>
            <a:r>
              <a:rPr lang="uk-UA" sz="1800" dirty="0" smtClean="0"/>
              <a:t>Портрет Суворова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47864" y="5661248"/>
            <a:ext cx="2736304" cy="587152"/>
          </a:xfrm>
        </p:spPr>
        <p:txBody>
          <a:bodyPr>
            <a:noAutofit/>
          </a:bodyPr>
          <a:lstStyle/>
          <a:p>
            <a:pPr algn="ctr"/>
            <a:endParaRPr lang="ru-RU" sz="1800" dirty="0" smtClean="0"/>
          </a:p>
          <a:p>
            <a:pPr algn="ctr">
              <a:buNone/>
            </a:pPr>
            <a:r>
              <a:rPr lang="uk-UA" sz="1800" dirty="0" smtClean="0"/>
              <a:t>М. Б. </a:t>
            </a:r>
            <a:r>
              <a:rPr lang="uk-UA" sz="1800" dirty="0" err="1" smtClean="0"/>
              <a:t>Барклай-де-Толлі</a:t>
            </a:r>
            <a:endParaRPr lang="ru-RU" sz="1800" dirty="0"/>
          </a:p>
        </p:txBody>
      </p:sp>
      <p:pic>
        <p:nvPicPr>
          <p:cNvPr id="7" name="Picture 4" descr="Портрет 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2232248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Портрет 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216024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3" name="Picture 1" descr="http://t-shevchenko.name/files/THSh/shadow/border4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" cy="304800"/>
          </a:xfrm>
          <a:prstGeom prst="rect">
            <a:avLst/>
          </a:prstGeom>
          <a:noFill/>
        </p:spPr>
      </p:pic>
      <p:pic>
        <p:nvPicPr>
          <p:cNvPr id="33794" name="Picture 2" descr="Т.Г.Шевченко. Портрет М.Б. Барклая-де-Толли. Гравюра (10,5 × 11,5 см) помещена между страницами 230 - 231 книги Н.А. Полевого «Русские полководцы»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924944"/>
            <a:ext cx="2592288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 flipH="1">
            <a:off x="6156176" y="472166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dirty="0" smtClean="0"/>
              <a:t>М. І. Кутузов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6989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Селянська родина</a:t>
            </a:r>
            <a:endParaRPr lang="ru-RU" dirty="0"/>
          </a:p>
        </p:txBody>
      </p:sp>
      <p:pic>
        <p:nvPicPr>
          <p:cNvPr id="4" name="Содержимое 3" descr="http://storinka-m.kiev.ua/pict_1/big/3172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00808"/>
            <a:ext cx="6336704" cy="4752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/>
          <a:lstStyle/>
          <a:p>
            <a:pPr algn="ctr"/>
            <a:r>
              <a:rPr lang="uk-UA" dirty="0" smtClean="0"/>
              <a:t>Хата батьків у Кирилівці</a:t>
            </a:r>
            <a:endParaRPr lang="ru-RU" dirty="0"/>
          </a:p>
        </p:txBody>
      </p:sp>
      <p:pic>
        <p:nvPicPr>
          <p:cNvPr id="4" name="Содержимое 3" descr="http://image.slidesharecdn.com/random-120421134446-phpapp02/95/slide-7-728.jpg?1335034736"/>
          <p:cNvPicPr>
            <a:picLocks noGrp="1"/>
          </p:cNvPicPr>
          <p:nvPr>
            <p:ph idx="1"/>
          </p:nvPr>
        </p:nvPicPr>
        <p:blipFill>
          <a:blip r:embed="rId2" cstate="print"/>
          <a:srcRect l="46611" t="7993" r="2231" b="52947"/>
          <a:stretch>
            <a:fillRect/>
          </a:stretch>
        </p:blipFill>
        <p:spPr bwMode="auto">
          <a:xfrm>
            <a:off x="1115616" y="1772816"/>
            <a:ext cx="6929486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Портрет Ганни Закревської</a:t>
            </a:r>
            <a:endParaRPr lang="ru-RU" dirty="0"/>
          </a:p>
        </p:txBody>
      </p:sp>
      <p:pic>
        <p:nvPicPr>
          <p:cNvPr id="4" name="Содержимое 3" descr="http://javot.net/iso/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3929090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7"/>
            <a:ext cx="3000396" cy="157163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Будинок Котляревського в Полтаві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У </a:t>
            </a:r>
            <a:r>
              <a:rPr lang="ru-RU" sz="1800" dirty="0" err="1" smtClean="0"/>
              <a:t>липні</a:t>
            </a:r>
            <a:r>
              <a:rPr lang="ru-RU" sz="1800" dirty="0" smtClean="0"/>
              <a:t> 1845 року </a:t>
            </a:r>
            <a:r>
              <a:rPr lang="ru-RU" sz="1800" dirty="0" err="1" smtClean="0"/>
              <a:t>підчас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перебування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Полтаві</a:t>
            </a:r>
            <a:r>
              <a:rPr lang="ru-RU" sz="1800" dirty="0" smtClean="0"/>
              <a:t> Тарас Шевченко </a:t>
            </a:r>
            <a:r>
              <a:rPr lang="ru-RU" sz="1800" dirty="0" err="1" smtClean="0"/>
              <a:t>відвідав</a:t>
            </a:r>
            <a:r>
              <a:rPr lang="ru-RU" sz="1800" dirty="0" smtClean="0"/>
              <a:t> </a:t>
            </a:r>
            <a:r>
              <a:rPr lang="ru-RU" sz="1800" dirty="0" err="1" smtClean="0"/>
              <a:t>будинок</a:t>
            </a:r>
            <a:r>
              <a:rPr lang="ru-RU" sz="1800" dirty="0" smtClean="0"/>
              <a:t>, де жив автор "</a:t>
            </a:r>
            <a:r>
              <a:rPr lang="ru-RU" sz="1800" dirty="0" err="1" smtClean="0"/>
              <a:t>Енеїди</a:t>
            </a:r>
            <a:r>
              <a:rPr lang="ru-RU" sz="1800" dirty="0" smtClean="0"/>
              <a:t>" </a:t>
            </a:r>
            <a:r>
              <a:rPr lang="ru-RU" sz="1800" dirty="0" err="1" smtClean="0"/>
              <a:t>і</a:t>
            </a:r>
            <a:r>
              <a:rPr lang="ru-RU" sz="1800" dirty="0" smtClean="0"/>
              <a:t> "Наталки Полтавки".</a:t>
            </a:r>
            <a:endParaRPr lang="ru-RU" sz="1800" dirty="0"/>
          </a:p>
        </p:txBody>
      </p:sp>
      <p:pic>
        <p:nvPicPr>
          <p:cNvPr id="33794" name="Picture 2" descr="Будинок І.П.Котляревського у Полтаві. 184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841" r="9841"/>
          <a:stretch>
            <a:fillRect/>
          </a:stretch>
        </p:blipFill>
        <p:spPr bwMode="auto">
          <a:xfrm rot="420000">
            <a:off x="3169783" y="1125977"/>
            <a:ext cx="5448100" cy="41979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7"/>
            <a:ext cx="2786082" cy="1357322"/>
          </a:xfrm>
        </p:spPr>
        <p:txBody>
          <a:bodyPr>
            <a:noAutofit/>
          </a:bodyPr>
          <a:lstStyle/>
          <a:p>
            <a:pPr algn="ctr"/>
            <a:r>
              <a:rPr lang="uk-UA" sz="2800" dirty="0" err="1" smtClean="0"/>
              <a:t>Воздвиженський</a:t>
            </a:r>
            <a:r>
              <a:rPr lang="uk-UA" sz="2800" dirty="0" smtClean="0"/>
              <a:t> монастир в Полтаві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малюнку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зображено</a:t>
            </a:r>
            <a:r>
              <a:rPr lang="ru-RU" sz="2000" dirty="0" smtClean="0"/>
              <a:t> комплекс </a:t>
            </a:r>
            <a:r>
              <a:rPr lang="ru-RU" sz="2000" dirty="0" err="1" smtClean="0"/>
              <a:t>архітектурних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пам'яток</a:t>
            </a:r>
            <a:r>
              <a:rPr lang="ru-RU" sz="2000" dirty="0" smtClean="0"/>
              <a:t>  у </a:t>
            </a:r>
            <a:r>
              <a:rPr lang="ru-RU" sz="2000" dirty="0" err="1" smtClean="0"/>
              <a:t>стилі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бароко</a:t>
            </a:r>
            <a:r>
              <a:rPr lang="ru-RU" sz="2000" dirty="0" smtClean="0"/>
              <a:t> XVII—XVIII </a:t>
            </a:r>
            <a:r>
              <a:rPr lang="ru-RU" sz="2000" dirty="0" err="1" smtClean="0"/>
              <a:t>століть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4818" name="Picture 2" descr="Воздвиженський монастир у Полтаві. 184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734" r="9734"/>
          <a:stretch>
            <a:fillRect/>
          </a:stretch>
        </p:blipFill>
        <p:spPr bwMode="auto">
          <a:xfrm rot="420000">
            <a:off x="3164304" y="1206804"/>
            <a:ext cx="5367853" cy="41206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2736304" cy="1008113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Почаївська Лавра з півдня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Акварель. 1846 р.</a:t>
            </a:r>
            <a:endParaRPr lang="ru-RU" sz="1800" dirty="0"/>
          </a:p>
        </p:txBody>
      </p:sp>
      <p:pic>
        <p:nvPicPr>
          <p:cNvPr id="5" name="Рисунок 4" descr="http://www.terra-z.ru/wp-content/uploads/2010/04/0148-459x379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495" r="1495"/>
          <a:stretch>
            <a:fillRect/>
          </a:stretch>
        </p:blipFill>
        <p:spPr bwMode="auto">
          <a:xfrm rot="420000">
            <a:off x="3184783" y="1204223"/>
            <a:ext cx="5296382" cy="3931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6" name="Picture 2" descr="Почаївська лавра з півдня. 1846"/>
          <p:cNvPicPr>
            <a:picLocks noChangeAspect="1" noChangeArrowheads="1"/>
          </p:cNvPicPr>
          <p:nvPr/>
        </p:nvPicPr>
        <p:blipFill>
          <a:blip r:embed="rId4" cstate="print"/>
          <a:srcRect l="5675" r="5675"/>
          <a:stretch>
            <a:fillRect/>
          </a:stretch>
        </p:blipFill>
        <p:spPr bwMode="auto">
          <a:xfrm rot="420000">
            <a:off x="3026784" y="1198930"/>
            <a:ext cx="5510795" cy="4183388"/>
          </a:xfrm>
          <a:prstGeom prst="rect">
            <a:avLst/>
          </a:prstGeom>
          <a:solidFill>
            <a:schemeClr val="bg2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522240" cy="883851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Костел у Києві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2780928"/>
            <a:ext cx="2209800" cy="217932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Акварель. 1846 р.</a:t>
            </a:r>
            <a:endParaRPr lang="ru-RU" sz="2000" dirty="0"/>
          </a:p>
        </p:txBody>
      </p:sp>
      <p:pic>
        <p:nvPicPr>
          <p:cNvPr id="5" name="Рисунок 4" descr="http://www.terra-z.ru/wp-content/uploads/2010/04/0143-459x377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751" r="1751"/>
          <a:stretch>
            <a:fillRect/>
          </a:stretch>
        </p:blipFill>
        <p:spPr bwMode="auto">
          <a:xfrm rot="420000">
            <a:off x="2971434" y="1186802"/>
            <a:ext cx="5439324" cy="3931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84243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Погруддя жінки</a:t>
            </a:r>
            <a:endParaRPr lang="ru-RU" sz="4400" dirty="0"/>
          </a:p>
        </p:txBody>
      </p:sp>
      <p:pic>
        <p:nvPicPr>
          <p:cNvPr id="4" name="Содержимое 3" descr="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67000" y="1953419"/>
            <a:ext cx="3810000" cy="4352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Почаївська Лавра з заходу</a:t>
            </a:r>
            <a:endParaRPr lang="ru-RU" sz="2800" b="1" dirty="0"/>
          </a:p>
        </p:txBody>
      </p:sp>
      <p:pic>
        <p:nvPicPr>
          <p:cNvPr id="7" name="Рисунок 6" descr="http://image.slidesharecdn.com/random-120421134446-phpapp02/95/slide-15-728.jpg?1335034736"/>
          <p:cNvPicPr/>
          <p:nvPr/>
        </p:nvPicPr>
        <p:blipFill>
          <a:blip r:embed="rId2" cstate="print"/>
          <a:srcRect l="4670" t="28022" r="51030" b="28022"/>
          <a:stretch>
            <a:fillRect/>
          </a:stretch>
        </p:blipFill>
        <p:spPr bwMode="auto">
          <a:xfrm>
            <a:off x="1259632" y="1988840"/>
            <a:ext cx="6912768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2918"/>
            <a:ext cx="2212848" cy="1500199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У Соборі Почаївської лаври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err="1" smtClean="0"/>
              <a:t>Це</a:t>
            </a:r>
            <a:r>
              <a:rPr lang="ru-RU" sz="1800" dirty="0" smtClean="0"/>
              <a:t> один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чотирьох</a:t>
            </a:r>
            <a:r>
              <a:rPr lang="ru-RU" sz="1800" dirty="0" smtClean="0"/>
              <a:t> </a:t>
            </a:r>
            <a:r>
              <a:rPr lang="ru-RU" sz="1800" dirty="0" err="1" smtClean="0"/>
              <a:t>акварельних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малюнків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виконаних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Шевченком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поїздки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Почаєва</a:t>
            </a:r>
            <a:r>
              <a:rPr lang="ru-RU" sz="1800" dirty="0" smtClean="0"/>
              <a:t>, де художник </a:t>
            </a:r>
            <a:r>
              <a:rPr lang="ru-RU" sz="1800" dirty="0" err="1" smtClean="0"/>
              <a:t>перебував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дорученням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Археографічної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комісії</a:t>
            </a:r>
            <a:r>
              <a:rPr lang="ru-RU" sz="1800" dirty="0" smtClean="0"/>
              <a:t> 10—20 </a:t>
            </a:r>
            <a:r>
              <a:rPr lang="ru-RU" sz="1800" dirty="0" err="1" smtClean="0"/>
              <a:t>жовтня</a:t>
            </a:r>
            <a:r>
              <a:rPr lang="ru-RU" sz="1800" dirty="0" smtClean="0"/>
              <a:t> 1846 року. </a:t>
            </a:r>
            <a:endParaRPr lang="ru-RU" sz="1800" dirty="0"/>
          </a:p>
        </p:txBody>
      </p:sp>
      <p:pic>
        <p:nvPicPr>
          <p:cNvPr id="31746" name="Picture 2" descr="У соборі Почаївської лаври. 184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192" b="17192"/>
          <a:stretch>
            <a:fillRect/>
          </a:stretch>
        </p:blipFill>
        <p:spPr bwMode="auto">
          <a:xfrm rot="420000">
            <a:off x="3041305" y="961493"/>
            <a:ext cx="5502021" cy="4421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1"/>
            <a:ext cx="3035166" cy="1368153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Аскольдова могила</a:t>
            </a:r>
            <a:endParaRPr lang="ru-RU" sz="3200" dirty="0"/>
          </a:p>
        </p:txBody>
      </p:sp>
      <p:pic>
        <p:nvPicPr>
          <p:cNvPr id="43010" name="Picture 2" descr="Аскольдова могила. 184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879" r="8879"/>
          <a:stretch>
            <a:fillRect/>
          </a:stretch>
        </p:blipFill>
        <p:spPr bwMode="auto">
          <a:xfrm rot="420000">
            <a:off x="3023048" y="1028014"/>
            <a:ext cx="5439325" cy="4581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00396" cy="2616765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Церква всіх святих у </a:t>
            </a:r>
            <a:r>
              <a:rPr lang="uk-UA" sz="3200" dirty="0" err="1" smtClean="0"/>
              <a:t>Києво</a:t>
            </a:r>
            <a:r>
              <a:rPr lang="uk-UA" sz="3200" dirty="0" smtClean="0"/>
              <a:t> – Печерській лаврі</a:t>
            </a:r>
            <a:endParaRPr lang="ru-RU" sz="3200" dirty="0"/>
          </a:p>
        </p:txBody>
      </p:sp>
      <p:pic>
        <p:nvPicPr>
          <p:cNvPr id="5" name="Рисунок 4" descr="http://www.terra-z.ru/wp-content/uploads/2010/04/0144-459x369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2774" r="2774"/>
          <a:stretch>
            <a:fillRect/>
          </a:stretch>
        </p:blipFill>
        <p:spPr bwMode="auto">
          <a:xfrm rot="420000">
            <a:off x="2960287" y="965884"/>
            <a:ext cx="5439324" cy="4555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2963158" cy="136815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Старець на кладовищі</a:t>
            </a:r>
            <a:endParaRPr lang="ru-RU" sz="3200" dirty="0"/>
          </a:p>
        </p:txBody>
      </p:sp>
      <p:pic>
        <p:nvPicPr>
          <p:cNvPr id="5" name="Рисунок 4" descr="http://www.terra-z.ru/wp-content/uploads/2010/04/2039-460x645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9649" b="19649"/>
          <a:stretch>
            <a:fillRect/>
          </a:stretch>
        </p:blipFill>
        <p:spPr bwMode="auto">
          <a:xfrm rot="420000">
            <a:off x="2963873" y="898467"/>
            <a:ext cx="5502020" cy="4635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22529" name="Picture 1" descr="http://t-shevchenko.name/files/THSh/shadow/border4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2559228" cy="864095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Казашка Катя</a:t>
            </a:r>
            <a:endParaRPr lang="ru-RU" sz="3200" dirty="0"/>
          </a:p>
        </p:txBody>
      </p:sp>
      <p:pic>
        <p:nvPicPr>
          <p:cNvPr id="5" name="Рисунок 4" descr="http://www.terra-z.ru/wp-content/uploads/2010/04/1061-460x620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8425" b="18425"/>
          <a:stretch>
            <a:fillRect/>
          </a:stretch>
        </p:blipFill>
        <p:spPr bwMode="auto">
          <a:xfrm rot="420000">
            <a:off x="3089588" y="1008934"/>
            <a:ext cx="5456876" cy="43672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1"/>
            <a:ext cx="2857520" cy="785817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Мис </a:t>
            </a:r>
            <a:r>
              <a:rPr lang="uk-UA" sz="3200" dirty="0" err="1" smtClean="0"/>
              <a:t>Бай-Губек</a:t>
            </a:r>
            <a:endParaRPr lang="ru-RU" sz="3200" dirty="0"/>
          </a:p>
        </p:txBody>
      </p:sp>
      <p:pic>
        <p:nvPicPr>
          <p:cNvPr id="27650" name="Picture 2" descr="Мис Байгубек. 184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181" r="15181"/>
          <a:stretch>
            <a:fillRect/>
          </a:stretch>
        </p:blipFill>
        <p:spPr bwMode="auto">
          <a:xfrm rot="420000">
            <a:off x="3041036" y="1037353"/>
            <a:ext cx="5430549" cy="42694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14356"/>
            <a:ext cx="2390764" cy="2045261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Крутий берег Аральського моря</a:t>
            </a:r>
            <a:endParaRPr lang="ru-RU" sz="3200" dirty="0"/>
          </a:p>
        </p:txBody>
      </p:sp>
      <p:pic>
        <p:nvPicPr>
          <p:cNvPr id="26626" name="Picture 2" descr="Крутий берег Аральського моря. 1848-184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676" r="16676"/>
          <a:stretch>
            <a:fillRect/>
          </a:stretch>
        </p:blipFill>
        <p:spPr bwMode="auto">
          <a:xfrm rot="420000">
            <a:off x="2989422" y="963766"/>
            <a:ext cx="5653739" cy="4242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76996"/>
            <a:ext cx="2250976" cy="1582621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Казахський хлопчик розпалює грубку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2714612" y="2571744"/>
            <a:ext cx="71438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Хлопчик розпалює грубку. 1848-184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972" b="18972"/>
          <a:stretch>
            <a:fillRect/>
          </a:stretch>
        </p:blipFill>
        <p:spPr bwMode="auto">
          <a:xfrm rot="420000">
            <a:off x="2631305" y="864261"/>
            <a:ext cx="5861462" cy="4538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2919"/>
            <a:ext cx="2676516" cy="150019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Казахи в юрті</a:t>
            </a:r>
            <a:endParaRPr lang="ru-RU" sz="3200" dirty="0"/>
          </a:p>
        </p:txBody>
      </p:sp>
      <p:pic>
        <p:nvPicPr>
          <p:cNvPr id="5" name="Рисунок 4" descr="Шевченко, Казахи в юрте, 1849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2135" r="2135"/>
          <a:stretch>
            <a:fillRect/>
          </a:stretch>
        </p:blipFill>
        <p:spPr bwMode="auto">
          <a:xfrm rot="420000">
            <a:off x="3182615" y="1051423"/>
            <a:ext cx="5510796" cy="4429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76996"/>
            <a:ext cx="2426912" cy="1582621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Портрет Енгельгарда. Голова жінки.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2852936"/>
            <a:ext cx="2351856" cy="217932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Картини створені у майстерні В.</a:t>
            </a:r>
            <a:r>
              <a:rPr lang="uk-UA" sz="3200" dirty="0" err="1" smtClean="0"/>
              <a:t>Ширяєва</a:t>
            </a:r>
            <a:endParaRPr lang="ru-RU" sz="3200" dirty="0"/>
          </a:p>
        </p:txBody>
      </p:sp>
      <p:pic>
        <p:nvPicPr>
          <p:cNvPr id="8" name="Рисунок 7" descr="3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471" b="15471"/>
          <a:stretch>
            <a:fillRect/>
          </a:stretch>
        </p:blipFill>
        <p:spPr bwMode="auto">
          <a:xfrm rot="420000">
            <a:off x="2615280" y="1356531"/>
            <a:ext cx="3045671" cy="323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ile:Taras Shevchenko painting 00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20688"/>
            <a:ext cx="280831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808312" cy="18002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Кара колодкою . Кара шпіцрутенами. Програвся в карти.</a:t>
            </a:r>
            <a:endParaRPr lang="uk-UA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Із серії </a:t>
            </a:r>
            <a:r>
              <a:rPr lang="uk-UA" sz="2400" dirty="0" err="1" smtClean="0"/>
              <a:t>“Притча</a:t>
            </a:r>
            <a:r>
              <a:rPr lang="uk-UA" sz="2400" dirty="0" smtClean="0"/>
              <a:t> про блудного </a:t>
            </a:r>
            <a:r>
              <a:rPr lang="uk-UA" sz="2400" dirty="0" err="1" smtClean="0"/>
              <a:t>сина”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092" b="14092"/>
          <a:stretch>
            <a:fillRect/>
          </a:stretch>
        </p:blipFill>
        <p:spPr>
          <a:xfrm rot="420000">
            <a:off x="3605281" y="1075411"/>
            <a:ext cx="2469105" cy="2102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454" y="980729"/>
            <a:ext cx="2432346" cy="3168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7" name="Рисунок 6" descr="http://www.terra-z.ru/wp-content/uploads/2010/04/1062-460x623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284984"/>
            <a:ext cx="259228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85794"/>
            <a:ext cx="2378224" cy="149107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Пожежа в степу</a:t>
            </a:r>
            <a:endParaRPr lang="ru-RU" sz="3200" dirty="0"/>
          </a:p>
        </p:txBody>
      </p:sp>
      <p:pic>
        <p:nvPicPr>
          <p:cNvPr id="28674" name="Picture 2" descr="Пожежа в степу. 184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491" r="7491"/>
          <a:stretch>
            <a:fillRect/>
          </a:stretch>
        </p:blipFill>
        <p:spPr bwMode="auto">
          <a:xfrm rot="420000">
            <a:off x="3161285" y="1211527"/>
            <a:ext cx="5439326" cy="4308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85794"/>
            <a:ext cx="2533640" cy="857257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Судня рада</a:t>
            </a:r>
            <a:endParaRPr lang="ru-RU" sz="3200" dirty="0"/>
          </a:p>
        </p:txBody>
      </p:sp>
      <p:pic>
        <p:nvPicPr>
          <p:cNvPr id="35842" name="Picture 2" descr="Судня рада. 184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666" r="8666"/>
          <a:stretch>
            <a:fillRect/>
          </a:stretch>
        </p:blipFill>
        <p:spPr bwMode="auto">
          <a:xfrm rot="420000">
            <a:off x="3040671" y="962529"/>
            <a:ext cx="5528348" cy="4287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9"/>
            <a:ext cx="2500330" cy="1500198"/>
          </a:xfrm>
        </p:spPr>
        <p:txBody>
          <a:bodyPr>
            <a:noAutofit/>
          </a:bodyPr>
          <a:lstStyle/>
          <a:p>
            <a:pPr algn="ctr"/>
            <a:r>
              <a:rPr lang="uk-UA" sz="3200" dirty="0" err="1" smtClean="0"/>
              <a:t>Видубецький</a:t>
            </a:r>
            <a:r>
              <a:rPr lang="uk-UA" sz="3200" dirty="0" smtClean="0"/>
              <a:t> монастир у Києві</a:t>
            </a:r>
            <a:endParaRPr lang="ru-RU" sz="3200" dirty="0"/>
          </a:p>
        </p:txBody>
      </p:sp>
      <p:pic>
        <p:nvPicPr>
          <p:cNvPr id="36866" name="Picture 2" descr="Видубицький монастир. 184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627" r="9627"/>
          <a:stretch>
            <a:fillRect/>
          </a:stretch>
        </p:blipFill>
        <p:spPr bwMode="auto">
          <a:xfrm rot="420000">
            <a:off x="3041475" y="1038958"/>
            <a:ext cx="5599819" cy="42694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5"/>
            <a:ext cx="2212848" cy="785818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У Києві</a:t>
            </a:r>
            <a:endParaRPr lang="ru-RU" sz="4000" dirty="0"/>
          </a:p>
        </p:txBody>
      </p:sp>
      <p:pic>
        <p:nvPicPr>
          <p:cNvPr id="37890" name="Picture 2" descr="У Києві. 184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306" r="9306"/>
          <a:stretch>
            <a:fillRect/>
          </a:stretch>
        </p:blipFill>
        <p:spPr bwMode="auto">
          <a:xfrm rot="420000">
            <a:off x="3103198" y="1037858"/>
            <a:ext cx="5305158" cy="4421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319326" cy="1582621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Туркменські аби в </a:t>
            </a:r>
            <a:r>
              <a:rPr lang="uk-UA" sz="3200" dirty="0" err="1" smtClean="0"/>
              <a:t>Каратау</a:t>
            </a:r>
            <a:endParaRPr lang="ru-RU" sz="3200" dirty="0"/>
          </a:p>
        </p:txBody>
      </p:sp>
      <p:pic>
        <p:nvPicPr>
          <p:cNvPr id="40962" name="Picture 2" descr="Туркменські аби в Каратау, 1851 -185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065" r="18065"/>
          <a:stretch>
            <a:fillRect/>
          </a:stretch>
        </p:blipFill>
        <p:spPr bwMode="auto">
          <a:xfrm rot="420000">
            <a:off x="2959367" y="1195342"/>
            <a:ext cx="5591042" cy="4120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2918"/>
            <a:ext cx="2390764" cy="211669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Вид на Каратау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долини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Апазир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1986" name="Picture 2" descr="Вид на Каратау з долини Апазир, 185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958" r="17958"/>
          <a:stretch>
            <a:fillRect/>
          </a:stretch>
        </p:blipFill>
        <p:spPr bwMode="auto">
          <a:xfrm rot="420000">
            <a:off x="3223766" y="995986"/>
            <a:ext cx="5233688" cy="4192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2919"/>
            <a:ext cx="2605078" cy="92869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Самаритянка</a:t>
            </a:r>
            <a:endParaRPr lang="ru-RU" sz="3200" dirty="0"/>
          </a:p>
        </p:txBody>
      </p:sp>
      <p:pic>
        <p:nvPicPr>
          <p:cNvPr id="38914" name="Picture 2" descr="Самарянка, 185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424" b="17424"/>
          <a:stretch>
            <a:fillRect/>
          </a:stretch>
        </p:blipFill>
        <p:spPr bwMode="auto">
          <a:xfrm rot="420000">
            <a:off x="3243361" y="877127"/>
            <a:ext cx="5313934" cy="4661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3"/>
            <a:ext cx="2714644" cy="135732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Робінзон Крузо</a:t>
            </a:r>
            <a:endParaRPr lang="ru-RU" sz="3200" dirty="0"/>
          </a:p>
        </p:txBody>
      </p:sp>
      <p:pic>
        <p:nvPicPr>
          <p:cNvPr id="39938" name="Picture 2" descr="Робінзон Крузо, 185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954" b="15954"/>
          <a:stretch>
            <a:fillRect/>
          </a:stretch>
        </p:blipFill>
        <p:spPr bwMode="auto">
          <a:xfrm rot="420000">
            <a:off x="3080766" y="1198396"/>
            <a:ext cx="5385407" cy="4326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Нарцис та німфа </a:t>
            </a:r>
            <a:r>
              <a:rPr lang="uk-UA" dirty="0" err="1" smtClean="0"/>
              <a:t>Ехо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Нарціс та німфа Ехо, 18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57364"/>
            <a:ext cx="3897964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76996"/>
            <a:ext cx="2736304" cy="1171884"/>
          </a:xfrm>
        </p:spPr>
        <p:txBody>
          <a:bodyPr>
            <a:normAutofit/>
          </a:bodyPr>
          <a:lstStyle/>
          <a:p>
            <a:r>
              <a:rPr lang="uk-UA" dirty="0" smtClean="0"/>
              <a:t>Смерть Олега – князя Древлянського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Туш. 1836 р.</a:t>
            </a:r>
            <a:endParaRPr lang="ru-RU" sz="2000" dirty="0"/>
          </a:p>
        </p:txBody>
      </p:sp>
      <p:pic>
        <p:nvPicPr>
          <p:cNvPr id="1026" name="Picture 2" descr="http://dok.znaimo.com.ua/pars_docs/refs/3/2501/img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1481"/>
            <a:ext cx="2605078" cy="171451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Євген Павлович Гребінка</a:t>
            </a:r>
            <a:endParaRPr lang="ru-RU" sz="3200" dirty="0"/>
          </a:p>
        </p:txBody>
      </p:sp>
      <p:pic>
        <p:nvPicPr>
          <p:cNvPr id="5" name="Рисунок 4" descr="http://image.slidesharecdn.com/random-120421134446-phpapp02/95/slide-34-728.jpg?1335034736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942" t="29817" r="62568" b="16368"/>
          <a:stretch>
            <a:fillRect/>
          </a:stretch>
        </p:blipFill>
        <p:spPr bwMode="auto">
          <a:xfrm rot="420000">
            <a:off x="3401468" y="1025581"/>
            <a:ext cx="4014864" cy="47760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2928958" cy="2116699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Пантелеймон Олександрович Куліш</a:t>
            </a:r>
            <a:endParaRPr lang="ru-RU" sz="3200" dirty="0"/>
          </a:p>
        </p:txBody>
      </p:sp>
      <p:pic>
        <p:nvPicPr>
          <p:cNvPr id="5" name="Рисунок 4" descr="http://image.slidesharecdn.com/random-120421134446-phpapp02/95/slide-34-728.jpg?1335034736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4447" t="4254" r="5942" b="43767"/>
          <a:stretch>
            <a:fillRect/>
          </a:stretch>
        </p:blipFill>
        <p:spPr bwMode="auto">
          <a:xfrm rot="420000">
            <a:off x="3905811" y="894315"/>
            <a:ext cx="3593149" cy="4649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2919"/>
            <a:ext cx="2462202" cy="121444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Марія Максимович</a:t>
            </a:r>
            <a:endParaRPr lang="ru-RU" sz="3200" dirty="0"/>
          </a:p>
        </p:txBody>
      </p:sp>
      <p:pic>
        <p:nvPicPr>
          <p:cNvPr id="5" name="Рисунок 4" descr="http://image.slidesharecdn.com/random-120421134446-phpapp02/95/slide-41-728.jpg?1335034736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942" t="12151" r="58298" b="24665"/>
          <a:stretch>
            <a:fillRect/>
          </a:stretch>
        </p:blipFill>
        <p:spPr bwMode="auto">
          <a:xfrm rot="420000">
            <a:off x="3884459" y="1111691"/>
            <a:ext cx="3455148" cy="4715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2919"/>
            <a:ext cx="2605078" cy="785817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Автопортрети</a:t>
            </a:r>
            <a:endParaRPr lang="ru-RU" sz="3200" dirty="0"/>
          </a:p>
        </p:txBody>
      </p:sp>
      <p:pic>
        <p:nvPicPr>
          <p:cNvPr id="5" name="Рисунок 4" descr="http://image.slidesharecdn.com/random-120421134446-phpapp02/95/slide-43-728.jpg?1335034736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942" t="8905" r="49021" b="14248"/>
          <a:stretch>
            <a:fillRect/>
          </a:stretch>
        </p:blipFill>
        <p:spPr bwMode="auto">
          <a:xfrm rot="420000">
            <a:off x="3311466" y="982393"/>
            <a:ext cx="2235318" cy="2964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6" name="Рисунок 5" descr="http://image.slidesharecdn.com/random-120421134446-phpapp02/95/slide-45-728.jpg?1335034736"/>
          <p:cNvPicPr/>
          <p:nvPr/>
        </p:nvPicPr>
        <p:blipFill>
          <a:blip r:embed="rId3" cstate="print"/>
          <a:srcRect l="60302" t="4670" r="2610" b="32143"/>
          <a:stretch>
            <a:fillRect/>
          </a:stretch>
        </p:blipFill>
        <p:spPr bwMode="auto">
          <a:xfrm>
            <a:off x="6000760" y="1071546"/>
            <a:ext cx="2500330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7" name="Рисунок 6" descr="http://image.slidesharecdn.com/random-120421134446-phpapp02/95/slide-46-728.jpg?1335034736"/>
          <p:cNvPicPr/>
          <p:nvPr/>
        </p:nvPicPr>
        <p:blipFill>
          <a:blip r:embed="rId4" cstate="print"/>
          <a:srcRect l="7211" t="6868" r="60302" b="38186"/>
          <a:stretch>
            <a:fillRect/>
          </a:stretch>
        </p:blipFill>
        <p:spPr bwMode="auto">
          <a:xfrm>
            <a:off x="500034" y="2357430"/>
            <a:ext cx="2500330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8" name="Рисунок 7" descr="http://image.slidesharecdn.com/random-120421134446-phpapp02/95/slide-47-728.jpg?1335034736"/>
          <p:cNvPicPr/>
          <p:nvPr/>
        </p:nvPicPr>
        <p:blipFill>
          <a:blip r:embed="rId5" cstate="print"/>
          <a:srcRect l="53091" t="11538" r="4670" b="14285"/>
          <a:stretch>
            <a:fillRect/>
          </a:stretch>
        </p:blipFill>
        <p:spPr bwMode="auto">
          <a:xfrm>
            <a:off x="4357686" y="3571876"/>
            <a:ext cx="2286016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age.slidesharecdn.com/random-120421134446-phpapp02/95/slide-48-728.jpg?1335034736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942" t="28234" r="55117" b="7764"/>
          <a:stretch>
            <a:fillRect/>
          </a:stretch>
        </p:blipFill>
        <p:spPr bwMode="auto">
          <a:xfrm rot="420000">
            <a:off x="4272497" y="1583073"/>
            <a:ext cx="2974200" cy="34845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1340768"/>
            <a:ext cx="2212848" cy="3672408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/>
              <a:t>Останній автопортрет, виконаний 1 лютого 1861 року, відтворює образ безнадійно хворого художника. Густий морок, з якого виступає освітлене тим же контрастним бічним світлом обличчя Шевченка, посилює трагізм твору.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450232" cy="955860"/>
          </a:xfrm>
        </p:spPr>
        <p:txBody>
          <a:bodyPr/>
          <a:lstStyle/>
          <a:p>
            <a:r>
              <a:rPr lang="uk-UA" dirty="0" smtClean="0"/>
              <a:t>Смерть Богдана Хмельницького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204865"/>
            <a:ext cx="2209800" cy="57606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Туш. 1836 -1837 р.</a:t>
            </a:r>
            <a:endParaRPr lang="ru-RU" sz="2000" dirty="0"/>
          </a:p>
        </p:txBody>
      </p:sp>
      <p:pic>
        <p:nvPicPr>
          <p:cNvPr id="53250" name="Picture 2" descr="http://dok.znaimo.com.ua/pars_docs/refs/3/2501/img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780929"/>
            <a:ext cx="30963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</a:t>
            </a:r>
            <a:r>
              <a:rPr lang="ru-RU" b="1" dirty="0" err="1" smtClean="0"/>
              <a:t>малюнку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зображено</a:t>
            </a:r>
            <a:r>
              <a:rPr lang="ru-RU" b="1" dirty="0" smtClean="0"/>
              <a:t> момент </a:t>
            </a:r>
            <a:r>
              <a:rPr lang="ru-RU" b="1" dirty="0" err="1" smtClean="0"/>
              <a:t>передачі</a:t>
            </a:r>
            <a:r>
              <a:rPr lang="ru-RU" b="1" dirty="0" smtClean="0"/>
              <a:t> </a:t>
            </a:r>
            <a:r>
              <a:rPr lang="ru-RU" b="1" dirty="0" err="1" smtClean="0"/>
              <a:t>вмираючим</a:t>
            </a:r>
            <a:r>
              <a:rPr lang="ru-RU" b="1" dirty="0" smtClean="0"/>
              <a:t> Богданом </a:t>
            </a:r>
            <a:r>
              <a:rPr lang="ru-RU" b="1" dirty="0" err="1" smtClean="0"/>
              <a:t>Хмельницьким</a:t>
            </a:r>
            <a:r>
              <a:rPr lang="ru-RU" b="1" dirty="0" smtClean="0"/>
              <a:t> </a:t>
            </a:r>
            <a:r>
              <a:rPr lang="ru-RU" b="1" dirty="0" err="1" smtClean="0"/>
              <a:t>гетьманської</a:t>
            </a:r>
            <a:r>
              <a:rPr lang="ru-RU" b="1" dirty="0" smtClean="0"/>
              <a:t> </a:t>
            </a:r>
            <a:r>
              <a:rPr lang="ru-RU" b="1" dirty="0" err="1" smtClean="0"/>
              <a:t>булави</a:t>
            </a:r>
            <a:r>
              <a:rPr lang="ru-RU" b="1" dirty="0" smtClean="0"/>
              <a:t> </a:t>
            </a:r>
            <a:r>
              <a:rPr lang="ru-RU" b="1" dirty="0" err="1" smtClean="0"/>
              <a:t>своєму</a:t>
            </a:r>
            <a:r>
              <a:rPr lang="ru-RU" b="1" dirty="0" smtClean="0"/>
              <a:t> </a:t>
            </a:r>
            <a:r>
              <a:rPr lang="ru-RU" b="1" dirty="0" err="1" smtClean="0"/>
              <a:t>синові</a:t>
            </a:r>
            <a:r>
              <a:rPr lang="ru-RU" b="1" dirty="0" smtClean="0"/>
              <a:t> </a:t>
            </a:r>
            <a:r>
              <a:rPr lang="ru-RU" b="1" dirty="0" err="1" smtClean="0"/>
              <a:t>Юрію</a:t>
            </a:r>
            <a:r>
              <a:rPr lang="ru-RU" b="1" dirty="0" smtClean="0"/>
              <a:t>. </a:t>
            </a:r>
            <a:r>
              <a:rPr lang="ru-RU" b="1" dirty="0" err="1" smtClean="0"/>
              <a:t>Зміст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деталі</a:t>
            </a:r>
            <a:r>
              <a:rPr lang="ru-RU" b="1" dirty="0" smtClean="0"/>
              <a:t> </a:t>
            </a:r>
            <a:r>
              <a:rPr lang="ru-RU" b="1" dirty="0" err="1" smtClean="0"/>
              <a:t>малюнка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відповідають</a:t>
            </a:r>
            <a:r>
              <a:rPr lang="ru-RU" b="1" dirty="0" smtClean="0"/>
              <a:t> </a:t>
            </a:r>
            <a:r>
              <a:rPr lang="ru-RU" b="1" dirty="0" err="1" smtClean="0"/>
              <a:t>опису</a:t>
            </a:r>
            <a:r>
              <a:rPr lang="ru-RU" b="1" dirty="0" smtClean="0"/>
              <a:t> </a:t>
            </a:r>
            <a:r>
              <a:rPr lang="ru-RU" b="1" dirty="0" err="1" smtClean="0"/>
              <a:t>цієї</a:t>
            </a:r>
            <a:r>
              <a:rPr lang="ru-RU" b="1" dirty="0" smtClean="0"/>
              <a:t> </a:t>
            </a:r>
            <a:r>
              <a:rPr lang="ru-RU" b="1" dirty="0" err="1" smtClean="0"/>
              <a:t>події</a:t>
            </a:r>
            <a:r>
              <a:rPr lang="ru-RU" b="1" dirty="0" smtClean="0"/>
              <a:t> у </a:t>
            </a:r>
            <a:r>
              <a:rPr lang="ru-RU" b="1" dirty="0" err="1" smtClean="0"/>
              <a:t>відомій</a:t>
            </a:r>
            <a:r>
              <a:rPr lang="ru-RU" b="1" dirty="0" smtClean="0"/>
              <a:t> на той час </a:t>
            </a:r>
            <a:r>
              <a:rPr lang="ru-RU" b="1" dirty="0" err="1" smtClean="0"/>
              <a:t>Шевченкові</a:t>
            </a:r>
            <a:r>
              <a:rPr lang="ru-RU" b="1" dirty="0" smtClean="0"/>
              <a:t> </a:t>
            </a:r>
            <a:r>
              <a:rPr lang="ru-RU" b="1" dirty="0" err="1" smtClean="0"/>
              <a:t>історичній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народній</a:t>
            </a:r>
            <a:r>
              <a:rPr lang="ru-RU" b="1" dirty="0" smtClean="0"/>
              <a:t> </a:t>
            </a:r>
            <a:r>
              <a:rPr lang="ru-RU" b="1" dirty="0" err="1" smtClean="0"/>
              <a:t>думі</a:t>
            </a:r>
            <a:r>
              <a:rPr lang="ru-RU" b="1" dirty="0" smtClean="0"/>
              <a:t> про смерть </a:t>
            </a:r>
            <a:r>
              <a:rPr lang="ru-RU" b="1" dirty="0" err="1" smtClean="0"/>
              <a:t>Хмельницького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594248" cy="59582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Смерть Віргінії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2780928"/>
            <a:ext cx="2736304" cy="136815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Акварель, туш. 1836 р.</a:t>
            </a:r>
            <a:endParaRPr lang="ru-RU" sz="2000" dirty="0"/>
          </a:p>
        </p:txBody>
      </p:sp>
      <p:pic>
        <p:nvPicPr>
          <p:cNvPr id="55298" name="Picture 2" descr="http://image.slidesharecdn.com/random-130923034541-phpapp01/95/slide-30-638.jpg?cb=137992717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96" r="5896"/>
          <a:stretch>
            <a:fillRect/>
          </a:stretch>
        </p:blipFill>
        <p:spPr bwMode="auto"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err="1" smtClean="0"/>
              <a:t>Александр</a:t>
            </a:r>
            <a:r>
              <a:rPr lang="uk-UA" sz="2400" dirty="0" smtClean="0"/>
              <a:t> Македонський виявляє довір</a:t>
            </a:r>
            <a:r>
              <a:rPr lang="en-US" sz="2400" dirty="0" smtClean="0"/>
              <a:t>’</a:t>
            </a:r>
            <a:r>
              <a:rPr lang="uk-UA" sz="2400" dirty="0" smtClean="0"/>
              <a:t>я своєму лікареві </a:t>
            </a:r>
            <a:r>
              <a:rPr lang="uk-UA" sz="2400" dirty="0" err="1" smtClean="0"/>
              <a:t>Філіппу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Акварель. 1836 р.</a:t>
            </a:r>
            <a:endParaRPr lang="ru-RU" sz="2000" dirty="0"/>
          </a:p>
        </p:txBody>
      </p:sp>
      <p:pic>
        <p:nvPicPr>
          <p:cNvPr id="59394" name="Picture 2" descr="http://image.slidesharecdn.com/random-130923034541-phpapp01/95/slide-32-638.jpg?cb=137992717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96" r="5896"/>
          <a:stretch>
            <a:fillRect/>
          </a:stretch>
        </p:blipFill>
        <p:spPr bwMode="auto"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uk-UA" dirty="0" smtClean="0"/>
              <a:t>Портрет Жуковського</a:t>
            </a:r>
            <a:endParaRPr lang="ru-RU" dirty="0"/>
          </a:p>
        </p:txBody>
      </p:sp>
      <p:pic>
        <p:nvPicPr>
          <p:cNvPr id="4" name="Содержимое 3" descr="Bryullov portrait of Zhukovsk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3384376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148064" y="2204865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Заходами передових діячів російської та української культури </a:t>
            </a:r>
          </a:p>
          <a:p>
            <a:r>
              <a:rPr lang="uk-UA" sz="2000" dirty="0" smtClean="0"/>
              <a:t>цей портрет було </a:t>
            </a:r>
            <a:r>
              <a:rPr lang="uk-UA" sz="2000" dirty="0" err="1" smtClean="0"/>
              <a:t>розіграно</a:t>
            </a:r>
            <a:r>
              <a:rPr lang="uk-UA" sz="2000" dirty="0" smtClean="0"/>
              <a:t> в лотерею і за одержані 2500крб.</a:t>
            </a:r>
          </a:p>
          <a:p>
            <a:r>
              <a:rPr lang="uk-UA" sz="2000" dirty="0" smtClean="0"/>
              <a:t>викуплено Т.Шевченка </a:t>
            </a:r>
          </a:p>
          <a:p>
            <a:r>
              <a:rPr lang="uk-UA" sz="2000" dirty="0" smtClean="0"/>
              <a:t>з кріпацької неволі у </a:t>
            </a:r>
            <a:r>
              <a:rPr lang="uk-UA" sz="2000" dirty="0" err="1" smtClean="0"/>
              <a:t>поміщикаЕнгельгардта</a:t>
            </a:r>
            <a:endParaRPr lang="uk-UA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64307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Т. Г. Шевченко – художник з душею поета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285992"/>
            <a:ext cx="2928958" cy="4071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irc_mi" descr="http://img1.liveinternet.ru/images/attach/c/1/56/236/56236714_SHevchenk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287" y="2285991"/>
            <a:ext cx="3019425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50186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566</TotalTime>
  <Words>380</Words>
  <Application>Microsoft Office PowerPoint</Application>
  <PresentationFormat>Экран (4:3)</PresentationFormat>
  <Paragraphs>65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Поток</vt:lpstr>
      <vt:lpstr>Т. Г. Шевченко – художник з душею поета</vt:lpstr>
      <vt:lpstr>Погруддя жінки</vt:lpstr>
      <vt:lpstr>Портрет Енгельгарда. Голова жінки.</vt:lpstr>
      <vt:lpstr>Смерть Олега – князя Древлянського</vt:lpstr>
      <vt:lpstr>Смерть Богдана Хмельницького</vt:lpstr>
      <vt:lpstr>Смерть Віргінії</vt:lpstr>
      <vt:lpstr>Александр Македонський виявляє довір’я своєму лікареві Філіппу</vt:lpstr>
      <vt:lpstr>Портрет Жуковського</vt:lpstr>
      <vt:lpstr>Т. Г. Шевченко – художник з душею поета</vt:lpstr>
      <vt:lpstr>Акварельні роботи</vt:lpstr>
      <vt:lpstr>Катерина</vt:lpstr>
      <vt:lpstr>Портрети полководців</vt:lpstr>
      <vt:lpstr>Селянська родина</vt:lpstr>
      <vt:lpstr>Хата батьків у Кирилівці</vt:lpstr>
      <vt:lpstr>Портрет Ганни Закревської</vt:lpstr>
      <vt:lpstr>Будинок Котляревського в Полтаві</vt:lpstr>
      <vt:lpstr>Воздвиженський монастир в Полтаві</vt:lpstr>
      <vt:lpstr>Почаївська Лавра з півдня</vt:lpstr>
      <vt:lpstr>Костел у Києві</vt:lpstr>
      <vt:lpstr>Почаївська Лавра з заходу</vt:lpstr>
      <vt:lpstr>У Соборі Почаївської лаври</vt:lpstr>
      <vt:lpstr>Аскольдова могила</vt:lpstr>
      <vt:lpstr>Церква всіх святих у Києво – Печерській лаврі</vt:lpstr>
      <vt:lpstr>Старець на кладовищі</vt:lpstr>
      <vt:lpstr>Казашка Катя</vt:lpstr>
      <vt:lpstr>Мис Бай-Губек</vt:lpstr>
      <vt:lpstr>Крутий берег Аральського моря</vt:lpstr>
      <vt:lpstr>Казахський хлопчик розпалює грубку</vt:lpstr>
      <vt:lpstr>Казахи в юрті</vt:lpstr>
      <vt:lpstr>Кара колодкою . Кара шпіцрутенами. Програвся в карти.</vt:lpstr>
      <vt:lpstr>Пожежа в степу</vt:lpstr>
      <vt:lpstr>Судня рада</vt:lpstr>
      <vt:lpstr>Видубецький монастир у Києві</vt:lpstr>
      <vt:lpstr>У Києві</vt:lpstr>
      <vt:lpstr>Туркменські аби в Каратау</vt:lpstr>
      <vt:lpstr>Вид на Каратау з долини Апазир </vt:lpstr>
      <vt:lpstr>Самаритянка</vt:lpstr>
      <vt:lpstr>Робінзон Крузо</vt:lpstr>
      <vt:lpstr>Нарцис та німфа Ехо</vt:lpstr>
      <vt:lpstr>Євген Павлович Гребінка</vt:lpstr>
      <vt:lpstr>Пантелеймон Олександрович Куліш</vt:lpstr>
      <vt:lpstr>Марія Максимович</vt:lpstr>
      <vt:lpstr>Автопортрети</vt:lpstr>
      <vt:lpstr>Останній автопортрет, виконаний 1 лютого 1861 року, відтворює образ безнадійно хворого художника. Густий морок, з якого виступає освітлене тим же контрастним бічним світлом обличчя Шевченка, посилює трагізм твору.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Т. Г. Шевченко – художник з душею поета</dc:title>
  <dc:creator>123</dc:creator>
  <cp:lastModifiedBy>Админ</cp:lastModifiedBy>
  <cp:revision>107</cp:revision>
  <dcterms:created xsi:type="dcterms:W3CDTF">2013-11-26T14:40:58Z</dcterms:created>
  <dcterms:modified xsi:type="dcterms:W3CDTF">2013-12-20T07:19:25Z</dcterms:modified>
</cp:coreProperties>
</file>