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58" r:id="rId4"/>
    <p:sldId id="261" r:id="rId5"/>
    <p:sldId id="266" r:id="rId6"/>
    <p:sldId id="265" r:id="rId7"/>
    <p:sldId id="276" r:id="rId8"/>
    <p:sldId id="277" r:id="rId9"/>
    <p:sldId id="274" r:id="rId10"/>
    <p:sldId id="264" r:id="rId11"/>
    <p:sldId id="267" r:id="rId12"/>
    <p:sldId id="260" r:id="rId13"/>
    <p:sldId id="278" r:id="rId14"/>
    <p:sldId id="271" r:id="rId15"/>
    <p:sldId id="262" r:id="rId16"/>
  </p:sldIdLst>
  <p:sldSz cx="9144000" cy="6858000" type="screen4x3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AC0000"/>
    <a:srgbClr val="969696"/>
    <a:srgbClr val="0033CC"/>
    <a:srgbClr val="99CCFF"/>
    <a:srgbClr val="6699FF"/>
    <a:srgbClr val="8E0000"/>
    <a:srgbClr val="339966"/>
    <a:srgbClr val="FF33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6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D1096-6826-496C-ABE5-21583F12C33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66481AA5-C5F1-49E6-A276-C706345F42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Індивідуальна робота</a:t>
          </a:r>
          <a:endParaRPr kumimoji="0" lang="ru-RU" sz="14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8B8E304E-C8D1-455C-91E6-CCA77135B297}" type="parTrans" cxnId="{99E0A516-33B1-4370-A9C3-9331B5B4E419}">
      <dgm:prSet/>
      <dgm:spPr/>
      <dgm:t>
        <a:bodyPr/>
        <a:lstStyle/>
        <a:p>
          <a:endParaRPr lang="uk-UA"/>
        </a:p>
      </dgm:t>
    </dgm:pt>
    <dgm:pt modelId="{92211796-A48A-47FD-BAC0-90C978D77DC3}" type="sibTrans" cxnId="{99E0A516-33B1-4370-A9C3-9331B5B4E419}">
      <dgm:prSet/>
      <dgm:spPr/>
      <dgm:t>
        <a:bodyPr/>
        <a:lstStyle/>
        <a:p>
          <a:endParaRPr lang="uk-UA"/>
        </a:p>
      </dgm:t>
    </dgm:pt>
    <dgm:pt modelId="{782B2A8F-F367-4CE6-AE79-808DDD67CDA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Фронтальна  робота</a:t>
          </a:r>
          <a:endParaRPr kumimoji="0" lang="ru-RU" sz="11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81C7B0EB-EB3D-4ADE-A196-29D641E24FE1}" type="parTrans" cxnId="{599933D5-3300-46E1-9D3F-BB794A2B544F}">
      <dgm:prSet/>
      <dgm:spPr/>
      <dgm:t>
        <a:bodyPr/>
        <a:lstStyle/>
        <a:p>
          <a:endParaRPr lang="uk-UA"/>
        </a:p>
      </dgm:t>
    </dgm:pt>
    <dgm:pt modelId="{80A6803A-4050-4CC4-9939-BEFA12CC3A15}" type="sibTrans" cxnId="{599933D5-3300-46E1-9D3F-BB794A2B544F}">
      <dgm:prSet/>
      <dgm:spPr/>
      <dgm:t>
        <a:bodyPr/>
        <a:lstStyle/>
        <a:p>
          <a:endParaRPr lang="uk-UA"/>
        </a:p>
      </dgm:t>
    </dgm:pt>
    <dgm:pt modelId="{CA468C03-139E-4378-960F-129FCFCED3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Робота в парах</a:t>
          </a:r>
          <a:endParaRPr kumimoji="0" lang="ru-RU" sz="14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3A750F6A-BE77-40E5-ACD4-7B83BB57800D}" type="parTrans" cxnId="{6CF88D14-045A-421E-A105-827F06454C3F}">
      <dgm:prSet/>
      <dgm:spPr/>
      <dgm:t>
        <a:bodyPr/>
        <a:lstStyle/>
        <a:p>
          <a:endParaRPr lang="uk-UA"/>
        </a:p>
      </dgm:t>
    </dgm:pt>
    <dgm:pt modelId="{111EC2BB-846A-4313-BF1B-32EF5D10A68A}" type="sibTrans" cxnId="{6CF88D14-045A-421E-A105-827F06454C3F}">
      <dgm:prSet/>
      <dgm:spPr/>
      <dgm:t>
        <a:bodyPr/>
        <a:lstStyle/>
        <a:p>
          <a:endParaRPr lang="uk-UA"/>
        </a:p>
      </dgm:t>
    </dgm:pt>
    <dgm:pt modelId="{EDC92ABD-6F02-4D35-80DB-E3FFA2961E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Робота в групах</a:t>
          </a:r>
          <a:endParaRPr kumimoji="0" lang="ru-RU" sz="14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BDC9BD94-62E7-4122-8AFE-7FC075ED6C93}" type="parTrans" cxnId="{C812DE39-5C71-4E47-A971-48774A334526}">
      <dgm:prSet/>
      <dgm:spPr/>
      <dgm:t>
        <a:bodyPr/>
        <a:lstStyle/>
        <a:p>
          <a:endParaRPr lang="uk-UA"/>
        </a:p>
      </dgm:t>
    </dgm:pt>
    <dgm:pt modelId="{FB4DD3DD-7536-4FB9-BABD-2F9882D98203}" type="sibTrans" cxnId="{C812DE39-5C71-4E47-A971-48774A334526}">
      <dgm:prSet/>
      <dgm:spPr/>
      <dgm:t>
        <a:bodyPr/>
        <a:lstStyle/>
        <a:p>
          <a:endParaRPr lang="uk-UA"/>
        </a:p>
      </dgm:t>
    </dgm:pt>
    <dgm:pt modelId="{12E0F356-29AE-4042-816C-522FA339949B}" type="pres">
      <dgm:prSet presAssocID="{89AD1096-6826-496C-ABE5-21583F12C334}" presName="compositeShape" presStyleCnt="0">
        <dgm:presLayoutVars>
          <dgm:chMax val="7"/>
          <dgm:dir/>
          <dgm:resizeHandles val="exact"/>
        </dgm:presLayoutVars>
      </dgm:prSet>
      <dgm:spPr/>
    </dgm:pt>
    <dgm:pt modelId="{9E81EFD2-2BA5-4FE7-8562-5283420B4549}" type="pres">
      <dgm:prSet presAssocID="{66481AA5-C5F1-49E6-A276-C706345F42E8}" presName="circ1" presStyleLbl="vennNode1" presStyleIdx="0" presStyleCnt="4" custLinFactNeighborX="-6598" custLinFactNeighborY="2185"/>
      <dgm:spPr/>
      <dgm:t>
        <a:bodyPr/>
        <a:lstStyle/>
        <a:p>
          <a:endParaRPr lang="uk-UA"/>
        </a:p>
      </dgm:t>
    </dgm:pt>
    <dgm:pt modelId="{E099CB21-6663-479F-9148-090C4B135763}" type="pres">
      <dgm:prSet presAssocID="{66481AA5-C5F1-49E6-A276-C706345F42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3BD73F-7C5B-44DD-A461-FC82F8A1F501}" type="pres">
      <dgm:prSet presAssocID="{782B2A8F-F367-4CE6-AE79-808DDD67CDA9}" presName="circ2" presStyleLbl="vennNode1" presStyleIdx="1" presStyleCnt="4" custScaleX="108651" custLinFactNeighborX="2403" custLinFactNeighborY="-3289"/>
      <dgm:spPr/>
      <dgm:t>
        <a:bodyPr/>
        <a:lstStyle/>
        <a:p>
          <a:endParaRPr lang="uk-UA"/>
        </a:p>
      </dgm:t>
    </dgm:pt>
    <dgm:pt modelId="{4C043C08-5DF5-4D9B-9AC7-3290D361611A}" type="pres">
      <dgm:prSet presAssocID="{782B2A8F-F367-4CE6-AE79-808DDD67CD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2D0F7E-8328-4A85-8303-4E39EAB395A5}" type="pres">
      <dgm:prSet presAssocID="{CA468C03-139E-4378-960F-129FCFCED360}" presName="circ3" presStyleLbl="vennNode1" presStyleIdx="2" presStyleCnt="4" custLinFactNeighborX="-6598" custLinFactNeighborY="-4110"/>
      <dgm:spPr/>
      <dgm:t>
        <a:bodyPr/>
        <a:lstStyle/>
        <a:p>
          <a:endParaRPr lang="uk-UA"/>
        </a:p>
      </dgm:t>
    </dgm:pt>
    <dgm:pt modelId="{474F68E3-ABF8-4938-B974-5A4C5EB0C721}" type="pres">
      <dgm:prSet presAssocID="{CA468C03-139E-4378-960F-129FCFCED36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53ABC8-FADC-4D16-9039-6C1AC4897FEB}" type="pres">
      <dgm:prSet presAssocID="{EDC92ABD-6F02-4D35-80DB-E3FFA2961E8F}" presName="circ4" presStyleLbl="vennNode1" presStyleIdx="3" presStyleCnt="4" custScaleX="96328" custScaleY="95952" custLinFactNeighborX="-5286" custLinFactNeighborY="-2986"/>
      <dgm:spPr/>
      <dgm:t>
        <a:bodyPr/>
        <a:lstStyle/>
        <a:p>
          <a:endParaRPr lang="uk-UA"/>
        </a:p>
      </dgm:t>
    </dgm:pt>
    <dgm:pt modelId="{4E9CE791-69F1-481C-985A-4A92528D06CD}" type="pres">
      <dgm:prSet presAssocID="{EDC92ABD-6F02-4D35-80DB-E3FFA2961E8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067A915-C82A-43C2-871A-24BF5BEBED3E}" type="presOf" srcId="{CA468C03-139E-4378-960F-129FCFCED360}" destId="{DB2D0F7E-8328-4A85-8303-4E39EAB395A5}" srcOrd="0" destOrd="0" presId="urn:microsoft.com/office/officeart/2005/8/layout/venn1"/>
    <dgm:cxn modelId="{6CF88D14-045A-421E-A105-827F06454C3F}" srcId="{89AD1096-6826-496C-ABE5-21583F12C334}" destId="{CA468C03-139E-4378-960F-129FCFCED360}" srcOrd="2" destOrd="0" parTransId="{3A750F6A-BE77-40E5-ACD4-7B83BB57800D}" sibTransId="{111EC2BB-846A-4313-BF1B-32EF5D10A68A}"/>
    <dgm:cxn modelId="{599933D5-3300-46E1-9D3F-BB794A2B544F}" srcId="{89AD1096-6826-496C-ABE5-21583F12C334}" destId="{782B2A8F-F367-4CE6-AE79-808DDD67CDA9}" srcOrd="1" destOrd="0" parTransId="{81C7B0EB-EB3D-4ADE-A196-29D641E24FE1}" sibTransId="{80A6803A-4050-4CC4-9939-BEFA12CC3A15}"/>
    <dgm:cxn modelId="{C812DE39-5C71-4E47-A971-48774A334526}" srcId="{89AD1096-6826-496C-ABE5-21583F12C334}" destId="{EDC92ABD-6F02-4D35-80DB-E3FFA2961E8F}" srcOrd="3" destOrd="0" parTransId="{BDC9BD94-62E7-4122-8AFE-7FC075ED6C93}" sibTransId="{FB4DD3DD-7536-4FB9-BABD-2F9882D98203}"/>
    <dgm:cxn modelId="{419F2E5E-D6DB-4AFC-8185-41A44B817D88}" type="presOf" srcId="{EDC92ABD-6F02-4D35-80DB-E3FFA2961E8F}" destId="{4E9CE791-69F1-481C-985A-4A92528D06CD}" srcOrd="1" destOrd="0" presId="urn:microsoft.com/office/officeart/2005/8/layout/venn1"/>
    <dgm:cxn modelId="{08B95A47-16DF-4C21-B656-DF36019249F6}" type="presOf" srcId="{EDC92ABD-6F02-4D35-80DB-E3FFA2961E8F}" destId="{BA53ABC8-FADC-4D16-9039-6C1AC4897FEB}" srcOrd="0" destOrd="0" presId="urn:microsoft.com/office/officeart/2005/8/layout/venn1"/>
    <dgm:cxn modelId="{B88B24AE-2DCA-4B37-B1A2-F877E49B2107}" type="presOf" srcId="{782B2A8F-F367-4CE6-AE79-808DDD67CDA9}" destId="{4C043C08-5DF5-4D9B-9AC7-3290D361611A}" srcOrd="1" destOrd="0" presId="urn:microsoft.com/office/officeart/2005/8/layout/venn1"/>
    <dgm:cxn modelId="{D2C0887A-24FF-4CEB-A1FB-FF9A96332A03}" type="presOf" srcId="{CA468C03-139E-4378-960F-129FCFCED360}" destId="{474F68E3-ABF8-4938-B974-5A4C5EB0C721}" srcOrd="1" destOrd="0" presId="urn:microsoft.com/office/officeart/2005/8/layout/venn1"/>
    <dgm:cxn modelId="{99E0A516-33B1-4370-A9C3-9331B5B4E419}" srcId="{89AD1096-6826-496C-ABE5-21583F12C334}" destId="{66481AA5-C5F1-49E6-A276-C706345F42E8}" srcOrd="0" destOrd="0" parTransId="{8B8E304E-C8D1-455C-91E6-CCA77135B297}" sibTransId="{92211796-A48A-47FD-BAC0-90C978D77DC3}"/>
    <dgm:cxn modelId="{D5423AA8-D5F7-4AC5-88AE-D74893A831B4}" type="presOf" srcId="{66481AA5-C5F1-49E6-A276-C706345F42E8}" destId="{E099CB21-6663-479F-9148-090C4B135763}" srcOrd="1" destOrd="0" presId="urn:microsoft.com/office/officeart/2005/8/layout/venn1"/>
    <dgm:cxn modelId="{E0F5506A-7DDA-41F7-A8E9-D22F3B539DC6}" type="presOf" srcId="{782B2A8F-F367-4CE6-AE79-808DDD67CDA9}" destId="{F43BD73F-7C5B-44DD-A461-FC82F8A1F501}" srcOrd="0" destOrd="0" presId="urn:microsoft.com/office/officeart/2005/8/layout/venn1"/>
    <dgm:cxn modelId="{80307B58-11AE-4DC4-8594-1E0DAF8ECF22}" type="presOf" srcId="{66481AA5-C5F1-49E6-A276-C706345F42E8}" destId="{9E81EFD2-2BA5-4FE7-8562-5283420B4549}" srcOrd="0" destOrd="0" presId="urn:microsoft.com/office/officeart/2005/8/layout/venn1"/>
    <dgm:cxn modelId="{3B0F9AC9-785A-455F-BBC4-7C58115E8991}" type="presOf" srcId="{89AD1096-6826-496C-ABE5-21583F12C334}" destId="{12E0F356-29AE-4042-816C-522FA339949B}" srcOrd="0" destOrd="0" presId="urn:microsoft.com/office/officeart/2005/8/layout/venn1"/>
    <dgm:cxn modelId="{1F8B945A-6B30-454D-93AF-20379C9743F3}" type="presParOf" srcId="{12E0F356-29AE-4042-816C-522FA339949B}" destId="{9E81EFD2-2BA5-4FE7-8562-5283420B4549}" srcOrd="0" destOrd="0" presId="urn:microsoft.com/office/officeart/2005/8/layout/venn1"/>
    <dgm:cxn modelId="{40F5623F-CACE-4A30-A0CD-30CE31741AEB}" type="presParOf" srcId="{12E0F356-29AE-4042-816C-522FA339949B}" destId="{E099CB21-6663-479F-9148-090C4B135763}" srcOrd="1" destOrd="0" presId="urn:microsoft.com/office/officeart/2005/8/layout/venn1"/>
    <dgm:cxn modelId="{82AE82E4-2693-484A-A44F-11B49F0507ED}" type="presParOf" srcId="{12E0F356-29AE-4042-816C-522FA339949B}" destId="{F43BD73F-7C5B-44DD-A461-FC82F8A1F501}" srcOrd="2" destOrd="0" presId="urn:microsoft.com/office/officeart/2005/8/layout/venn1"/>
    <dgm:cxn modelId="{4B57669C-B9B5-43E1-AAE7-9E404888B9A5}" type="presParOf" srcId="{12E0F356-29AE-4042-816C-522FA339949B}" destId="{4C043C08-5DF5-4D9B-9AC7-3290D361611A}" srcOrd="3" destOrd="0" presId="urn:microsoft.com/office/officeart/2005/8/layout/venn1"/>
    <dgm:cxn modelId="{D4C8F0A9-A99B-42A5-AA33-5B32B14A3AA8}" type="presParOf" srcId="{12E0F356-29AE-4042-816C-522FA339949B}" destId="{DB2D0F7E-8328-4A85-8303-4E39EAB395A5}" srcOrd="4" destOrd="0" presId="urn:microsoft.com/office/officeart/2005/8/layout/venn1"/>
    <dgm:cxn modelId="{FB5621DF-367B-4FE9-9932-F9CA91082E97}" type="presParOf" srcId="{12E0F356-29AE-4042-816C-522FA339949B}" destId="{474F68E3-ABF8-4938-B974-5A4C5EB0C721}" srcOrd="5" destOrd="0" presId="urn:microsoft.com/office/officeart/2005/8/layout/venn1"/>
    <dgm:cxn modelId="{9B909EFA-1312-4724-9A3C-B57CD78DF7E7}" type="presParOf" srcId="{12E0F356-29AE-4042-816C-522FA339949B}" destId="{BA53ABC8-FADC-4D16-9039-6C1AC4897FEB}" srcOrd="6" destOrd="0" presId="urn:microsoft.com/office/officeart/2005/8/layout/venn1"/>
    <dgm:cxn modelId="{7829F43D-C960-45EC-81F3-0BAB68E2DA9C}" type="presParOf" srcId="{12E0F356-29AE-4042-816C-522FA339949B}" destId="{4E9CE791-69F1-481C-985A-4A92528D06C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81EFD2-2BA5-4FE7-8562-5283420B4549}">
      <dsp:nvSpPr>
        <dsp:cNvPr id="0" name=""/>
        <dsp:cNvSpPr/>
      </dsp:nvSpPr>
      <dsp:spPr>
        <a:xfrm>
          <a:off x="1042217" y="72004"/>
          <a:ext cx="1752742" cy="17527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Індивідуальна робота</a:t>
          </a:r>
          <a:endParaRPr kumimoji="0" lang="ru-RU" sz="1400" b="1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44456" y="307950"/>
        <a:ext cx="1348263" cy="556158"/>
      </dsp:txXfrm>
    </dsp:sp>
    <dsp:sp modelId="{F43BD73F-7C5B-44DD-A461-FC82F8A1F501}">
      <dsp:nvSpPr>
        <dsp:cNvPr id="0" name=""/>
        <dsp:cNvSpPr/>
      </dsp:nvSpPr>
      <dsp:spPr>
        <a:xfrm>
          <a:off x="1899418" y="751310"/>
          <a:ext cx="1904372" cy="1752742"/>
        </a:xfrm>
        <a:prstGeom prst="ellipse">
          <a:avLst/>
        </a:prstGeom>
        <a:solidFill>
          <a:schemeClr val="accent2">
            <a:alpha val="50000"/>
            <a:hueOff val="-5402520"/>
            <a:satOff val="11111"/>
            <a:lumOff val="-8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Фронтальна  робота</a:t>
          </a:r>
          <a:endParaRPr kumimoji="0" lang="ru-RU" sz="1100" b="0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24849" y="953549"/>
        <a:ext cx="732450" cy="1348263"/>
      </dsp:txXfrm>
    </dsp:sp>
    <dsp:sp modelId="{DB2D0F7E-8328-4A85-8303-4E39EAB395A5}">
      <dsp:nvSpPr>
        <dsp:cNvPr id="0" name=""/>
        <dsp:cNvSpPr/>
      </dsp:nvSpPr>
      <dsp:spPr>
        <a:xfrm>
          <a:off x="1042217" y="1512172"/>
          <a:ext cx="1752742" cy="1752742"/>
        </a:xfrm>
        <a:prstGeom prst="ellipse">
          <a:avLst/>
        </a:prstGeom>
        <a:solidFill>
          <a:schemeClr val="accent2">
            <a:alpha val="50000"/>
            <a:hueOff val="-10805041"/>
            <a:satOff val="22223"/>
            <a:lumOff val="-1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Робота в парах</a:t>
          </a:r>
          <a:endParaRPr kumimoji="0" lang="ru-RU" sz="1400" b="0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44456" y="2472809"/>
        <a:ext cx="1348263" cy="556158"/>
      </dsp:txXfrm>
    </dsp:sp>
    <dsp:sp modelId="{BA53ABC8-FADC-4D16-9039-6C1AC4897FEB}">
      <dsp:nvSpPr>
        <dsp:cNvPr id="0" name=""/>
        <dsp:cNvSpPr/>
      </dsp:nvSpPr>
      <dsp:spPr>
        <a:xfrm>
          <a:off x="322141" y="792096"/>
          <a:ext cx="1688381" cy="1681791"/>
        </a:xfrm>
        <a:prstGeom prst="ellipse">
          <a:avLst/>
        </a:prstGeom>
        <a:solidFill>
          <a:schemeClr val="accent2">
            <a:alpha val="50000"/>
            <a:hueOff val="-16207560"/>
            <a:satOff val="33334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Робота в групах</a:t>
          </a:r>
          <a:endParaRPr kumimoji="0" lang="ru-RU" sz="1400" b="0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52017" y="986149"/>
        <a:ext cx="649377" cy="1293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760D-4889-4710-A5B4-09D0FA56A572}" type="datetimeFigureOut">
              <a:rPr lang="uk-UA" smtClean="0"/>
              <a:pPr/>
              <a:t>15.12.2014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B71BA-C22F-4C6B-A26A-B9B8E731F2F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2051713" y="188640"/>
            <a:ext cx="6840761" cy="864096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C00000"/>
                </a:solidFill>
                <a:latin typeface="Monotype Corsiva" pitchFamily="66" charset="0"/>
              </a:rPr>
              <a:t>       </a:t>
            </a:r>
            <a:r>
              <a:rPr lang="uk-UA" sz="6000" dirty="0" smtClean="0">
                <a:solidFill>
                  <a:srgbClr val="CC0000"/>
                </a:solidFill>
                <a:latin typeface="Monotype Corsiva" pitchFamily="66" charset="0"/>
              </a:rPr>
              <a:t>Опис  досвіду </a:t>
            </a:r>
            <a:endParaRPr lang="uk-UA" sz="6000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pic>
        <p:nvPicPr>
          <p:cNvPr id="8" name="Місце для вмісту 7" descr="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5940152" y="1340768"/>
            <a:ext cx="2808312" cy="5184576"/>
          </a:xfrm>
        </p:spPr>
      </p:pic>
      <p:sp>
        <p:nvSpPr>
          <p:cNvPr id="7" name="Місце для тексту 6"/>
          <p:cNvSpPr>
            <a:spLocks noGrp="1"/>
          </p:cNvSpPr>
          <p:nvPr>
            <p:ph type="body" sz="half" idx="2"/>
          </p:nvPr>
        </p:nvSpPr>
        <p:spPr>
          <a:xfrm flipH="1">
            <a:off x="1979712" y="1628800"/>
            <a:ext cx="3600400" cy="482453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8E0000"/>
                </a:solidFill>
                <a:latin typeface="Monotype Corsiva" pitchFamily="66" charset="0"/>
              </a:rPr>
              <a:t>         Миськів </a:t>
            </a:r>
          </a:p>
          <a:p>
            <a:r>
              <a:rPr lang="uk-UA" sz="4000" b="1" dirty="0" smtClean="0">
                <a:solidFill>
                  <a:srgbClr val="8E0000"/>
                </a:solidFill>
                <a:latin typeface="Monotype Corsiva" pitchFamily="66" charset="0"/>
              </a:rPr>
              <a:t>    Ольга Іванівна</a:t>
            </a:r>
          </a:p>
          <a:p>
            <a:endParaRPr lang="uk-UA" sz="2800" dirty="0" smtClean="0">
              <a:latin typeface="Monotype Corsiva" pitchFamily="66" charset="0"/>
            </a:endParaRPr>
          </a:p>
          <a:p>
            <a:r>
              <a:rPr lang="uk-UA" sz="2800" dirty="0" smtClean="0">
                <a:solidFill>
                  <a:srgbClr val="CC0000"/>
                </a:solidFill>
                <a:latin typeface="Monotype Corsiva" pitchFamily="66" charset="0"/>
              </a:rPr>
              <a:t>  Вчитель </a:t>
            </a:r>
          </a:p>
          <a:p>
            <a:r>
              <a:rPr lang="uk-UA" sz="2800" dirty="0" smtClean="0">
                <a:solidFill>
                  <a:srgbClr val="CC0000"/>
                </a:solidFill>
                <a:latin typeface="Monotype Corsiva" pitchFamily="66" charset="0"/>
              </a:rPr>
              <a:t>        образотворчого </a:t>
            </a:r>
          </a:p>
          <a:p>
            <a:r>
              <a:rPr lang="uk-UA" sz="2800" dirty="0" smtClean="0">
                <a:solidFill>
                  <a:srgbClr val="CC0000"/>
                </a:solidFill>
                <a:latin typeface="Monotype Corsiva" pitchFamily="66" charset="0"/>
              </a:rPr>
              <a:t>                     мистецтва</a:t>
            </a:r>
          </a:p>
          <a:p>
            <a:r>
              <a:rPr lang="uk-UA" sz="2800" dirty="0" smtClean="0">
                <a:solidFill>
                  <a:srgbClr val="CC0000"/>
                </a:solidFill>
                <a:latin typeface="Monotype Corsiva" pitchFamily="66" charset="0"/>
              </a:rPr>
              <a:t>        ЗОШ І-ІІІ ступенів </a:t>
            </a:r>
          </a:p>
          <a:p>
            <a:r>
              <a:rPr lang="uk-UA" sz="2800" dirty="0" smtClean="0">
                <a:solidFill>
                  <a:srgbClr val="CC0000"/>
                </a:solidFill>
                <a:latin typeface="Monotype Corsiva" pitchFamily="66" charset="0"/>
              </a:rPr>
              <a:t>              с. Коцюбинці</a:t>
            </a:r>
          </a:p>
          <a:p>
            <a:endParaRPr lang="uk-UA" sz="28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687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251520" y="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760000"/>
                </a:solidFill>
                <a:latin typeface="Monotype Corsiva" pitchFamily="66" charset="0"/>
              </a:rPr>
              <a:t>Альтернативні форми навчання</a:t>
            </a:r>
            <a:endParaRPr lang="uk-UA" sz="5400" b="1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483768" y="2276872"/>
          <a:ext cx="4176464" cy="337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Рисунок 16" descr="0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908720"/>
            <a:ext cx="363589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4409728"/>
            <a:ext cx="363589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7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836712"/>
            <a:ext cx="3779912" cy="249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01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4" y="4409728"/>
            <a:ext cx="363589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5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5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исанки-1336986013_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005064"/>
            <a:ext cx="367240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8E0000"/>
                </a:solidFill>
                <a:latin typeface="Monotype Corsiva" pitchFamily="66" charset="0"/>
              </a:rPr>
              <a:t>Позакласна робота</a:t>
            </a:r>
            <a:r>
              <a:rPr lang="uk-UA" sz="3600" dirty="0" smtClean="0">
                <a:solidFill>
                  <a:srgbClr val="8E0000"/>
                </a:solidFill>
                <a:latin typeface="Monotype Corsiva" pitchFamily="66" charset="0"/>
              </a:rPr>
              <a:t/>
            </a:r>
            <a:br>
              <a:rPr lang="uk-UA" sz="3600" dirty="0" smtClean="0">
                <a:solidFill>
                  <a:srgbClr val="8E0000"/>
                </a:solidFill>
                <a:latin typeface="Monotype Corsiva" pitchFamily="66" charset="0"/>
              </a:rPr>
            </a:br>
            <a:r>
              <a:rPr lang="uk-UA" sz="3600" dirty="0" smtClean="0">
                <a:solidFill>
                  <a:srgbClr val="8E0000"/>
                </a:solidFill>
                <a:latin typeface="Monotype Corsiva" pitchFamily="66" charset="0"/>
              </a:rPr>
              <a:t>Майстер-клас з писанкарства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323528" y="836712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AC0000"/>
                </a:solidFill>
                <a:latin typeface="Monotype Corsiva" pitchFamily="66" charset="0"/>
              </a:rPr>
              <a:t>“Як нарешті панна-писанка написалася,</a:t>
            </a:r>
            <a:br>
              <a:rPr lang="uk-UA" sz="2400" dirty="0" smtClean="0">
                <a:solidFill>
                  <a:srgbClr val="AC0000"/>
                </a:solidFill>
                <a:latin typeface="Monotype Corsiva" pitchFamily="66" charset="0"/>
              </a:rPr>
            </a:br>
            <a:r>
              <a:rPr lang="uk-UA" sz="2400" dirty="0" smtClean="0">
                <a:solidFill>
                  <a:srgbClr val="AC0000"/>
                </a:solidFill>
                <a:latin typeface="Monotype Corsiva" pitchFamily="66" charset="0"/>
              </a:rPr>
              <a:t>То при всіх своєю вродою запишалася:</a:t>
            </a:r>
            <a:br>
              <a:rPr lang="uk-UA" sz="2400" dirty="0" smtClean="0">
                <a:solidFill>
                  <a:srgbClr val="AC0000"/>
                </a:solidFill>
                <a:latin typeface="Monotype Corsiva" pitchFamily="66" charset="0"/>
              </a:rPr>
            </a:br>
            <a:r>
              <a:rPr lang="uk-UA" sz="2400" dirty="0" smtClean="0">
                <a:solidFill>
                  <a:srgbClr val="AC0000"/>
                </a:solidFill>
                <a:latin typeface="Monotype Corsiva" pitchFamily="66" charset="0"/>
              </a:rPr>
              <a:t>і віком весняним,</a:t>
            </a:r>
            <a:br>
              <a:rPr lang="uk-UA" sz="2400" dirty="0" smtClean="0">
                <a:solidFill>
                  <a:srgbClr val="AC0000"/>
                </a:solidFill>
                <a:latin typeface="Monotype Corsiva" pitchFamily="66" charset="0"/>
              </a:rPr>
            </a:br>
            <a:r>
              <a:rPr lang="uk-UA" sz="2400" dirty="0" smtClean="0">
                <a:solidFill>
                  <a:srgbClr val="AC0000"/>
                </a:solidFill>
                <a:latin typeface="Monotype Corsiva" pitchFamily="66" charset="0"/>
              </a:rPr>
              <a:t>і личком рум’яним,</a:t>
            </a:r>
            <a:br>
              <a:rPr lang="uk-UA" sz="2400" dirty="0" smtClean="0">
                <a:solidFill>
                  <a:srgbClr val="AC0000"/>
                </a:solidFill>
                <a:latin typeface="Monotype Corsiva" pitchFamily="66" charset="0"/>
              </a:rPr>
            </a:br>
            <a:r>
              <a:rPr lang="uk-UA" sz="2400" dirty="0" smtClean="0">
                <a:solidFill>
                  <a:srgbClr val="AC0000"/>
                </a:solidFill>
                <a:latin typeface="Monotype Corsiva" pitchFamily="66" charset="0"/>
              </a:rPr>
              <a:t>і косою вітвистою,</a:t>
            </a:r>
            <a:br>
              <a:rPr lang="uk-UA" sz="2400" dirty="0" smtClean="0">
                <a:solidFill>
                  <a:srgbClr val="AC0000"/>
                </a:solidFill>
                <a:latin typeface="Monotype Corsiva" pitchFamily="66" charset="0"/>
              </a:rPr>
            </a:br>
            <a:r>
              <a:rPr lang="uk-UA" sz="2400" dirty="0" smtClean="0">
                <a:solidFill>
                  <a:srgbClr val="AC0000"/>
                </a:solidFill>
                <a:latin typeface="Monotype Corsiva" pitchFamily="66" charset="0"/>
              </a:rPr>
              <a:t>і сорочкою барвистою …”</a:t>
            </a:r>
            <a:endParaRPr lang="uk-UA" sz="2400" dirty="0">
              <a:solidFill>
                <a:srgbClr val="AC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984776" cy="1417638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8E0000"/>
                </a:solidFill>
                <a:latin typeface="Monotype Corsiva" pitchFamily="66" charset="0"/>
              </a:rPr>
              <a:t>     Методична робота</a:t>
            </a:r>
            <a:endParaRPr lang="uk-UA" sz="5400" b="1" dirty="0">
              <a:solidFill>
                <a:srgbClr val="8E0000"/>
              </a:solidFill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07704" y="980728"/>
            <a:ext cx="7056784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Monotype Corsiva" pitchFamily="66" charset="0"/>
              </a:rPr>
              <a:t>                       Участь у семінарах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Monotype Corsiva" pitchFamily="66" charset="0"/>
              </a:rPr>
              <a:t>Районний семінар  учителів художньо-естетичного циклу у с.Коцюбинці. Відкритий урок з образотворчого мистецтва  “Види декоративно-прикладного мистецтва. Петриківський розпис” у  5 класі. Квітень,2005р.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Monotype Corsiva" pitchFamily="66" charset="0"/>
              </a:rPr>
              <a:t> Районний семінар заступників директорів з навчально-виховної роботи у с.Коцюбинці. Відкрите заняття гуртка “Живопис” на тему “Виконання живописної композиції на банці “Зимова казка” і лялькова вистава </a:t>
            </a:r>
            <a:r>
              <a:rPr lang="uk-UA" sz="2000" dirty="0" err="1" smtClean="0">
                <a:latin typeface="Monotype Corsiva" pitchFamily="66" charset="0"/>
              </a:rPr>
              <a:t>“Новорічна</a:t>
            </a:r>
            <a:r>
              <a:rPr lang="uk-UA" sz="2000" dirty="0" smtClean="0">
                <a:latin typeface="Monotype Corsiva" pitchFamily="66" charset="0"/>
              </a:rPr>
              <a:t> пригода </a:t>
            </a:r>
            <a:r>
              <a:rPr lang="uk-UA" sz="2000" dirty="0" err="1" smtClean="0">
                <a:latin typeface="Monotype Corsiva" pitchFamily="66" charset="0"/>
              </a:rPr>
              <a:t>колобка”</a:t>
            </a:r>
            <a:r>
              <a:rPr lang="uk-UA" sz="2000" dirty="0" smtClean="0">
                <a:latin typeface="Monotype Corsiva" pitchFamily="66" charset="0"/>
              </a:rPr>
              <a:t> Грудень 2012 р.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uk-UA" sz="2000" dirty="0" smtClean="0">
                <a:latin typeface="Monotype Corsiva" pitchFamily="66" charset="0"/>
              </a:rPr>
              <a:t> Засідання районної Школи вчителя другокласника на тему «Викладання уроку образотворчого мистецтва в 2 класі відповідно до нового Державного стандарту». Підготувала презентацію для вчителів другокласників про типи та структуру уроків образотворчого мистецтва, виконала моделювання уроку - дизайну у 2 класі на тему «Декоративно-прикладне мистецтво та засоби його виразності», а також провела майстер-клас із виготовлення паперового сувеніру «Новорічний ангелик».20.11.14р.</a:t>
            </a:r>
          </a:p>
        </p:txBody>
      </p:sp>
      <p:pic>
        <p:nvPicPr>
          <p:cNvPr id="6" name="Місце для вмісту 5" descr="-1-728.jpgщзшт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547156" y="2547156"/>
            <a:ext cx="6858000" cy="176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3635896" y="2708920"/>
            <a:ext cx="187220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Результат</a:t>
            </a:r>
          </a:p>
          <a:p>
            <a:pPr algn="ctr"/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навчання</a:t>
            </a:r>
            <a:endParaRPr lang="uk-UA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DSC07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149080"/>
            <a:ext cx="1869672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835696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40.JPG"/>
          <p:cNvPicPr>
            <a:picLocks noChangeAspect="1"/>
          </p:cNvPicPr>
          <p:nvPr/>
        </p:nvPicPr>
        <p:blipFill>
          <a:blip r:embed="rId4" cstate="print"/>
          <a:srcRect l="3538" t="14300" r="5901" b="11151"/>
          <a:stretch>
            <a:fillRect/>
          </a:stretch>
        </p:blipFill>
        <p:spPr>
          <a:xfrm>
            <a:off x="2987824" y="4437112"/>
            <a:ext cx="3183565" cy="2195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042.JPG"/>
          <p:cNvPicPr>
            <a:picLocks noChangeAspect="1"/>
          </p:cNvPicPr>
          <p:nvPr/>
        </p:nvPicPr>
        <p:blipFill>
          <a:blip r:embed="rId5" cstate="print"/>
          <a:srcRect l="15350" t="24800" r="17713" b="15351"/>
          <a:stretch>
            <a:fillRect/>
          </a:stretch>
        </p:blipFill>
        <p:spPr>
          <a:xfrm rot="5400000">
            <a:off x="9509" y="4535107"/>
            <a:ext cx="2348879" cy="186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34.JPG"/>
          <p:cNvPicPr>
            <a:picLocks noChangeAspect="1"/>
          </p:cNvPicPr>
          <p:nvPr/>
        </p:nvPicPr>
        <p:blipFill>
          <a:blip r:embed="rId6" cstate="print"/>
          <a:srcRect l="20475" t="17850" r="19676" b="29651"/>
          <a:stretch>
            <a:fillRect/>
          </a:stretch>
        </p:blipFill>
        <p:spPr>
          <a:xfrm>
            <a:off x="2915816" y="188640"/>
            <a:ext cx="3096344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25.JPG"/>
          <p:cNvPicPr>
            <a:picLocks noChangeAspect="1"/>
          </p:cNvPicPr>
          <p:nvPr/>
        </p:nvPicPr>
        <p:blipFill>
          <a:blip r:embed="rId7" cstate="print"/>
          <a:srcRect l="8263" t="13251" r="12201" b="8001"/>
          <a:stretch>
            <a:fillRect/>
          </a:stretch>
        </p:blipFill>
        <p:spPr>
          <a:xfrm rot="5400000">
            <a:off x="6768244" y="440668"/>
            <a:ext cx="230425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круглений прямокутник 11"/>
          <p:cNvSpPr/>
          <p:nvPr/>
        </p:nvSpPr>
        <p:spPr>
          <a:xfrm>
            <a:off x="2483768" y="1916832"/>
            <a:ext cx="201622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Розвинена уява</a:t>
            </a:r>
            <a:endParaRPr lang="uk-UA" sz="1600" dirty="0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716016" y="1916832"/>
            <a:ext cx="201622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Сформовані практичні навички</a:t>
            </a:r>
            <a:endParaRPr lang="uk-UA" sz="1600" dirty="0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5652120" y="2708920"/>
            <a:ext cx="201622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Високий рівень знань</a:t>
            </a:r>
            <a:endParaRPr lang="uk-UA" sz="1600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1475656" y="2708920"/>
            <a:ext cx="201622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Участь у виставках</a:t>
            </a:r>
            <a:endParaRPr lang="uk-UA" sz="1600" dirty="0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2627784" y="3501008"/>
            <a:ext cx="201622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Практичне застосування  знань і  умінь у побуті</a:t>
            </a:r>
            <a:endParaRPr lang="uk-UA" sz="1600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4788024" y="3501008"/>
            <a:ext cx="201622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Перемоги на конкурсах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396044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5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89040"/>
            <a:ext cx="3744416" cy="281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8E0000"/>
                </a:solidFill>
                <a:latin typeface="Monotype Corsiva" pitchFamily="66" charset="0"/>
              </a:rPr>
              <a:t>Ми розумні, творчі, здібні</a:t>
            </a:r>
          </a:p>
          <a:p>
            <a:pPr algn="ctr">
              <a:buNone/>
            </a:pPr>
            <a:endParaRPr lang="uk-UA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uk-UA" dirty="0"/>
          </a:p>
        </p:txBody>
      </p:sp>
      <p:pic>
        <p:nvPicPr>
          <p:cNvPr id="11" name="Рисунок 10" descr="010.JPG"/>
          <p:cNvPicPr>
            <a:picLocks noChangeAspect="1"/>
          </p:cNvPicPr>
          <p:nvPr/>
        </p:nvPicPr>
        <p:blipFill>
          <a:blip r:embed="rId5" cstate="print"/>
          <a:srcRect l="22987" t="13251" r="18500"/>
          <a:stretch>
            <a:fillRect/>
          </a:stretch>
        </p:blipFill>
        <p:spPr>
          <a:xfrm>
            <a:off x="683568" y="620688"/>
            <a:ext cx="38884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7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3140969"/>
            <a:ext cx="428396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Місце для вмісту 2"/>
          <p:cNvSpPr>
            <a:spLocks noGrp="1"/>
          </p:cNvSpPr>
          <p:nvPr>
            <p:ph type="title"/>
          </p:nvPr>
        </p:nvSpPr>
        <p:spPr>
          <a:xfrm flipH="1">
            <a:off x="1258888" y="188640"/>
            <a:ext cx="6985000" cy="547260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sz="4900" b="1" dirty="0" smtClean="0">
                <a:solidFill>
                  <a:srgbClr val="FF0000"/>
                </a:solidFill>
                <a:latin typeface="Monotype Corsiva" pitchFamily="66" charset="0"/>
              </a:rPr>
              <a:t>Не заплямую ім’я  Педагога</a:t>
            </a:r>
            <a:br>
              <a:rPr lang="uk-UA" sz="49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900" b="1" dirty="0" smtClean="0">
                <a:solidFill>
                  <a:srgbClr val="FF0000"/>
                </a:solidFill>
                <a:latin typeface="Monotype Corsiva" pitchFamily="66" charset="0"/>
              </a:rPr>
              <a:t>І гідною буду Вчителя звання,</a:t>
            </a:r>
            <a:br>
              <a:rPr lang="uk-UA" sz="49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900" b="1" dirty="0" smtClean="0">
                <a:solidFill>
                  <a:srgbClr val="FF0000"/>
                </a:solidFill>
                <a:latin typeface="Monotype Corsiva" pitchFamily="66" charset="0"/>
              </a:rPr>
              <a:t>Клянусь з цієї не звернуть дороги,</a:t>
            </a:r>
            <a:br>
              <a:rPr lang="uk-UA" sz="49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900" b="1" dirty="0" smtClean="0">
                <a:solidFill>
                  <a:srgbClr val="FF0000"/>
                </a:solidFill>
                <a:latin typeface="Monotype Corsiva" pitchFamily="66" charset="0"/>
              </a:rPr>
              <a:t>Несучи в світ </a:t>
            </a:r>
            <a:br>
              <a:rPr lang="uk-UA" sz="49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900" b="1" dirty="0" smtClean="0">
                <a:solidFill>
                  <a:srgbClr val="FF0000"/>
                </a:solidFill>
                <a:latin typeface="Monotype Corsiva" pitchFamily="66" charset="0"/>
              </a:rPr>
              <a:t> Любов,  Добро,  Знання!</a:t>
            </a:r>
            <a:r>
              <a:rPr lang="ru-RU" sz="49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uk-UA" sz="49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687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кутник 8"/>
          <p:cNvSpPr/>
          <p:nvPr/>
        </p:nvSpPr>
        <p:spPr>
          <a:xfrm>
            <a:off x="1979712" y="260648"/>
            <a:ext cx="69127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rgbClr val="760000"/>
                </a:solidFill>
                <a:latin typeface="Monotype Corsiva" pitchFamily="66" charset="0"/>
              </a:rPr>
              <a:t>            Анкетні дані:</a:t>
            </a:r>
          </a:p>
          <a:p>
            <a:pPr lvl="0" algn="just"/>
            <a:r>
              <a:rPr lang="uk-UA" sz="2400" b="1" dirty="0" err="1" smtClean="0">
                <a:solidFill>
                  <a:srgbClr val="8E0000"/>
                </a:solidFill>
                <a:latin typeface="Monotype Corsiva" pitchFamily="66" charset="0"/>
              </a:rPr>
              <a:t>ПІП</a:t>
            </a:r>
            <a:r>
              <a:rPr lang="uk-UA" sz="2400" b="1" dirty="0" smtClean="0">
                <a:solidFill>
                  <a:srgbClr val="8E0000"/>
                </a:solidFill>
                <a:latin typeface="Monotype Corsiva" pitchFamily="66" charset="0"/>
              </a:rPr>
              <a:t>: </a:t>
            </a:r>
            <a:r>
              <a:rPr lang="uk-UA" sz="2400" b="1" dirty="0" smtClean="0">
                <a:latin typeface="Monotype Corsiva" pitchFamily="66" charset="0"/>
              </a:rPr>
              <a:t>                                        </a:t>
            </a:r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Миськів Ольга Іванівна</a:t>
            </a:r>
          </a:p>
          <a:p>
            <a:pPr lvl="0" algn="just"/>
            <a:r>
              <a:rPr lang="uk-UA" sz="2400" b="1" dirty="0" smtClean="0">
                <a:solidFill>
                  <a:srgbClr val="8E0000"/>
                </a:solidFill>
                <a:latin typeface="Monotype Corsiva" pitchFamily="66" charset="0"/>
              </a:rPr>
              <a:t>Освіта:                                      </a:t>
            </a:r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вища (Тернопільський </a:t>
            </a:r>
          </a:p>
          <a:p>
            <a:pPr lvl="0" algn="just"/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                                                   державний педагогічний </a:t>
            </a:r>
          </a:p>
          <a:p>
            <a:pPr lvl="0" algn="just"/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                                                   університет  ім.В.Гнатюка)</a:t>
            </a:r>
          </a:p>
          <a:p>
            <a:pPr lvl="0" algn="just"/>
            <a:r>
              <a:rPr lang="uk-UA" sz="2400" b="1" i="1" dirty="0" smtClean="0">
                <a:solidFill>
                  <a:srgbClr val="8E0000"/>
                </a:solidFill>
                <a:latin typeface="Monotype Corsiva" pitchFamily="66" charset="0"/>
              </a:rPr>
              <a:t>Кваліфікація:</a:t>
            </a:r>
            <a:r>
              <a:rPr lang="uk-UA" sz="2400" dirty="0" smtClean="0">
                <a:solidFill>
                  <a:srgbClr val="8E0000"/>
                </a:solidFill>
                <a:latin typeface="Monotype Corsiva" pitchFamily="66" charset="0"/>
              </a:rPr>
              <a:t>                           </a:t>
            </a:r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учитель початкових   класів </a:t>
            </a:r>
          </a:p>
          <a:p>
            <a:pPr lvl="0" algn="just"/>
            <a:r>
              <a:rPr lang="uk-UA" sz="2400" b="1" dirty="0" smtClean="0">
                <a:solidFill>
                  <a:srgbClr val="8E0000"/>
                </a:solidFill>
                <a:latin typeface="Monotype Corsiva" pitchFamily="66" charset="0"/>
              </a:rPr>
              <a:t>Кваліфікаційна категорія:</a:t>
            </a:r>
            <a:r>
              <a:rPr lang="uk-UA" sz="2400" b="1" dirty="0" smtClean="0">
                <a:latin typeface="Monotype Corsiva" pitchFamily="66" charset="0"/>
              </a:rPr>
              <a:t>    </a:t>
            </a:r>
            <a:r>
              <a:rPr lang="uk-UA" sz="2400" b="1" dirty="0" smtClean="0">
                <a:solidFill>
                  <a:srgbClr val="CC0000"/>
                </a:solidFill>
                <a:latin typeface="Monotype Corsiva" pitchFamily="66" charset="0"/>
              </a:rPr>
              <a:t>в</a:t>
            </a:r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читель  І  категорії</a:t>
            </a:r>
            <a:r>
              <a:rPr lang="uk-UA" sz="2400" b="1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endParaRPr lang="uk-UA" sz="2400" dirty="0" smtClean="0">
              <a:solidFill>
                <a:srgbClr val="CC0000"/>
              </a:solidFill>
              <a:latin typeface="Monotype Corsiva" pitchFamily="66" charset="0"/>
            </a:endParaRPr>
          </a:p>
          <a:p>
            <a:pPr lvl="0" algn="just"/>
            <a:r>
              <a:rPr lang="uk-UA" sz="2400" b="1" i="1" dirty="0" smtClean="0">
                <a:solidFill>
                  <a:srgbClr val="8E0000"/>
                </a:solidFill>
                <a:latin typeface="Monotype Corsiva" pitchFamily="66" charset="0"/>
              </a:rPr>
              <a:t>Педагогічний стаж роботи :</a:t>
            </a:r>
            <a:r>
              <a:rPr lang="uk-UA" sz="2400" dirty="0" smtClean="0">
                <a:latin typeface="Monotype Corsiva" pitchFamily="66" charset="0"/>
              </a:rPr>
              <a:t> </a:t>
            </a:r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12 років</a:t>
            </a:r>
            <a:r>
              <a:rPr lang="uk-UA" sz="2400" b="1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endParaRPr lang="uk-UA" sz="2400" dirty="0" smtClean="0">
              <a:solidFill>
                <a:srgbClr val="CC0000"/>
              </a:solidFill>
              <a:latin typeface="Monotype Corsiva" pitchFamily="66" charset="0"/>
            </a:endParaRPr>
          </a:p>
          <a:p>
            <a:pPr lvl="0" algn="just"/>
            <a:r>
              <a:rPr lang="uk-UA" sz="2400" b="1" i="1" dirty="0" smtClean="0">
                <a:solidFill>
                  <a:srgbClr val="8E0000"/>
                </a:solidFill>
                <a:latin typeface="Monotype Corsiva" pitchFamily="66" charset="0"/>
              </a:rPr>
              <a:t>Останні курси підвищення </a:t>
            </a:r>
          </a:p>
          <a:p>
            <a:pPr lvl="0" algn="just"/>
            <a:r>
              <a:rPr lang="uk-UA" sz="2400" b="1" i="1" dirty="0" smtClean="0">
                <a:solidFill>
                  <a:srgbClr val="8E0000"/>
                </a:solidFill>
                <a:latin typeface="Monotype Corsiva" pitchFamily="66" charset="0"/>
              </a:rPr>
              <a:t>кваліфікації </a:t>
            </a:r>
            <a:r>
              <a:rPr lang="uk-UA" sz="2400" dirty="0" smtClean="0">
                <a:solidFill>
                  <a:srgbClr val="8E0000"/>
                </a:solidFill>
                <a:latin typeface="Monotype Corsiva" pitchFamily="66" charset="0"/>
              </a:rPr>
              <a:t>                              </a:t>
            </a:r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Тернопільський ОКІППО  </a:t>
            </a:r>
          </a:p>
          <a:p>
            <a:pPr lvl="0" algn="just"/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                                                   з 21.10.2013р. до 11.12.2013.</a:t>
            </a:r>
          </a:p>
          <a:p>
            <a:pPr lvl="0" algn="just"/>
            <a:r>
              <a:rPr lang="uk-UA" sz="2400" b="1" dirty="0" smtClean="0">
                <a:solidFill>
                  <a:srgbClr val="8E0000"/>
                </a:solidFill>
                <a:latin typeface="Monotype Corsiva" pitchFamily="66" charset="0"/>
              </a:rPr>
              <a:t>Місце роботи:                          </a:t>
            </a:r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Загальноосвітня школа</a:t>
            </a:r>
          </a:p>
          <a:p>
            <a:pPr lvl="0" algn="just"/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                                                   І-ІІІ ступенів </a:t>
            </a:r>
          </a:p>
          <a:p>
            <a:pPr lvl="0" algn="just"/>
            <a:r>
              <a:rPr lang="uk-UA" sz="2400" dirty="0" smtClean="0">
                <a:solidFill>
                  <a:srgbClr val="CC0000"/>
                </a:solidFill>
                <a:latin typeface="Monotype Corsiva" pitchFamily="66" charset="0"/>
              </a:rPr>
              <a:t>                                                   с. Коцюбинці</a:t>
            </a:r>
          </a:p>
          <a:p>
            <a:pPr algn="just"/>
            <a:r>
              <a:rPr lang="uk-UA" sz="2400" dirty="0" smtClean="0">
                <a:latin typeface="Monotype Corsiva" pitchFamily="66" charset="0"/>
              </a:rPr>
              <a:t> 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394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39293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55344" y="2971490"/>
            <a:ext cx="4288656" cy="38865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88641"/>
            <a:ext cx="6552728" cy="1512168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 </a:t>
            </a:r>
            <a:r>
              <a:rPr lang="uk-UA" sz="5400" dirty="0" smtClean="0">
                <a:ln w="18415" cmpd="sng">
                  <a:solidFill>
                    <a:srgbClr val="760000"/>
                  </a:solidFill>
                  <a:prstDash val="solid"/>
                </a:ln>
                <a:solidFill>
                  <a:srgbClr val="76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Педагогічне кредо</a:t>
            </a:r>
            <a:endParaRPr lang="uk-UA" sz="5400" dirty="0">
              <a:ln w="18415" cmpd="sng">
                <a:solidFill>
                  <a:srgbClr val="760000"/>
                </a:solidFill>
                <a:prstDash val="solid"/>
              </a:ln>
              <a:solidFill>
                <a:srgbClr val="76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128792" cy="4392488"/>
          </a:xfrm>
        </p:spPr>
        <p:txBody>
          <a:bodyPr>
            <a:normAutofit fontScale="85000" lnSpcReduction="1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5800" b="1" i="1" dirty="0" smtClean="0">
                <a:solidFill>
                  <a:srgbClr val="FF0000"/>
                </a:solidFill>
                <a:latin typeface="Monotype Corsiva" pitchFamily="66" charset="0"/>
              </a:rPr>
              <a:t>Людина лише там чогось домагається, де вона сама вірить у свої сили»</a:t>
            </a:r>
          </a:p>
          <a:p>
            <a:endParaRPr lang="ru-RU" i="1" dirty="0" smtClean="0">
              <a:solidFill>
                <a:srgbClr val="CC0000"/>
              </a:solidFill>
            </a:endParaRPr>
          </a:p>
          <a:p>
            <a:r>
              <a:rPr lang="ru-RU" i="1" dirty="0" smtClean="0">
                <a:solidFill>
                  <a:srgbClr val="CC0000"/>
                </a:solidFill>
              </a:rPr>
              <a:t>Все світле і вічне, чисте і тепле в нашому учительському житті – від дітей.</a:t>
            </a:r>
          </a:p>
          <a:p>
            <a:r>
              <a:rPr lang="ru-RU" i="1" dirty="0" smtClean="0">
                <a:solidFill>
                  <a:srgbClr val="CC0000"/>
                </a:solidFill>
              </a:rPr>
              <a:t>    Тому в своїй роботі на перше місце  я ставлю дитину: її світ, її творчість</a:t>
            </a:r>
            <a:r>
              <a:rPr lang="ru-RU" dirty="0" smtClean="0">
                <a:solidFill>
                  <a:srgbClr val="CC0000"/>
                </a:solidFill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46085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E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8E0000"/>
                </a:solidFill>
                <a:latin typeface="Monotype Corsiva" pitchFamily="66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1907704" y="0"/>
            <a:ext cx="6861448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>
                <a:solidFill>
                  <a:srgbClr val="76000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uk-UA" sz="4400" dirty="0" smtClean="0">
                <a:solidFill>
                  <a:srgbClr val="760000"/>
                </a:solidFill>
                <a:latin typeface="Monotype Corsiva" pitchFamily="66" charset="0"/>
                <a:cs typeface="Times New Roman" pitchFamily="18" charset="0"/>
              </a:rPr>
              <a:t>Проблема , над якою працюю:</a:t>
            </a:r>
            <a:endParaRPr lang="uk-UA" sz="44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1763688" y="162880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3600" dirty="0" smtClean="0">
                <a:solidFill>
                  <a:srgbClr val="CC0000"/>
                </a:solidFill>
                <a:latin typeface="Monotype Corsiva" pitchFamily="66" charset="0"/>
              </a:rPr>
              <a:t>      “ Розвиток   уяви, інтелекту і  практичних навичок  учнів на уроках образотворчого мистецтва і художньої  культури шляхом використання нестандартних методів і прийомів роботи”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400" b="1" dirty="0" smtClean="0">
                <a:solidFill>
                  <a:srgbClr val="760000"/>
                </a:solidFill>
                <a:latin typeface="Monotype Corsiva" pitchFamily="66" charset="0"/>
              </a:rPr>
              <a:t>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687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7308304" cy="1656184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760000"/>
                </a:solidFill>
                <a:latin typeface="Monotype Corsiva" pitchFamily="66" charset="0"/>
                <a:cs typeface="Times New Roman" pitchFamily="18" charset="0"/>
              </a:rPr>
              <a:t>Головне  в  педагогіці  для мене – це дитина, її бажання, прагнення, запити</a:t>
            </a:r>
            <a:endParaRPr lang="uk-UA" sz="3600" b="1" i="1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052736"/>
            <a:ext cx="6696744" cy="3240360"/>
          </a:xfrm>
        </p:spPr>
        <p:txBody>
          <a:bodyPr>
            <a:normAutofit fontScale="70000" lnSpcReduction="20000"/>
          </a:bodyPr>
          <a:lstStyle/>
          <a:p>
            <a:endParaRPr lang="uk-UA" sz="4600" dirty="0" smtClean="0">
              <a:solidFill>
                <a:srgbClr val="CC0000"/>
              </a:solidFill>
              <a:latin typeface="Monotype Corsiva" pitchFamily="66" charset="0"/>
            </a:endParaRPr>
          </a:p>
          <a:p>
            <a:r>
              <a:rPr lang="uk-UA" sz="4600" dirty="0" err="1" smtClean="0">
                <a:solidFill>
                  <a:srgbClr val="CC0000"/>
                </a:solidFill>
                <a:latin typeface="Monotype Corsiva" pitchFamily="66" charset="0"/>
              </a:rPr>
              <a:t>„</a:t>
            </a:r>
            <a:r>
              <a:rPr lang="uk-UA" sz="4000" b="1" dirty="0" err="1" smtClean="0">
                <a:solidFill>
                  <a:srgbClr val="CC0000"/>
                </a:solidFill>
                <a:latin typeface="Monotype Corsiva" pitchFamily="66" charset="0"/>
                <a:cs typeface="Times New Roman" pitchFamily="18" charset="0"/>
              </a:rPr>
              <a:t>Кожній</a:t>
            </a:r>
            <a:r>
              <a:rPr lang="uk-UA" sz="4000" b="1" dirty="0" smtClean="0">
                <a:solidFill>
                  <a:srgbClr val="CC0000"/>
                </a:solidFill>
                <a:latin typeface="Monotype Corsiva" pitchFamily="66" charset="0"/>
                <a:cs typeface="Times New Roman" pitchFamily="18" charset="0"/>
              </a:rPr>
              <a:t> дитині – світло знань, 	  	</a:t>
            </a:r>
          </a:p>
          <a:p>
            <a:r>
              <a:rPr lang="uk-UA" sz="4000" b="1" dirty="0" smtClean="0">
                <a:solidFill>
                  <a:srgbClr val="CC0000"/>
                </a:solidFill>
                <a:latin typeface="Monotype Corsiva" pitchFamily="66" charset="0"/>
                <a:cs typeface="Times New Roman" pitchFamily="18" charset="0"/>
              </a:rPr>
              <a:t>  кожній дитині – світло любові.</a:t>
            </a:r>
            <a:endParaRPr lang="ru-RU" sz="4000" b="1" dirty="0" smtClean="0">
              <a:solidFill>
                <a:srgbClr val="CC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uk-UA" sz="4000" b="1" dirty="0" smtClean="0">
                <a:solidFill>
                  <a:srgbClr val="CC0000"/>
                </a:solidFill>
                <a:latin typeface="Monotype Corsiva" pitchFamily="66" charset="0"/>
                <a:cs typeface="Times New Roman" pitchFamily="18" charset="0"/>
              </a:rPr>
              <a:t>      Віри в сили свої без вагань –  </a:t>
            </a:r>
            <a:endParaRPr lang="ru-RU" sz="4000" b="1" dirty="0" smtClean="0">
              <a:solidFill>
                <a:srgbClr val="CC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uk-UA" sz="4000" b="1" dirty="0" smtClean="0">
                <a:solidFill>
                  <a:srgbClr val="CC0000"/>
                </a:solidFill>
                <a:latin typeface="Monotype Corsiva" pitchFamily="66" charset="0"/>
                <a:cs typeface="Times New Roman" pitchFamily="18" charset="0"/>
              </a:rPr>
              <a:t>            </a:t>
            </a:r>
            <a:r>
              <a:rPr lang="en-US" sz="4000" b="1" dirty="0" smtClean="0">
                <a:solidFill>
                  <a:srgbClr val="CC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CC0000"/>
                </a:solidFill>
                <a:latin typeface="Monotype Corsiva" pitchFamily="66" charset="0"/>
                <a:cs typeface="Times New Roman" pitchFamily="18" charset="0"/>
              </a:rPr>
              <a:t>як запоруку щасливої долі ...”</a:t>
            </a:r>
          </a:p>
          <a:p>
            <a:r>
              <a:rPr lang="uk-UA" sz="4000" b="1" dirty="0" smtClean="0">
                <a:solidFill>
                  <a:srgbClr val="8E0000"/>
                </a:solidFill>
                <a:latin typeface="Monotype Corsiva" pitchFamily="66" charset="0"/>
                <a:cs typeface="Times New Roman" pitchFamily="18" charset="0"/>
              </a:rPr>
              <a:t>Моя мрія: </a:t>
            </a:r>
            <a:r>
              <a:rPr lang="uk-UA" sz="4000" b="1" dirty="0" err="1" smtClean="0">
                <a:solidFill>
                  <a:srgbClr val="CC0000"/>
                </a:solidFill>
                <a:latin typeface="Monotype Corsiva" pitchFamily="66" charset="0"/>
                <a:cs typeface="Times New Roman" pitchFamily="18" charset="0"/>
              </a:rPr>
              <a:t>“Своїми</a:t>
            </a:r>
            <a:r>
              <a:rPr lang="uk-UA" sz="4000" b="1" dirty="0" smtClean="0">
                <a:solidFill>
                  <a:srgbClr val="CC0000"/>
                </a:solidFill>
                <a:latin typeface="Monotype Corsiva" pitchFamily="66" charset="0"/>
                <a:cs typeface="Times New Roman" pitchFamily="18" charset="0"/>
              </a:rPr>
              <a:t> справами примножувати  кількість щасливих людей на </a:t>
            </a:r>
            <a:r>
              <a:rPr lang="uk-UA" sz="4000" b="1" dirty="0" err="1" smtClean="0">
                <a:solidFill>
                  <a:srgbClr val="CC0000"/>
                </a:solidFill>
                <a:latin typeface="Monotype Corsiva" pitchFamily="66" charset="0"/>
                <a:cs typeface="Times New Roman" pitchFamily="18" charset="0"/>
              </a:rPr>
              <a:t>землі”</a:t>
            </a:r>
            <a:endParaRPr lang="ru-RU" sz="4000" b="1" dirty="0" smtClean="0">
              <a:solidFill>
                <a:srgbClr val="CC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687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077072"/>
            <a:ext cx="3888432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79208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10 «</a:t>
            </a:r>
            <a:r>
              <a:rPr lang="ru-RU" sz="4800" dirty="0" err="1" smtClean="0">
                <a:solidFill>
                  <a:srgbClr val="C00000"/>
                </a:solidFill>
                <a:latin typeface="Monotype Corsiva" pitchFamily="66" charset="0"/>
              </a:rPr>
              <a:t>золотих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» правил учителя:</a:t>
            </a:r>
            <a:endParaRPr lang="uk-UA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Вертикальний сувій 10"/>
          <p:cNvSpPr/>
          <p:nvPr/>
        </p:nvSpPr>
        <p:spPr>
          <a:xfrm>
            <a:off x="2843808" y="1196752"/>
            <a:ext cx="3779912" cy="4176464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uk-UA" dirty="0" smtClean="0">
                <a:latin typeface="Monotype Corsiva" pitchFamily="66" charset="0"/>
              </a:rPr>
              <a:t>Безмежно люби дітей.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Monotype Corsiva" pitchFamily="66" charset="0"/>
              </a:rPr>
              <a:t>Ніколи не будь нудним.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Monotype Corsiva" pitchFamily="66" charset="0"/>
              </a:rPr>
              <a:t>Йди вперед, не зупиняйся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Monotype Corsiva" pitchFamily="66" charset="0"/>
              </a:rPr>
              <a:t>Не будь байдужим.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Monotype Corsiva" pitchFamily="66" charset="0"/>
              </a:rPr>
              <a:t>Завжди шукай нове.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Monotype Corsiva" pitchFamily="66" charset="0"/>
              </a:rPr>
              <a:t>Не нервуй.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Monotype Corsiva" pitchFamily="66" charset="0"/>
              </a:rPr>
              <a:t>Веди здоровий спосіб життя.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Monotype Corsiva" pitchFamily="66" charset="0"/>
              </a:rPr>
              <a:t>Не думай про минуле, не бійся майбутнього.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Monotype Corsiva" pitchFamily="66" charset="0"/>
              </a:rPr>
              <a:t>Не марнуй часу.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Monotype Corsiva" pitchFamily="66" charset="0"/>
              </a:rPr>
              <a:t>Будь вимогливим.</a:t>
            </a:r>
          </a:p>
        </p:txBody>
      </p:sp>
      <p:pic>
        <p:nvPicPr>
          <p:cNvPr id="12" name="Рисунок 11" descr="012.JPG"/>
          <p:cNvPicPr>
            <a:picLocks noChangeAspect="1"/>
          </p:cNvPicPr>
          <p:nvPr/>
        </p:nvPicPr>
        <p:blipFill>
          <a:blip r:embed="rId2" cstate="print"/>
          <a:srcRect t="6951"/>
          <a:stretch>
            <a:fillRect/>
          </a:stretch>
        </p:blipFill>
        <p:spPr>
          <a:xfrm>
            <a:off x="6208867" y="3717032"/>
            <a:ext cx="2935133" cy="204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763434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17032"/>
            <a:ext cx="2808312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07291.JPG"/>
          <p:cNvPicPr>
            <a:picLocks noChangeAspect="1"/>
          </p:cNvPicPr>
          <p:nvPr/>
        </p:nvPicPr>
        <p:blipFill>
          <a:blip r:embed="rId5" cstate="print"/>
          <a:srcRect t="14300" r="19288"/>
          <a:stretch>
            <a:fillRect/>
          </a:stretch>
        </p:blipFill>
        <p:spPr>
          <a:xfrm>
            <a:off x="179512" y="1772816"/>
            <a:ext cx="2736304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009628" y="1723628"/>
            <a:ext cx="112474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AC0000"/>
                </a:solidFill>
                <a:latin typeface="Monotype Corsiva" pitchFamily="66" charset="0"/>
              </a:rPr>
              <a:t>Типи нестандартних уроків</a:t>
            </a:r>
            <a:endParaRPr lang="uk-UA" sz="5400" dirty="0">
              <a:solidFill>
                <a:srgbClr val="AC0000"/>
              </a:solidFill>
              <a:latin typeface="Monotype Corsiva" pitchFamily="66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323528" y="5085184"/>
            <a:ext cx="8280920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Атмосферу захопленості уроком, предметом та мистецтвом </a:t>
            </a:r>
            <a:r>
              <a:rPr lang="uk-UA" sz="2000" dirty="0" err="1" smtClean="0">
                <a:latin typeface="Monotype Corsiva" pitchFamily="66" charset="0"/>
              </a:rPr>
              <a:t>вцілому</a:t>
            </a:r>
            <a:r>
              <a:rPr lang="uk-UA" sz="2000" dirty="0" smtClean="0">
                <a:latin typeface="Monotype Corsiva" pitchFamily="66" charset="0"/>
              </a:rPr>
              <a:t> створюю шляхом використання  різноманітних типів  нестандартних  уроків</a:t>
            </a:r>
            <a:endParaRPr lang="uk-UA" sz="2000" dirty="0">
              <a:latin typeface="Monotype Corsiva" pitchFamily="66" charset="0"/>
            </a:endParaRP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442588" y="3706242"/>
            <a:ext cx="2257203" cy="101890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C0000"/>
                </a:solidFill>
                <a:latin typeface="Monotype Corsiva" pitchFamily="66" charset="0"/>
              </a:rPr>
              <a:t>урок серед природи</a:t>
            </a:r>
            <a:endParaRPr lang="uk-UA" sz="2000" dirty="0">
              <a:solidFill>
                <a:srgbClr val="AC0000"/>
              </a:solidFill>
              <a:latin typeface="Monotype Corsiva" pitchFamily="66" charset="0"/>
            </a:endParaRPr>
          </a:p>
        </p:txBody>
      </p:sp>
      <p:sp>
        <p:nvSpPr>
          <p:cNvPr id="10" name="Округлена прямокутна виноска 9"/>
          <p:cNvSpPr/>
          <p:nvPr/>
        </p:nvSpPr>
        <p:spPr>
          <a:xfrm>
            <a:off x="395536" y="2564904"/>
            <a:ext cx="2232248" cy="72008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C0000"/>
                </a:solidFill>
                <a:latin typeface="Monotype Corsiva" pitchFamily="66" charset="0"/>
              </a:rPr>
              <a:t>урок – сюрприз </a:t>
            </a:r>
            <a:endParaRPr lang="uk-UA" sz="2000" dirty="0">
              <a:solidFill>
                <a:srgbClr val="AC0000"/>
              </a:solidFill>
              <a:latin typeface="Monotype Corsiva" pitchFamily="66" charset="0"/>
            </a:endParaRPr>
          </a:p>
        </p:txBody>
      </p:sp>
      <p:sp>
        <p:nvSpPr>
          <p:cNvPr id="11" name="Округлена прямокутна виноска 10"/>
          <p:cNvSpPr/>
          <p:nvPr/>
        </p:nvSpPr>
        <p:spPr>
          <a:xfrm>
            <a:off x="395536" y="1412776"/>
            <a:ext cx="2232248" cy="72008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C0000"/>
                </a:solidFill>
                <a:latin typeface="Monotype Corsiva" pitchFamily="66" charset="0"/>
              </a:rPr>
              <a:t>урок - свято</a:t>
            </a:r>
            <a:endParaRPr lang="uk-UA" sz="2000" dirty="0">
              <a:solidFill>
                <a:srgbClr val="AC0000"/>
              </a:solidFill>
              <a:latin typeface="Monotype Corsiva" pitchFamily="66" charset="0"/>
            </a:endParaRPr>
          </a:p>
        </p:txBody>
      </p:sp>
      <p:sp>
        <p:nvSpPr>
          <p:cNvPr id="12" name="Округлена прямокутна виноска 11"/>
          <p:cNvSpPr/>
          <p:nvPr/>
        </p:nvSpPr>
        <p:spPr>
          <a:xfrm>
            <a:off x="3275856" y="2636912"/>
            <a:ext cx="2232248" cy="72008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C0000"/>
                </a:solidFill>
                <a:latin typeface="Monotype Corsiva" pitchFamily="66" charset="0"/>
              </a:rPr>
              <a:t>урок – ярмарок </a:t>
            </a:r>
            <a:endParaRPr lang="uk-UA" sz="2000" dirty="0">
              <a:solidFill>
                <a:srgbClr val="AC0000"/>
              </a:solidFill>
              <a:latin typeface="Monotype Corsiva" pitchFamily="66" charset="0"/>
            </a:endParaRP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3347864" y="3645024"/>
            <a:ext cx="2232248" cy="108012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C0000"/>
                </a:solidFill>
                <a:latin typeface="Monotype Corsiva" pitchFamily="66" charset="0"/>
              </a:rPr>
              <a:t>урок – мандрівка в світ художника</a:t>
            </a:r>
            <a:endParaRPr lang="uk-UA" sz="2000" dirty="0">
              <a:solidFill>
                <a:srgbClr val="AC0000"/>
              </a:solidFill>
              <a:latin typeface="Monotype Corsiva" pitchFamily="66" charset="0"/>
            </a:endParaRPr>
          </a:p>
        </p:txBody>
      </p:sp>
      <p:sp>
        <p:nvSpPr>
          <p:cNvPr id="14" name="Округлена прямокутна виноска 13"/>
          <p:cNvSpPr/>
          <p:nvPr/>
        </p:nvSpPr>
        <p:spPr>
          <a:xfrm>
            <a:off x="3275856" y="1412776"/>
            <a:ext cx="2232248" cy="72008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C0000"/>
                </a:solidFill>
                <a:latin typeface="Monotype Corsiva" pitchFamily="66" charset="0"/>
              </a:rPr>
              <a:t>урок - конкурс</a:t>
            </a:r>
            <a:endParaRPr lang="uk-UA" sz="2000" dirty="0">
              <a:solidFill>
                <a:srgbClr val="AC0000"/>
              </a:solidFill>
              <a:latin typeface="Monotype Corsiva" pitchFamily="66" charset="0"/>
            </a:endParaRPr>
          </a:p>
        </p:txBody>
      </p:sp>
      <p:sp>
        <p:nvSpPr>
          <p:cNvPr id="15" name="Округлена прямокутна виноска 14"/>
          <p:cNvSpPr/>
          <p:nvPr/>
        </p:nvSpPr>
        <p:spPr>
          <a:xfrm>
            <a:off x="6300192" y="3645024"/>
            <a:ext cx="2232248" cy="108012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  <a:latin typeface="Monotype Corsiva" pitchFamily="66" charset="0"/>
              </a:rPr>
              <a:t>урок – розгадка таємниці знайомих картин</a:t>
            </a:r>
            <a:endParaRPr lang="uk-UA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6" name="Округлена прямокутна виноска 15"/>
          <p:cNvSpPr/>
          <p:nvPr/>
        </p:nvSpPr>
        <p:spPr>
          <a:xfrm>
            <a:off x="6300192" y="2564904"/>
            <a:ext cx="2232248" cy="72008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  <a:latin typeface="Monotype Corsiva" pitchFamily="66" charset="0"/>
              </a:rPr>
              <a:t>урок – школа дизайну</a:t>
            </a:r>
            <a:endParaRPr lang="uk-UA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7" name="Округлена прямокутна виноска 16"/>
          <p:cNvSpPr/>
          <p:nvPr/>
        </p:nvSpPr>
        <p:spPr>
          <a:xfrm>
            <a:off x="6300192" y="1412776"/>
            <a:ext cx="2232248" cy="72008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  <a:latin typeface="Monotype Corsiva" pitchFamily="66" charset="0"/>
              </a:rPr>
              <a:t>урок - вистава</a:t>
            </a:r>
            <a:endParaRPr lang="uk-UA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1403648" y="188640"/>
            <a:ext cx="64807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AC0000"/>
                </a:solidFill>
                <a:latin typeface="Monotype Corsiva" pitchFamily="66" charset="0"/>
              </a:rPr>
              <a:t>Інтерактивні технології</a:t>
            </a:r>
            <a:endParaRPr lang="uk-UA" sz="4000" dirty="0">
              <a:solidFill>
                <a:srgbClr val="AC0000"/>
              </a:solidFill>
              <a:latin typeface="Monotype Corsiva" pitchFamily="66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547664" y="3068960"/>
            <a:ext cx="2448272" cy="3600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“</a:t>
            </a:r>
            <a:r>
              <a:rPr lang="uk-UA" sz="2000" dirty="0" err="1" smtClean="0"/>
              <a:t>Розумовий</a:t>
            </a:r>
            <a:r>
              <a:rPr lang="uk-UA" sz="2000" dirty="0" smtClean="0"/>
              <a:t> </a:t>
            </a:r>
            <a:r>
              <a:rPr lang="uk-UA" sz="2000" dirty="0" err="1" smtClean="0"/>
              <a:t>штурм”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“Асоціативний</a:t>
            </a:r>
            <a:r>
              <a:rPr lang="uk-UA" sz="2000" dirty="0" smtClean="0"/>
              <a:t> кущ ”</a:t>
            </a:r>
          </a:p>
          <a:p>
            <a:pPr algn="ctr"/>
            <a:r>
              <a:rPr lang="uk-UA" sz="2000" dirty="0" err="1" smtClean="0"/>
              <a:t>“Мозаїка”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“Коло</a:t>
            </a:r>
            <a:r>
              <a:rPr lang="uk-UA" sz="2000" dirty="0" smtClean="0"/>
              <a:t> </a:t>
            </a:r>
            <a:r>
              <a:rPr lang="uk-UA" sz="2000" dirty="0" err="1" smtClean="0"/>
              <a:t>ідей”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“Ланцюжок”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“Сенкан”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“Кубування”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“Гронуванння”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“Мікрофон</a:t>
            </a:r>
            <a:r>
              <a:rPr lang="uk-UA" dirty="0" err="1" smtClean="0"/>
              <a:t>”</a:t>
            </a:r>
            <a:endParaRPr lang="uk-UA" dirty="0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5148064" y="3068960"/>
            <a:ext cx="2520280" cy="3600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“Незакінчене</a:t>
            </a:r>
            <a:r>
              <a:rPr lang="uk-UA" sz="2000" dirty="0" smtClean="0"/>
              <a:t> </a:t>
            </a:r>
            <a:r>
              <a:rPr lang="uk-UA" sz="2000" dirty="0" err="1" smtClean="0"/>
              <a:t>речення”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“Кошик</a:t>
            </a:r>
            <a:r>
              <a:rPr lang="uk-UA" sz="2000" dirty="0" smtClean="0"/>
              <a:t> </a:t>
            </a:r>
            <a:r>
              <a:rPr lang="uk-UA" sz="2000" dirty="0" err="1" smtClean="0"/>
              <a:t>знань”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“Неправильний</a:t>
            </a:r>
            <a:r>
              <a:rPr lang="uk-UA" sz="2000" dirty="0" smtClean="0"/>
              <a:t> </a:t>
            </a:r>
            <a:r>
              <a:rPr lang="uk-UA" sz="2000" dirty="0" err="1" smtClean="0"/>
              <a:t>малюнок”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“Квік</a:t>
            </a:r>
            <a:r>
              <a:rPr lang="uk-UA" sz="2000" dirty="0" smtClean="0"/>
              <a:t> </a:t>
            </a:r>
            <a:r>
              <a:rPr lang="uk-UA" sz="2000" dirty="0" err="1" smtClean="0"/>
              <a:t>-налаштування”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“Тренінг”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“Майстер-клас”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“Дерево</a:t>
            </a:r>
            <a:r>
              <a:rPr lang="uk-UA" sz="2000" dirty="0" smtClean="0"/>
              <a:t> </a:t>
            </a:r>
            <a:r>
              <a:rPr lang="uk-UA" sz="2000" dirty="0" err="1" smtClean="0"/>
              <a:t>рішень”</a:t>
            </a:r>
            <a:endParaRPr lang="uk-UA" sz="2000" dirty="0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691680" y="2348880"/>
            <a:ext cx="216024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Методи активного навчання</a:t>
            </a:r>
            <a:endParaRPr lang="uk-UA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5364088" y="2276872"/>
            <a:ext cx="216024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Форми роботи</a:t>
            </a:r>
            <a:endParaRPr lang="uk-UA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804248" y="1484784"/>
            <a:ext cx="216024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Мультимедійні презентації</a:t>
            </a:r>
            <a:endParaRPr lang="uk-UA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79512" y="1484784"/>
            <a:ext cx="216024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Метод проектів </a:t>
            </a:r>
            <a:endParaRPr lang="uk-UA" dirty="0"/>
          </a:p>
        </p:txBody>
      </p:sp>
      <p:sp>
        <p:nvSpPr>
          <p:cNvPr id="10" name="Вигнута вліво стрілка 9"/>
          <p:cNvSpPr/>
          <p:nvPr/>
        </p:nvSpPr>
        <p:spPr>
          <a:xfrm>
            <a:off x="395536" y="2420888"/>
            <a:ext cx="1224136" cy="1080120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Вигнута вправо стрілка 10"/>
          <p:cNvSpPr/>
          <p:nvPr/>
        </p:nvSpPr>
        <p:spPr>
          <a:xfrm>
            <a:off x="7524328" y="2492896"/>
            <a:ext cx="1368152" cy="936104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13" name="Пряма зі стрілкою 12"/>
          <p:cNvCxnSpPr/>
          <p:nvPr/>
        </p:nvCxnSpPr>
        <p:spPr>
          <a:xfrm>
            <a:off x="6012160" y="1052736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/>
          <p:nvPr/>
        </p:nvCxnSpPr>
        <p:spPr>
          <a:xfrm>
            <a:off x="5508104" y="1124744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H="1">
            <a:off x="2699792" y="11247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/>
          <p:nvPr/>
        </p:nvCxnSpPr>
        <p:spPr>
          <a:xfrm flipH="1">
            <a:off x="1259632" y="1052736"/>
            <a:ext cx="1440160" cy="406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Округлений прямокутник 40"/>
          <p:cNvSpPr/>
          <p:nvPr/>
        </p:nvSpPr>
        <p:spPr>
          <a:xfrm>
            <a:off x="3635896" y="1124744"/>
            <a:ext cx="1872208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Нове треба створювати в поті чола, а старе саме продовжує існувати і твердо тримається на милицях звички</a:t>
            </a:r>
          </a:p>
          <a:p>
            <a:pPr algn="ctr"/>
            <a:r>
              <a:rPr lang="uk-UA" sz="1200" dirty="0" smtClean="0"/>
              <a:t>О.І. Герцен</a:t>
            </a:r>
            <a:endParaRPr lang="uk-U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11170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19050">
                  <a:solidFill>
                    <a:srgbClr val="760000"/>
                  </a:solidFill>
                  <a:round/>
                  <a:headEnd/>
                  <a:tailEnd/>
                </a:ln>
                <a:solidFill>
                  <a:srgbClr val="760000"/>
                </a:solidFill>
                <a:latin typeface="Monotype Corsiva" pitchFamily="66" charset="0"/>
              </a:rPr>
              <a:t>Дидактичні </a:t>
            </a:r>
            <a:r>
              <a:rPr lang="ru-RU" sz="5400" kern="10" dirty="0" err="1" smtClean="0">
                <a:ln w="19050">
                  <a:solidFill>
                    <a:srgbClr val="760000"/>
                  </a:solidFill>
                  <a:round/>
                  <a:headEnd/>
                  <a:tailEnd/>
                </a:ln>
                <a:solidFill>
                  <a:srgbClr val="760000"/>
                </a:solidFill>
                <a:latin typeface="Monotype Corsiva" pitchFamily="66" charset="0"/>
              </a:rPr>
              <a:t>ігри</a:t>
            </a:r>
            <a:endParaRPr lang="ru-RU" sz="5400" kern="10" dirty="0">
              <a:ln w="19050">
                <a:solidFill>
                  <a:srgbClr val="760000"/>
                </a:solidFill>
                <a:round/>
                <a:headEnd/>
                <a:tailEnd/>
              </a:ln>
              <a:solidFill>
                <a:srgbClr val="760000"/>
              </a:solidFill>
              <a:latin typeface="Monotype Corsiva" pitchFamily="66" charset="0"/>
            </a:endParaRPr>
          </a:p>
        </p:txBody>
      </p:sp>
      <p:sp>
        <p:nvSpPr>
          <p:cNvPr id="10" name="Виноска-хмарка 9"/>
          <p:cNvSpPr/>
          <p:nvPr/>
        </p:nvSpPr>
        <p:spPr>
          <a:xfrm>
            <a:off x="395536" y="1052736"/>
            <a:ext cx="2736304" cy="1152128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  <a:latin typeface="Monotype Corsiva" pitchFamily="66" charset="0"/>
              </a:rPr>
              <a:t>«Знайди колір»</a:t>
            </a:r>
          </a:p>
        </p:txBody>
      </p:sp>
      <p:pic>
        <p:nvPicPr>
          <p:cNvPr id="13" name="Рисунок 12" descr="smaylik_animaciya_solnyshk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2533650" cy="2609850"/>
          </a:xfrm>
          <a:prstGeom prst="rect">
            <a:avLst/>
          </a:prstGeom>
        </p:spPr>
      </p:pic>
      <p:sp>
        <p:nvSpPr>
          <p:cNvPr id="14" name="Виноска-хмарка 13"/>
          <p:cNvSpPr/>
          <p:nvPr/>
        </p:nvSpPr>
        <p:spPr>
          <a:xfrm>
            <a:off x="3347864" y="1052736"/>
            <a:ext cx="2664296" cy="1152128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3399"/>
                </a:solidFill>
                <a:latin typeface="Monotype Corsiva" pitchFamily="66" charset="0"/>
              </a:rPr>
              <a:t>Кросворди</a:t>
            </a:r>
            <a:r>
              <a:rPr lang="ru-RU" sz="2400" dirty="0" smtClean="0">
                <a:solidFill>
                  <a:srgbClr val="003399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15" name="Виноска-хмарка 14"/>
          <p:cNvSpPr/>
          <p:nvPr/>
        </p:nvSpPr>
        <p:spPr>
          <a:xfrm>
            <a:off x="323528" y="2420888"/>
            <a:ext cx="2664296" cy="1152128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  <a:latin typeface="Monotype Corsiva" pitchFamily="66" charset="0"/>
              </a:rPr>
              <a:t>«Веселка»</a:t>
            </a:r>
          </a:p>
        </p:txBody>
      </p:sp>
      <p:sp>
        <p:nvSpPr>
          <p:cNvPr id="16" name="Виноска-хмарка 15"/>
          <p:cNvSpPr/>
          <p:nvPr/>
        </p:nvSpPr>
        <p:spPr>
          <a:xfrm>
            <a:off x="539552" y="3789040"/>
            <a:ext cx="2592288" cy="1152128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  <a:latin typeface="Monotype Corsiva" pitchFamily="66" charset="0"/>
              </a:rPr>
              <a:t>«Шукай свій дім»</a:t>
            </a:r>
          </a:p>
        </p:txBody>
      </p:sp>
      <p:sp>
        <p:nvSpPr>
          <p:cNvPr id="17" name="Виноска-хмарка 16"/>
          <p:cNvSpPr/>
          <p:nvPr/>
        </p:nvSpPr>
        <p:spPr>
          <a:xfrm>
            <a:off x="3203848" y="4797152"/>
            <a:ext cx="2592288" cy="1152128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  <a:latin typeface="Monotype Corsiva" pitchFamily="66" charset="0"/>
              </a:rPr>
              <a:t>«Ярмарок»</a:t>
            </a:r>
          </a:p>
        </p:txBody>
      </p:sp>
      <p:sp>
        <p:nvSpPr>
          <p:cNvPr id="18" name="Виноска-хмарка 17"/>
          <p:cNvSpPr/>
          <p:nvPr/>
        </p:nvSpPr>
        <p:spPr>
          <a:xfrm>
            <a:off x="683568" y="5085184"/>
            <a:ext cx="2952328" cy="1440160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  <a:latin typeface="Monotype Corsiva" pitchFamily="66" charset="0"/>
              </a:rPr>
              <a:t>«З </a:t>
            </a:r>
            <a:r>
              <a:rPr lang="ru-RU" sz="2800" dirty="0" err="1" smtClean="0">
                <a:solidFill>
                  <a:srgbClr val="003399"/>
                </a:solidFill>
                <a:latin typeface="Monotype Corsiva" pitchFamily="66" charset="0"/>
              </a:rPr>
              <a:t>чого</a:t>
            </a:r>
            <a:r>
              <a:rPr lang="ru-RU" sz="2800" dirty="0" smtClean="0">
                <a:solidFill>
                  <a:srgbClr val="003399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3399"/>
                </a:solidFill>
                <a:latin typeface="Monotype Corsiva" pitchFamily="66" charset="0"/>
              </a:rPr>
              <a:t>складається</a:t>
            </a:r>
            <a:r>
              <a:rPr lang="ru-RU" sz="2800" dirty="0" smtClean="0">
                <a:solidFill>
                  <a:srgbClr val="003399"/>
                </a:solidFill>
                <a:latin typeface="Monotype Corsiva" pitchFamily="66" charset="0"/>
              </a:rPr>
              <a:t> пейзаж»</a:t>
            </a:r>
          </a:p>
        </p:txBody>
      </p:sp>
      <p:sp>
        <p:nvSpPr>
          <p:cNvPr id="19" name="Виноска-хмарка 18"/>
          <p:cNvSpPr/>
          <p:nvPr/>
        </p:nvSpPr>
        <p:spPr>
          <a:xfrm>
            <a:off x="5364088" y="5013176"/>
            <a:ext cx="3312368" cy="1512168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003399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003399"/>
                </a:solidFill>
                <a:latin typeface="Monotype Corsiva" pitchFamily="66" charset="0"/>
              </a:rPr>
              <a:t>«</a:t>
            </a:r>
            <a:r>
              <a:rPr lang="ru-RU" sz="2800" dirty="0" err="1" smtClean="0">
                <a:solidFill>
                  <a:srgbClr val="003399"/>
                </a:solidFill>
                <a:latin typeface="Monotype Corsiva" pitchFamily="66" charset="0"/>
              </a:rPr>
              <a:t>Склади</a:t>
            </a:r>
            <a:r>
              <a:rPr lang="ru-RU" sz="2800" dirty="0" smtClean="0">
                <a:solidFill>
                  <a:srgbClr val="003399"/>
                </a:solidFill>
                <a:latin typeface="Monotype Corsiva" pitchFamily="66" charset="0"/>
              </a:rPr>
              <a:t> натюрморт»</a:t>
            </a:r>
          </a:p>
        </p:txBody>
      </p:sp>
      <p:sp>
        <p:nvSpPr>
          <p:cNvPr id="20" name="Виноска-хмарка 19"/>
          <p:cNvSpPr/>
          <p:nvPr/>
        </p:nvSpPr>
        <p:spPr>
          <a:xfrm>
            <a:off x="6012160" y="3717032"/>
            <a:ext cx="2736304" cy="1152128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  <a:latin typeface="Monotype Corsiva" pitchFamily="66" charset="0"/>
              </a:rPr>
              <a:t>«Придумай портрет»</a:t>
            </a:r>
          </a:p>
        </p:txBody>
      </p:sp>
      <p:sp>
        <p:nvSpPr>
          <p:cNvPr id="21" name="Виноска-хмарка 20"/>
          <p:cNvSpPr/>
          <p:nvPr/>
        </p:nvSpPr>
        <p:spPr>
          <a:xfrm>
            <a:off x="6084168" y="2420888"/>
            <a:ext cx="2664296" cy="936104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3399"/>
                </a:solidFill>
                <a:latin typeface="Monotype Corsiva" pitchFamily="66" charset="0"/>
              </a:rPr>
              <a:t>Вікторини</a:t>
            </a:r>
            <a:endParaRPr lang="ru-RU" sz="2800" dirty="0" smtClean="0">
              <a:solidFill>
                <a:srgbClr val="003399"/>
              </a:solidFill>
              <a:latin typeface="Monotype Corsiva" pitchFamily="66" charset="0"/>
            </a:endParaRPr>
          </a:p>
        </p:txBody>
      </p:sp>
      <p:sp>
        <p:nvSpPr>
          <p:cNvPr id="22" name="Виноска-хмарка 21"/>
          <p:cNvSpPr/>
          <p:nvPr/>
        </p:nvSpPr>
        <p:spPr>
          <a:xfrm>
            <a:off x="6372200" y="1052736"/>
            <a:ext cx="2376264" cy="1152128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3399"/>
                </a:solidFill>
                <a:latin typeface="Monotype Corsiva" pitchFamily="66" charset="0"/>
              </a:rPr>
              <a:t>Ребуси</a:t>
            </a:r>
            <a:r>
              <a:rPr lang="ru-RU" sz="2800" dirty="0" smtClean="0">
                <a:solidFill>
                  <a:srgbClr val="003399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1036</TotalTime>
  <Words>612</Words>
  <Application>Microsoft Office PowerPoint</Application>
  <PresentationFormat>Екран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       Опис  досвіду </vt:lpstr>
      <vt:lpstr>Слайд 2</vt:lpstr>
      <vt:lpstr>         Педагогічне кредо</vt:lpstr>
      <vt:lpstr> </vt:lpstr>
      <vt:lpstr>Головне  в  педагогіці  для мене – це дитина, її бажання, прагнення, запити</vt:lpstr>
      <vt:lpstr>10 «золотих» правил учителя:</vt:lpstr>
      <vt:lpstr>Типи нестандартних уроків</vt:lpstr>
      <vt:lpstr>Слайд 8</vt:lpstr>
      <vt:lpstr>Дидактичні ігри</vt:lpstr>
      <vt:lpstr>Слайд 10</vt:lpstr>
      <vt:lpstr>Позакласна робота Майстер-клас з писанкарства</vt:lpstr>
      <vt:lpstr>     Методична робота</vt:lpstr>
      <vt:lpstr>Слайд 13</vt:lpstr>
      <vt:lpstr>Слайд 14</vt:lpstr>
      <vt:lpstr>  Не заплямую ім’я  Педагога І гідною буду Вчителя звання, Клянусь з цієї не звернуть дороги, Несучи в світ   Любов,  Добро,  Знання!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Користувач Windows</dc:creator>
  <cp:lastModifiedBy>Користувач Windows</cp:lastModifiedBy>
  <cp:revision>116</cp:revision>
  <dcterms:created xsi:type="dcterms:W3CDTF">2014-12-02T10:18:55Z</dcterms:created>
  <dcterms:modified xsi:type="dcterms:W3CDTF">2014-12-15T13:12:59Z</dcterms:modified>
</cp:coreProperties>
</file>