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5" y="1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6" descr="D:\Фони для презентацій\5-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1239" cy="924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6712" y="-4248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Прикметник як частина мови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304764" y="782429"/>
            <a:ext cx="115212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268760" y="605839"/>
            <a:ext cx="1224136" cy="117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Який? Чий?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96752" y="807381"/>
            <a:ext cx="1368152" cy="281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ознаку предмета </a:t>
            </a:r>
          </a:p>
          <a:p>
            <a:pPr algn="ctr"/>
            <a:endParaRPr lang="uk-UA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0556" y="493582"/>
            <a:ext cx="720080" cy="627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03523" y="468630"/>
            <a:ext cx="533489" cy="627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24944" y="664702"/>
            <a:ext cx="3820988" cy="515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 змінюється за Р. (в </a:t>
            </a:r>
            <a:r>
              <a:rPr lang="uk-UA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</a:t>
            </a:r>
            <a:r>
              <a:rPr lang="uk-UA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), Ч., В.</a:t>
            </a:r>
          </a:p>
          <a:p>
            <a:pPr algn="ctr"/>
            <a:r>
              <a:rPr lang="uk-UA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 узгоджується з іменниками у Р., Ч., В. – в </a:t>
            </a:r>
            <a:r>
              <a:rPr lang="uk-UA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</a:t>
            </a:r>
            <a:r>
              <a:rPr lang="uk-UA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algn="ctr"/>
            <a:r>
              <a:rPr lang="uk-UA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Ч., В – у множині.</a:t>
            </a:r>
            <a:endParaRPr lang="ru-RU" sz="1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User\Рабочий стол\file1_html_9ba1e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752" b="100000" l="9709" r="993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3762375"/>
            <a:ext cx="3924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5" descr="C:\Documents and Settings\User\Рабочий стол\file1_html_9ba1e73.jp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2146" r="3142" b="44103"/>
          <a:stretch/>
        </p:blipFill>
        <p:spPr bwMode="auto">
          <a:xfrm>
            <a:off x="1307613" y="950471"/>
            <a:ext cx="448626" cy="170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6" name="Прямая соединительная линия 1035"/>
          <p:cNvCxnSpPr/>
          <p:nvPr/>
        </p:nvCxnSpPr>
        <p:spPr>
          <a:xfrm>
            <a:off x="1880828" y="950471"/>
            <a:ext cx="519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878064" y="1035825"/>
            <a:ext cx="519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346173" y="1287882"/>
            <a:ext cx="193927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ПР-К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трелка вниз 36"/>
          <p:cNvSpPr/>
          <p:nvPr/>
        </p:nvSpPr>
        <p:spPr>
          <a:xfrm>
            <a:off x="3254827" y="1691680"/>
            <a:ext cx="175964" cy="216024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36520" y="1979712"/>
            <a:ext cx="13681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ЯКІСНІ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3497098" y="1969678"/>
            <a:ext cx="13681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ознака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900934" y="1992537"/>
            <a:ext cx="136815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ступінь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138352" y="1979712"/>
            <a:ext cx="1531007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ВІДНОСНІ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1638557" y="2113694"/>
            <a:ext cx="242271" cy="45719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трелка вправо 76"/>
          <p:cNvSpPr/>
          <p:nvPr/>
        </p:nvSpPr>
        <p:spPr>
          <a:xfrm>
            <a:off x="3254827" y="2113693"/>
            <a:ext cx="242271" cy="45719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>
            <a:off x="4865250" y="2090835"/>
            <a:ext cx="242271" cy="45719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770267" y="2280569"/>
            <a:ext cx="1410907" cy="275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(який?)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37849" y="2543526"/>
            <a:ext cx="3278882" cy="41637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*ступені порівняння: </a:t>
            </a:r>
          </a:p>
          <a:p>
            <a:pPr algn="just"/>
            <a:r>
              <a:rPr lang="uk-UA" sz="1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теплий 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 тепліший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сполуч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прислівниками: </a:t>
            </a:r>
          </a:p>
          <a:p>
            <a:pPr algn="just"/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дуже теплий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утв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нтонім. пари: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гарячий – холодний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*зменшено-пестливі форми чи згрубілі: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малесенький, величезний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*можуть </a:t>
            </a:r>
            <a:r>
              <a:rPr lang="uk-UA" sz="1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утв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рислівники:</a:t>
            </a:r>
          </a:p>
          <a:p>
            <a:pPr algn="just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тепло, гаряче, мало</a:t>
            </a:r>
          </a:p>
          <a:p>
            <a:pPr algn="ctr"/>
            <a:r>
              <a:rPr lang="uk-UA" sz="1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ФОРМА:</a:t>
            </a:r>
          </a:p>
          <a:p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коротка 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(не змін.):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усна народ. </a:t>
            </a:r>
            <a:r>
              <a:rPr lang="uk-UA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творч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зелен</a:t>
            </a:r>
            <a:endParaRPr lang="uk-UA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 повна 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(змін.):</a:t>
            </a:r>
          </a:p>
          <a:p>
            <a:r>
              <a:rPr lang="uk-UA" sz="1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стягн</a:t>
            </a:r>
            <a:r>
              <a:rPr lang="uk-UA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         </a:t>
            </a:r>
            <a:r>
              <a:rPr lang="uk-UA" sz="1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нестягн</a:t>
            </a:r>
            <a:r>
              <a:rPr lang="uk-UA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елена            </a:t>
            </a:r>
            <a:r>
              <a:rPr lang="uk-UA" sz="1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зеленая</a:t>
            </a: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3436586" y="2555776"/>
            <a:ext cx="3278882" cy="41637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- матеріал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залізний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6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людина чи тварина: </a:t>
            </a:r>
            <a:endParaRPr lang="uk-UA" sz="1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ведмежий барліг, </a:t>
            </a:r>
          </a:p>
          <a:p>
            <a:pPr algn="ctr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учнівські збори</a:t>
            </a:r>
          </a:p>
          <a:p>
            <a:pPr algn="ctr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- явища природи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дощова хмара</a:t>
            </a:r>
          </a:p>
          <a:p>
            <a:pPr algn="ctr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 ступені порівняння</a:t>
            </a:r>
          </a:p>
          <a:p>
            <a:pPr algn="ctr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 сполучення з прислівником</a:t>
            </a:r>
            <a:endParaRPr lang="ru-RU" sz="1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H="1">
            <a:off x="438150" y="6212507"/>
            <a:ext cx="341789" cy="87055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890711" y="6225827"/>
            <a:ext cx="306041" cy="74365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933056" y="5674393"/>
            <a:ext cx="2520280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flipV="1">
            <a:off x="3855508" y="5636529"/>
            <a:ext cx="2520280" cy="6708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824886" y="6725820"/>
            <a:ext cx="534442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ПРИСВІЙНІ</a:t>
            </a:r>
          </a:p>
          <a:p>
            <a:pPr marL="285750" indent="-285750" algn="ctr">
              <a:buFontTx/>
              <a:buChar char="-"/>
            </a:pPr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риналежність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(чий?)</a:t>
            </a:r>
          </a:p>
          <a:p>
            <a:pPr algn="ctr"/>
            <a:r>
              <a:rPr lang="uk-UA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атьків, сестрин</a:t>
            </a:r>
            <a:r>
              <a:rPr lang="ru-RU" sz="16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40630" y="7604517"/>
            <a:ext cx="1182592" cy="1101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верда</a:t>
            </a:r>
          </a:p>
          <a:p>
            <a:pPr algn="ctr"/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вірний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0070C0"/>
                </a:solidFill>
              </a:rPr>
              <a:t>[</a:t>
            </a:r>
            <a:r>
              <a:rPr lang="uk-UA" dirty="0" smtClean="0">
                <a:solidFill>
                  <a:srgbClr val="FF0000"/>
                </a:solidFill>
              </a:rPr>
              <a:t>н</a:t>
            </a:r>
            <a:r>
              <a:rPr lang="uk-UA" dirty="0" smtClean="0">
                <a:solidFill>
                  <a:srgbClr val="0070C0"/>
                </a:solidFill>
              </a:rPr>
              <a:t>]</a:t>
            </a:r>
            <a:endParaRPr lang="ru-RU" dirty="0">
              <a:solidFill>
                <a:srgbClr val="0070C0"/>
              </a:solidFill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1028789" y="8388424"/>
            <a:ext cx="426110" cy="72008"/>
            <a:chOff x="1058674" y="8388424"/>
            <a:chExt cx="426110" cy="7200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>
              <a:off x="1058674" y="8460432"/>
              <a:ext cx="42611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058674" y="8388424"/>
              <a:ext cx="0" cy="720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>
              <a:off x="1484784" y="8388424"/>
              <a:ext cx="0" cy="720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Группа 81"/>
          <p:cNvGrpSpPr/>
          <p:nvPr/>
        </p:nvGrpSpPr>
        <p:grpSpPr>
          <a:xfrm>
            <a:off x="2140564" y="7836949"/>
            <a:ext cx="516581" cy="720080"/>
            <a:chOff x="2140564" y="7836949"/>
            <a:chExt cx="516581" cy="720080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 flipV="1">
              <a:off x="2143455" y="7836949"/>
              <a:ext cx="513690" cy="34307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2140564" y="8180019"/>
              <a:ext cx="513690" cy="37701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Прямоугольник 79"/>
          <p:cNvSpPr/>
          <p:nvPr/>
        </p:nvSpPr>
        <p:spPr>
          <a:xfrm>
            <a:off x="2564904" y="7836949"/>
            <a:ext cx="2270534" cy="695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рупи</a:t>
            </a:r>
          </a:p>
          <a:p>
            <a:pPr algn="ctr"/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 algn="ctr"/>
            <a:r>
              <a:rPr lang="uk-UA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вердістю-м</a:t>
            </a:r>
            <a:r>
              <a:rPr lang="en-US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якістю</a:t>
            </a:r>
            <a:endParaRPr lang="ru-RU" sz="1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9" name="Группа 118"/>
          <p:cNvGrpSpPr/>
          <p:nvPr/>
        </p:nvGrpSpPr>
        <p:grpSpPr>
          <a:xfrm rot="10800000">
            <a:off x="4704590" y="7740352"/>
            <a:ext cx="516581" cy="720080"/>
            <a:chOff x="2140564" y="7836949"/>
            <a:chExt cx="516581" cy="720080"/>
          </a:xfrm>
        </p:grpSpPr>
        <p:cxnSp>
          <p:nvCxnSpPr>
            <p:cNvPr id="120" name="Прямая соединительная линия 119"/>
            <p:cNvCxnSpPr/>
            <p:nvPr/>
          </p:nvCxnSpPr>
          <p:spPr>
            <a:xfrm flipV="1">
              <a:off x="2143455" y="7836949"/>
              <a:ext cx="513690" cy="34307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>
              <a:off x="2140564" y="8180019"/>
              <a:ext cx="513690" cy="37701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Прямоугольник 121"/>
          <p:cNvSpPr/>
          <p:nvPr/>
        </p:nvSpPr>
        <p:spPr>
          <a:xfrm>
            <a:off x="5193196" y="7598376"/>
            <a:ext cx="1182592" cy="1101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яка</a:t>
            </a:r>
          </a:p>
          <a:p>
            <a:pPr algn="ctr"/>
            <a:r>
              <a:rPr lang="uk-UA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давній </a:t>
            </a:r>
            <a:r>
              <a:rPr lang="uk-UA" dirty="0" smtClean="0">
                <a:solidFill>
                  <a:srgbClr val="0070C0"/>
                </a:solidFill>
              </a:rPr>
              <a:t>[</a:t>
            </a:r>
            <a:r>
              <a:rPr lang="uk-UA" smtClean="0">
                <a:solidFill>
                  <a:srgbClr val="FF0000"/>
                </a:solidFill>
              </a:rPr>
              <a:t>н'</a:t>
            </a:r>
            <a:r>
              <a:rPr lang="uk-UA" smtClean="0">
                <a:solidFill>
                  <a:srgbClr val="0070C0"/>
                </a:solidFill>
              </a:rPr>
              <a:t>]</a:t>
            </a:r>
            <a:endParaRPr lang="ru-RU" dirty="0">
              <a:solidFill>
                <a:srgbClr val="0070C0"/>
              </a:solidFill>
            </a:endParaRPr>
          </a:p>
        </p:txBody>
      </p:sp>
      <p:grpSp>
        <p:nvGrpSpPr>
          <p:cNvPr id="123" name="Группа 122"/>
          <p:cNvGrpSpPr/>
          <p:nvPr/>
        </p:nvGrpSpPr>
        <p:grpSpPr>
          <a:xfrm>
            <a:off x="5301208" y="8368524"/>
            <a:ext cx="432048" cy="94712"/>
            <a:chOff x="1058674" y="8388424"/>
            <a:chExt cx="426110" cy="72008"/>
          </a:xfrm>
        </p:grpSpPr>
        <p:cxnSp>
          <p:nvCxnSpPr>
            <p:cNvPr id="124" name="Прямая соединительная линия 123"/>
            <p:cNvCxnSpPr/>
            <p:nvPr/>
          </p:nvCxnSpPr>
          <p:spPr>
            <a:xfrm>
              <a:off x="1058674" y="8460432"/>
              <a:ext cx="42611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/>
            <p:nvPr/>
          </p:nvCxnSpPr>
          <p:spPr>
            <a:xfrm>
              <a:off x="1058674" y="8388424"/>
              <a:ext cx="0" cy="720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>
              <a:off x="1484784" y="8388424"/>
              <a:ext cx="0" cy="720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3361056" y="3071267"/>
            <a:ext cx="678229" cy="2736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uk-UA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</a:t>
            </a:r>
          </a:p>
          <a:p>
            <a:pPr algn="ctr"/>
            <a:r>
              <a:rPr lang="uk-UA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algn="ctr"/>
            <a:r>
              <a:rPr lang="uk-UA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uk-UA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ctr"/>
            <a:r>
              <a:rPr lang="uk-UA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284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194</Words>
  <Application>Microsoft Office PowerPoint</Application>
  <PresentationFormat>Экран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16</cp:revision>
  <dcterms:modified xsi:type="dcterms:W3CDTF">2015-08-17T15:52:30Z</dcterms:modified>
</cp:coreProperties>
</file>