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82" r:id="rId3"/>
    <p:sldId id="380" r:id="rId4"/>
    <p:sldId id="375" r:id="rId5"/>
    <p:sldId id="381" r:id="rId6"/>
    <p:sldId id="391" r:id="rId7"/>
    <p:sldId id="387" r:id="rId8"/>
    <p:sldId id="383" r:id="rId9"/>
    <p:sldId id="384" r:id="rId10"/>
    <p:sldId id="379" r:id="rId11"/>
    <p:sldId id="385" r:id="rId12"/>
    <p:sldId id="392" r:id="rId13"/>
    <p:sldId id="393" r:id="rId14"/>
    <p:sldId id="376" r:id="rId15"/>
    <p:sldId id="377" r:id="rId16"/>
    <p:sldId id="394" r:id="rId17"/>
    <p:sldId id="397" r:id="rId18"/>
    <p:sldId id="398" r:id="rId19"/>
    <p:sldId id="389" r:id="rId20"/>
    <p:sldId id="390" r:id="rId21"/>
    <p:sldId id="395" r:id="rId22"/>
    <p:sldId id="399" r:id="rId23"/>
    <p:sldId id="400" r:id="rId24"/>
    <p:sldId id="401" r:id="rId25"/>
    <p:sldId id="402" r:id="rId26"/>
    <p:sldId id="396" r:id="rId27"/>
    <p:sldId id="403" r:id="rId28"/>
    <p:sldId id="404" r:id="rId29"/>
    <p:sldId id="378" r:id="rId30"/>
    <p:sldId id="372" r:id="rId31"/>
    <p:sldId id="40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1E3"/>
    <a:srgbClr val="FF00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2050A56-8814-48AF-8FAB-752460D47AAE}" type="datetimeFigureOut">
              <a:rPr lang="ru-RU"/>
              <a:pPr/>
              <a:t>18.12.2014</a:t>
            </a:fld>
            <a:endParaRPr lang="ru-RU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98F2782-D77E-45AA-9C09-3AA5EE926787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8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431AC-1E26-4CF9-8F05-AEA92783D378}" type="slidenum">
              <a:rPr lang="ru-RU"/>
              <a:pPr/>
              <a:t>10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6071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49AF-4C85-4D93-8900-EC459D55FEE5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6FBF-11FA-45C8-ABCC-B0087953C80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921D-9813-4AFA-BE50-48DF8A578667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8A82D-F855-4D40-867B-0930150BD26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C7C72-1AB7-466C-96A5-07EC4A5BEEFE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8AF48-A9CD-46D9-81C9-3C817F31437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EA7F9-4AA2-4A05-88FA-4FBD3C166BD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36CAC-27C6-4632-BFF5-737B0B1D1B60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39AE4-779C-43C3-8B1B-B4ADEBB9BE9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821F0-1921-4951-90A2-91183CEE87FC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C556-A73B-44AD-9DDE-FE0F94257C2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E2A1A-8499-445C-B4AD-62DD2536A222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87DA-F2F1-4A52-B799-3CA35659CC8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18A8-8E22-4818-A3E1-EAFFDCBD34DC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EDABB-639D-4F1E-BE21-C3C018E6F62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E1DC8-1A12-4711-8857-52DAD28D98FA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BA4D-041B-4AB8-8CBD-AB6DB242061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ADDFB-830C-4851-A378-82EB9458F74E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D1A8-8162-4725-B317-47AADA94582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B5EC5-0EA5-4184-A43C-F5E417E94F8B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BB4E0-4E3B-49A9-9D47-02CF0CAA48D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A478A-BADF-445F-A146-3B3C2F5A30A8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4144-3E4C-4797-A938-08C92D522BA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BA8882-BE76-4CBB-A9C0-16B358ADC6F3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E92612-37B7-41D3-8A7B-E5111D5CFEF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ransition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4.ln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F:\&#1064;&#1077;&#1074;&#1095;&#1077;&#1085;&#1082;&#1086;.lnk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1.ln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2.ln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3.lnk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 descr="http://molbuk.ua/uploads/posts/2013-11/1383285240_shevchenko_taras.jpg"/>
          <p:cNvPicPr>
            <a:picLocks noChangeAspect="1" noChangeArrowheads="1"/>
          </p:cNvPicPr>
          <p:nvPr/>
        </p:nvPicPr>
        <p:blipFill>
          <a:blip r:embed="rId2"/>
          <a:srcRect l="4717" r="15094"/>
          <a:stretch>
            <a:fillRect/>
          </a:stretch>
        </p:blipFill>
        <p:spPr bwMode="auto">
          <a:xfrm>
            <a:off x="1571604" y="500042"/>
            <a:ext cx="2951798" cy="2500330"/>
          </a:xfrm>
          <a:prstGeom prst="rect">
            <a:avLst/>
          </a:prstGeom>
          <a:noFill/>
        </p:spPr>
      </p:pic>
      <p:pic>
        <p:nvPicPr>
          <p:cNvPr id="46090" name="Picture 10" descr="http://kpi.ua/files/images/shevchenko_taras.thumbnail.jpg"/>
          <p:cNvPicPr>
            <a:picLocks noChangeAspect="1" noChangeArrowheads="1"/>
          </p:cNvPicPr>
          <p:nvPr/>
        </p:nvPicPr>
        <p:blipFill>
          <a:blip r:embed="rId3"/>
          <a:srcRect b="15385"/>
          <a:stretch>
            <a:fillRect/>
          </a:stretch>
        </p:blipFill>
        <p:spPr bwMode="auto">
          <a:xfrm>
            <a:off x="4857752" y="3071810"/>
            <a:ext cx="2786082" cy="3143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14876" y="785794"/>
            <a:ext cx="32640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Дві дати –</a:t>
            </a:r>
          </a:p>
          <a:p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два світи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5572140"/>
            <a:ext cx="267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0731E3"/>
                </a:solidFill>
                <a:latin typeface="Georgia" pitchFamily="18" charset="0"/>
              </a:rPr>
              <a:t>1814-1861</a:t>
            </a:r>
            <a:endParaRPr lang="ru-RU" sz="4400" dirty="0">
              <a:solidFill>
                <a:srgbClr val="0731E3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  <a:t>З передсмертних </a:t>
            </a:r>
            <a:b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  <a:t>слів батька Т.Г. Шевченка:</a:t>
            </a:r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57620" y="1571612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800" dirty="0" smtClean="0">
                <a:solidFill>
                  <a:srgbClr val="0731E3"/>
                </a:solidFill>
                <a:latin typeface="Georgia" pitchFamily="18" charset="0"/>
              </a:rPr>
              <a:t>“ Синові Тарасу з мого хазяйства нічого не треба, він не буде абияким чоловіком; з його буде або щось дуже добре, або велике ледащо…”</a:t>
            </a:r>
            <a:endParaRPr lang="ru-RU" sz="2800" dirty="0" smtClean="0">
              <a:solidFill>
                <a:srgbClr val="0731E3"/>
              </a:solidFill>
              <a:latin typeface="Georgia" pitchFamily="18" charset="0"/>
            </a:endParaRPr>
          </a:p>
        </p:txBody>
      </p:sp>
      <p:pic>
        <p:nvPicPr>
          <p:cNvPr id="19463" name="Picture 7" descr="img00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1538" y="1357298"/>
            <a:ext cx="2894013" cy="4724400"/>
          </a:xfrm>
        </p:spPr>
      </p:pic>
      <p:sp>
        <p:nvSpPr>
          <p:cNvPr id="5" name="Скругленный прямоугольник 4">
            <a:hlinkClick r:id="rId4" action="ppaction://hlinkfile"/>
          </p:cNvPr>
          <p:cNvSpPr/>
          <p:nvPr/>
        </p:nvSpPr>
        <p:spPr>
          <a:xfrm>
            <a:off x="6516216" y="5500702"/>
            <a:ext cx="107157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соседними углами 5">
            <a:hlinkClick r:id="rId4" action="ppaction://hlinkfile"/>
          </p:cNvPr>
          <p:cNvSpPr/>
          <p:nvPr/>
        </p:nvSpPr>
        <p:spPr>
          <a:xfrm>
            <a:off x="4716439" y="5500702"/>
            <a:ext cx="1214446" cy="92869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731E3"/>
                </a:solidFill>
                <a:latin typeface="Georgia" pitchFamily="18" charset="0"/>
              </a:rPr>
              <a:t>Пан </a:t>
            </a:r>
            <a:r>
              <a:rPr lang="uk-UA" b="1" dirty="0" err="1" smtClean="0">
                <a:solidFill>
                  <a:srgbClr val="0731E3"/>
                </a:solidFill>
                <a:latin typeface="Georgia" pitchFamily="18" charset="0"/>
              </a:rPr>
              <a:t>Енгельгардт</a:t>
            </a:r>
            <a:r>
              <a:rPr lang="uk-UA" b="1" dirty="0" smtClean="0">
                <a:solidFill>
                  <a:srgbClr val="0731E3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0731E3"/>
              </a:solidFill>
              <a:latin typeface="Georgia" pitchFamily="18" charset="0"/>
            </a:endParaRPr>
          </a:p>
        </p:txBody>
      </p:sp>
      <p:pic>
        <p:nvPicPr>
          <p:cNvPr id="23556" name="Picture 4" descr="http://www.gazeta.lv/photos/e/95c845bc9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4259665" cy="533878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solidFill>
                  <a:srgbClr val="0731E3"/>
                </a:solidFill>
                <a:latin typeface="Georgia" pitchFamily="18" charset="0"/>
              </a:rPr>
              <a:t>Портрет Василя Жуковського, </a:t>
            </a:r>
            <a:br>
              <a:rPr lang="uk-UA" sz="3200" dirty="0" smtClean="0">
                <a:solidFill>
                  <a:srgbClr val="0731E3"/>
                </a:solidFill>
                <a:latin typeface="Georgia" pitchFamily="18" charset="0"/>
              </a:rPr>
            </a:br>
            <a:r>
              <a:rPr lang="uk-UA" sz="3200" dirty="0" smtClean="0">
                <a:solidFill>
                  <a:srgbClr val="0731E3"/>
                </a:solidFill>
                <a:latin typeface="Georgia" pitchFamily="18" charset="0"/>
              </a:rPr>
              <a:t>який розіграли на аукціоні для викупу </a:t>
            </a:r>
            <a:r>
              <a:rPr lang="uk-UA" sz="3200" b="1" dirty="0" smtClean="0">
                <a:solidFill>
                  <a:srgbClr val="C00000"/>
                </a:solidFill>
                <a:latin typeface="Georgia" pitchFamily="18" charset="0"/>
              </a:rPr>
              <a:t>Шевченка з кріпацтва  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2226" name="Picture 2" descr="http://www.gazeta.lv/photos/e/30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669887"/>
            <a:ext cx="3643338" cy="518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solidFill>
                  <a:srgbClr val="0731E3"/>
                </a:solidFill>
                <a:latin typeface="Georgia" pitchFamily="18" charset="0"/>
              </a:rPr>
              <a:t>Тарас Григорович </a:t>
            </a:r>
            <a:br>
              <a:rPr lang="uk-UA" sz="3200" b="1" dirty="0" smtClean="0">
                <a:solidFill>
                  <a:srgbClr val="0731E3"/>
                </a:solidFill>
                <a:latin typeface="Georgia" pitchFamily="18" charset="0"/>
              </a:rPr>
            </a:br>
            <a:r>
              <a:rPr lang="uk-UA" sz="3200" b="1" dirty="0" smtClean="0">
                <a:solidFill>
                  <a:srgbClr val="0731E3"/>
                </a:solidFill>
                <a:latin typeface="Georgia" pitchFamily="18" charset="0"/>
              </a:rPr>
              <a:t>вступив до Академії мистецтв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://ukrnkaspb.narod.ru/dila1.files/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66071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0731E3"/>
                </a:solidFill>
                <a:latin typeface="Georgia" pitchFamily="18" charset="0"/>
              </a:rPr>
              <a:t>Алеями літнього саду… </a:t>
            </a:r>
            <a:endParaRPr lang="ru-RU" sz="3600" b="1" dirty="0">
              <a:solidFill>
                <a:srgbClr val="0731E3"/>
              </a:solidFill>
              <a:latin typeface="Georgia" pitchFamily="18" charset="0"/>
            </a:endParaRPr>
          </a:p>
        </p:txBody>
      </p:sp>
      <p:pic>
        <p:nvPicPr>
          <p:cNvPr id="163842" name="Picture 2" descr="http://www.poiradar.com.ua/image/show/1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490971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sz="3200" b="1" dirty="0" err="1" smtClean="0">
                <a:solidFill>
                  <a:srgbClr val="C00000"/>
                </a:solidFill>
                <a:latin typeface="Georgia" pitchFamily="18" charset="0"/>
              </a:rPr>
              <a:t>“Циганка-ворожка”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64866" name="Picture 2" descr="Taras Shevchenko painting 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00108"/>
            <a:ext cx="4214842" cy="5659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731E3"/>
                </a:solidFill>
                <a:latin typeface="Georgia" pitchFamily="18" charset="0"/>
              </a:rPr>
              <a:t>Калейдоскоп картин </a:t>
            </a:r>
            <a:br>
              <a:rPr lang="uk-UA" sz="4000" b="1" dirty="0" smtClean="0">
                <a:solidFill>
                  <a:srgbClr val="0731E3"/>
                </a:solidFill>
                <a:latin typeface="Georgia" pitchFamily="18" charset="0"/>
              </a:rPr>
            </a:br>
            <a:r>
              <a:rPr lang="uk-UA" sz="4000" b="1" dirty="0" smtClean="0">
                <a:solidFill>
                  <a:srgbClr val="0731E3"/>
                </a:solidFill>
                <a:latin typeface="Georgia" pitchFamily="18" charset="0"/>
              </a:rPr>
              <a:t>Т.Г. Шевченка</a:t>
            </a:r>
            <a:endParaRPr lang="ru-RU" sz="4000" b="1" dirty="0">
              <a:solidFill>
                <a:srgbClr val="0731E3"/>
              </a:solidFill>
              <a:latin typeface="Georgia" pitchFamily="18" charset="0"/>
            </a:endParaRPr>
          </a:p>
        </p:txBody>
      </p:sp>
      <p:pic>
        <p:nvPicPr>
          <p:cNvPr id="23554" name="Picture 2" descr="http://www.t-shevchenko.name/files/THSh/paints/1961-07a/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428736"/>
            <a:ext cx="3746745" cy="4500594"/>
          </a:xfrm>
          <a:prstGeom prst="rect">
            <a:avLst/>
          </a:prstGeom>
          <a:noFill/>
        </p:spPr>
      </p:pic>
      <p:pic>
        <p:nvPicPr>
          <p:cNvPr id="23556" name="Picture 4" descr="https://encrypted-tbn3.gstatic.com/images?q=tbn:ANd9GcSdQklS_-L4S2Y8q8qUB8ftaI1SQebU-L7DXPK3m6UcnqPRbq8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3286148" cy="2953375"/>
          </a:xfrm>
          <a:prstGeom prst="rect">
            <a:avLst/>
          </a:prstGeom>
          <a:noFill/>
        </p:spPr>
      </p:pic>
      <p:pic>
        <p:nvPicPr>
          <p:cNvPr id="7" name="Picture 6" descr="http://upload.wikimedia.org/wikipedia/commons/a/a4/Taras_Shevchenko_painting_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980967"/>
            <a:ext cx="2143140" cy="2877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731E3"/>
                </a:solidFill>
                <a:latin typeface="Georgia" pitchFamily="18" charset="0"/>
              </a:rPr>
              <a:t>Калейдоскоп картин </a:t>
            </a:r>
            <a:br>
              <a:rPr lang="uk-UA" b="1" dirty="0" smtClean="0">
                <a:solidFill>
                  <a:srgbClr val="0731E3"/>
                </a:solidFill>
                <a:latin typeface="Georgia" pitchFamily="18" charset="0"/>
              </a:rPr>
            </a:br>
            <a:r>
              <a:rPr lang="uk-UA" b="1" dirty="0" smtClean="0">
                <a:solidFill>
                  <a:srgbClr val="0731E3"/>
                </a:solidFill>
                <a:latin typeface="Georgia" pitchFamily="18" charset="0"/>
              </a:rPr>
              <a:t>Т.Г. Шевченка</a:t>
            </a:r>
            <a:endParaRPr lang="ru-RU" dirty="0"/>
          </a:p>
        </p:txBody>
      </p:sp>
      <p:pic>
        <p:nvPicPr>
          <p:cNvPr id="56322" name="Picture 2" descr="http://tarasshevchenko.at.ua/_ph/2/179613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4507042" cy="3600000"/>
          </a:xfrm>
          <a:prstGeom prst="rect">
            <a:avLst/>
          </a:prstGeom>
          <a:noFill/>
        </p:spPr>
      </p:pic>
      <p:pic>
        <p:nvPicPr>
          <p:cNvPr id="56324" name="Picture 4" descr="http://cp12.nevsepic.com.ua/60/1353721449-0489994-www.nevsepic.com.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571744"/>
            <a:ext cx="27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731E3"/>
                </a:solidFill>
                <a:latin typeface="Georgia" pitchFamily="18" charset="0"/>
              </a:rPr>
              <a:t>Калейдоскоп картин </a:t>
            </a:r>
            <a:br>
              <a:rPr lang="uk-UA" b="1" dirty="0" smtClean="0">
                <a:solidFill>
                  <a:srgbClr val="0731E3"/>
                </a:solidFill>
                <a:latin typeface="Georgia" pitchFamily="18" charset="0"/>
              </a:rPr>
            </a:br>
            <a:r>
              <a:rPr lang="uk-UA" b="1" dirty="0" smtClean="0">
                <a:solidFill>
                  <a:srgbClr val="0731E3"/>
                </a:solidFill>
                <a:latin typeface="Georgia" pitchFamily="18" charset="0"/>
              </a:rPr>
              <a:t>Т.Г. Шевченка</a:t>
            </a:r>
            <a:endParaRPr lang="ru-RU" dirty="0"/>
          </a:p>
        </p:txBody>
      </p:sp>
      <p:pic>
        <p:nvPicPr>
          <p:cNvPr id="57346" name="Picture 2" descr="http://tarasshevchenko.at.ua/_ph/2/606510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3571900" cy="4402958"/>
          </a:xfrm>
          <a:prstGeom prst="rect">
            <a:avLst/>
          </a:prstGeom>
          <a:noFill/>
        </p:spPr>
      </p:pic>
      <p:pic>
        <p:nvPicPr>
          <p:cNvPr id="57348" name="Picture 4" descr="http://rusmir.in.ua/uploads/posts/1362926631_56526467_avtoportret_s_det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3214710" cy="4215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0731E3"/>
                </a:solidFill>
                <a:latin typeface="Georgia" pitchFamily="18" charset="0"/>
              </a:rPr>
              <a:t>“Кобзар”</a:t>
            </a:r>
            <a:r>
              <a:rPr lang="uk-UA" b="1" dirty="0" smtClean="0">
                <a:solidFill>
                  <a:srgbClr val="0731E3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0731E3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2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85418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643050"/>
            <a:ext cx="6786610" cy="13620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4800" dirty="0" smtClean="0">
                <a:solidFill>
                  <a:srgbClr val="0731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Таємниця</a:t>
            </a:r>
            <a:br>
              <a:rPr lang="uk-UA" sz="4800" dirty="0" smtClean="0">
                <a:solidFill>
                  <a:srgbClr val="0731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4800" dirty="0" smtClean="0">
                <a:solidFill>
                  <a:srgbClr val="0731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	 феномену</a:t>
            </a: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		 Шевченка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0731E3"/>
                </a:solidFill>
                <a:latin typeface="Georgia" pitchFamily="18" charset="0"/>
              </a:rPr>
              <a:t>“Буквар”</a:t>
            </a:r>
            <a:endParaRPr lang="ru-RU" b="1" dirty="0">
              <a:solidFill>
                <a:srgbClr val="0731E3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000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352745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ramatka_Kulis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3143272" cy="475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0731E3"/>
                </a:solidFill>
                <a:latin typeface="Georgia" pitchFamily="18" charset="0"/>
              </a:rPr>
              <a:t>Шевченко в Україні </a:t>
            </a:r>
            <a:endParaRPr lang="ru-RU" sz="3600" b="1" dirty="0">
              <a:solidFill>
                <a:srgbClr val="0731E3"/>
              </a:solidFill>
              <a:latin typeface="Georgia" pitchFamily="18" charset="0"/>
            </a:endParaRPr>
          </a:p>
        </p:txBody>
      </p:sp>
      <p:pic>
        <p:nvPicPr>
          <p:cNvPr id="20482" name="Picture 2" descr="http://www.pdsem.mrezha.net/images2/shevchen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072230" cy="49185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5929330"/>
            <a:ext cx="5803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C00000"/>
                </a:solidFill>
                <a:latin typeface="Georgia" pitchFamily="18" charset="0"/>
              </a:rPr>
              <a:t>Подорож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 Тараса </a:t>
            </a:r>
            <a:r>
              <a:rPr lang="ru-RU" sz="2000" dirty="0" err="1" smtClean="0">
                <a:solidFill>
                  <a:srgbClr val="C00000"/>
                </a:solidFill>
                <a:latin typeface="Georgia" pitchFamily="18" charset="0"/>
              </a:rPr>
              <a:t>Шевченка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rgbClr val="C00000"/>
                </a:solidFill>
                <a:latin typeface="Georgia" pitchFamily="18" charset="0"/>
              </a:rPr>
              <a:t>Західну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Georgia" pitchFamily="18" charset="0"/>
              </a:rPr>
              <a:t>Україну</a:t>
            </a:r>
            <a:endParaRPr lang="ru-RU" sz="2000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 та </a:t>
            </a:r>
            <a:r>
              <a:rPr lang="ru-RU" sz="2000" dirty="0" err="1" smtClean="0">
                <a:solidFill>
                  <a:srgbClr val="C00000"/>
                </a:solidFill>
                <a:latin typeface="Georgia" pitchFamily="18" charset="0"/>
              </a:rPr>
              <a:t>відвідини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Georgia" pitchFamily="18" charset="0"/>
              </a:rPr>
              <a:t>Почаївської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Georgia" pitchFamily="18" charset="0"/>
              </a:rPr>
              <a:t>Лаври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.</a:t>
            </a:r>
            <a:endParaRPr lang="ru-RU" sz="20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://about-ukraine.com/userfiles/image/%D0%9C%D1%96%D1%84%D0%BE%D0%BB%D0%BE%D0%B3%D1%96%D1%8F/BogatovNA_Pasech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610460" cy="525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://test.svitosvit.ua/file.aspx?id=6228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15808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solidFill>
                  <a:srgbClr val="0731E3"/>
                </a:solidFill>
                <a:latin typeface="Georgia" pitchFamily="18" charset="0"/>
              </a:rPr>
              <a:t>Друга подорож </a:t>
            </a:r>
            <a:br>
              <a:rPr lang="uk-UA" sz="3200" b="1" dirty="0" smtClean="0">
                <a:solidFill>
                  <a:srgbClr val="0731E3"/>
                </a:solidFill>
                <a:latin typeface="Georgia" pitchFamily="18" charset="0"/>
              </a:rPr>
            </a:br>
            <a:r>
              <a:rPr lang="uk-UA" sz="3200" b="1" dirty="0" smtClean="0">
                <a:solidFill>
                  <a:srgbClr val="0731E3"/>
                </a:solidFill>
                <a:latin typeface="Georgia" pitchFamily="18" charset="0"/>
              </a:rPr>
              <a:t>Тараса Шевченка на Україну </a:t>
            </a:r>
            <a:endParaRPr lang="ru-RU" sz="3200" b="1" dirty="0">
              <a:solidFill>
                <a:srgbClr val="0731E3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://www.pdsem.mrezha.net/images2/shevchenko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572296" cy="4957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solidFill>
                  <a:srgbClr val="0731E3"/>
                </a:solidFill>
                <a:latin typeface="Georgia" pitchFamily="18" charset="0"/>
              </a:rPr>
              <a:t>Арешт Т.Г. Шевченка</a:t>
            </a:r>
            <a:endParaRPr lang="ru-RU" sz="4000" b="1" dirty="0">
              <a:solidFill>
                <a:srgbClr val="0731E3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://prostir.museum/static/images/news/12013/IMG_3625-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759418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731E3"/>
                </a:solidFill>
                <a:latin typeface="Georgia" pitchFamily="18" charset="0"/>
              </a:rPr>
              <a:t>Жінки в долі Шевченка</a:t>
            </a:r>
            <a:endParaRPr lang="ru-RU" sz="3600" b="1" dirty="0">
              <a:solidFill>
                <a:srgbClr val="0731E3"/>
              </a:solidFill>
              <a:latin typeface="Georgia" pitchFamily="18" charset="0"/>
            </a:endParaRPr>
          </a:p>
        </p:txBody>
      </p:sp>
      <p:pic>
        <p:nvPicPr>
          <p:cNvPr id="1030" name="Picture 6" descr="http://upload.wikimedia.org/wikipedia/commons/1/11/Taras_Shevchenko_paintin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14422"/>
            <a:ext cx="2340520" cy="3240000"/>
          </a:xfrm>
          <a:prstGeom prst="rect">
            <a:avLst/>
          </a:prstGeom>
          <a:noFill/>
        </p:spPr>
      </p:pic>
      <p:pic>
        <p:nvPicPr>
          <p:cNvPr id="1032" name="Picture 8" descr="http://shkola.ostriv.in.ua/images/publications/4/13932/13528307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2857500" cy="3124201"/>
          </a:xfrm>
          <a:prstGeom prst="rect">
            <a:avLst/>
          </a:prstGeom>
          <a:noFill/>
        </p:spPr>
      </p:pic>
      <p:pic>
        <p:nvPicPr>
          <p:cNvPr id="1034" name="Picture 10" descr="http://pics.livejournal.com/jaga_lux/pic/00cd21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857496"/>
            <a:ext cx="2428892" cy="3458616"/>
          </a:xfrm>
          <a:prstGeom prst="rect">
            <a:avLst/>
          </a:prstGeom>
          <a:noFill/>
        </p:spPr>
      </p:pic>
      <p:pic>
        <p:nvPicPr>
          <p:cNvPr id="1028" name="Picture 4" descr="http://lib.vntu.edu.ua/uploads/2038354014045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357562"/>
            <a:ext cx="2472853" cy="3214710"/>
          </a:xfrm>
          <a:prstGeom prst="rect">
            <a:avLst/>
          </a:prstGeom>
          <a:noFill/>
        </p:spPr>
      </p:pic>
      <p:sp>
        <p:nvSpPr>
          <p:cNvPr id="8" name="Скругленный прямоугольник 7">
            <a:hlinkClick r:id="rId6" action="ppaction://hlinkfile"/>
          </p:cNvPr>
          <p:cNvSpPr/>
          <p:nvPr/>
        </p:nvSpPr>
        <p:spPr>
          <a:xfrm>
            <a:off x="5786446" y="6286520"/>
            <a:ext cx="785818" cy="57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731E3"/>
                </a:solidFill>
                <a:latin typeface="Georgia" pitchFamily="18" charset="0"/>
              </a:rPr>
              <a:t>Нове захоплення </a:t>
            </a:r>
            <a:br>
              <a:rPr lang="uk-UA" sz="3600" b="1" dirty="0" smtClean="0">
                <a:solidFill>
                  <a:srgbClr val="0731E3"/>
                </a:solidFill>
                <a:latin typeface="Georgia" pitchFamily="18" charset="0"/>
              </a:rPr>
            </a:br>
            <a:r>
              <a:rPr lang="uk-UA" sz="3600" b="1" dirty="0" smtClean="0">
                <a:solidFill>
                  <a:srgbClr val="0731E3"/>
                </a:solidFill>
                <a:latin typeface="Georgia" pitchFamily="18" charset="0"/>
              </a:rPr>
              <a:t>Т.Г. Шевченка - гравюра</a:t>
            </a:r>
            <a:endParaRPr lang="ru-RU" sz="3600" b="1" dirty="0">
              <a:solidFill>
                <a:srgbClr val="0731E3"/>
              </a:solidFill>
              <a:latin typeface="Georgia" pitchFamily="18" charset="0"/>
            </a:endParaRPr>
          </a:p>
        </p:txBody>
      </p:sp>
      <p:pic>
        <p:nvPicPr>
          <p:cNvPr id="62466" name="Picture 2" descr="http://knpu.gov.ua/sites/default/files/imagecache/highslide_full/stratilat_gravy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5860"/>
            <a:ext cx="5286412" cy="5306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upload.wikimedia.org/wikipedia/commons/e/e6/Taras_Shevchenko_18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471490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solidFill>
                  <a:srgbClr val="0731E3"/>
                </a:solidFill>
                <a:latin typeface="Georgia" pitchFamily="18" charset="0"/>
              </a:rPr>
              <a:t>Посмертна маска Шевченка  </a:t>
            </a:r>
            <a:endParaRPr lang="ru-RU" sz="3200" b="1" dirty="0">
              <a:solidFill>
                <a:srgbClr val="0731E3"/>
              </a:solidFill>
              <a:latin typeface="Georgia" pitchFamily="18" charset="0"/>
            </a:endParaRPr>
          </a:p>
        </p:txBody>
      </p:sp>
      <p:pic>
        <p:nvPicPr>
          <p:cNvPr id="165890" name="Picture 2" descr="http://tvory.narod.ru/kultura10.files/taras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429420" cy="4929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786058"/>
            <a:ext cx="8015286" cy="345439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731E3"/>
                </a:solidFill>
                <a:latin typeface="Georgia" pitchFamily="18" charset="0"/>
              </a:rPr>
              <a:t>Він був як полум'я. Його рядки – </a:t>
            </a:r>
          </a:p>
          <a:p>
            <a:pPr>
              <a:buNone/>
            </a:pPr>
            <a:r>
              <a:rPr lang="uk-UA" dirty="0" smtClean="0">
                <a:solidFill>
                  <a:srgbClr val="0731E3"/>
                </a:solidFill>
                <a:latin typeface="Georgia" pitchFamily="18" charset="0"/>
              </a:rPr>
              <a:t>Дзвінкі і небезпечні, наче криця,</a:t>
            </a:r>
          </a:p>
          <a:p>
            <a:pPr>
              <a:buNone/>
            </a:pPr>
            <a:r>
              <a:rPr lang="uk-UA" dirty="0" smtClean="0">
                <a:solidFill>
                  <a:srgbClr val="0731E3"/>
                </a:solidFill>
                <a:latin typeface="Georgia" pitchFamily="18" charset="0"/>
              </a:rPr>
              <a:t>Переживуть і жито, і пшеницю, </a:t>
            </a:r>
          </a:p>
          <a:p>
            <a:pPr>
              <a:buNone/>
            </a:pPr>
            <a:r>
              <a:rPr lang="uk-UA" dirty="0" smtClean="0">
                <a:solidFill>
                  <a:srgbClr val="0731E3"/>
                </a:solidFill>
                <a:latin typeface="Georgia" pitchFamily="18" charset="0"/>
              </a:rPr>
              <a:t>І хліб, і сіль, і війни, і віки.</a:t>
            </a:r>
          </a:p>
          <a:p>
            <a:pPr>
              <a:buNone/>
            </a:pPr>
            <a:r>
              <a:rPr lang="uk-UA" dirty="0" smtClean="0">
                <a:solidFill>
                  <a:srgbClr val="0731E3"/>
                </a:solidFill>
                <a:latin typeface="Georgia" pitchFamily="18" charset="0"/>
              </a:rPr>
              <a:t>				 </a:t>
            </a:r>
            <a:r>
              <a:rPr lang="uk-UA" i="1" dirty="0" smtClean="0">
                <a:solidFill>
                  <a:srgbClr val="C00000"/>
                </a:solidFill>
                <a:latin typeface="Georgia" pitchFamily="18" charset="0"/>
              </a:rPr>
              <a:t>(Леонід Кисельов)</a:t>
            </a:r>
            <a:endParaRPr lang="ru-RU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 березня 1861 року …</a:t>
            </a:r>
            <a:r>
              <a:rPr lang="uk-UA" sz="3200" dirty="0" smtClean="0"/>
              <a:t> </a:t>
            </a:r>
            <a:endParaRPr lang="ru-RU" sz="3200" b="1" dirty="0" smtClean="0"/>
          </a:p>
        </p:txBody>
      </p:sp>
      <p:pic>
        <p:nvPicPr>
          <p:cNvPr id="141315" name="Picture 3" descr="похорони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628775"/>
            <a:ext cx="6335712" cy="3998913"/>
          </a:xfrm>
          <a:ln w="76200">
            <a:solidFill>
              <a:schemeClr val="tx1"/>
            </a:solidFill>
          </a:ln>
        </p:spPr>
      </p:pic>
      <p:pic>
        <p:nvPicPr>
          <p:cNvPr id="6153" name="Picture 9" descr="cand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5445125"/>
            <a:ext cx="18954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nz447.klasna.com/uploads/editor/265/61398/sitepage_45/images/shnevchen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34047"/>
            <a:ext cx="4714908" cy="6523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45058" name="Picture 2" descr="https://encrypted-tbn1.gstatic.com/images?q=tbn:ANd9GcR6Z3qE85pveZwLKnH6aXV9M8BPhNd-DT9rmHe6oHhvD2NYSVZ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6072230" cy="45483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428604"/>
            <a:ext cx="6686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731E3"/>
                </a:solidFill>
                <a:latin typeface="Georgia" pitchFamily="18" charset="0"/>
              </a:rPr>
              <a:t>Садиба-музей у селі Моринці</a:t>
            </a:r>
            <a:r>
              <a:rPr lang="uk-UA" b="1" dirty="0" smtClean="0">
                <a:solidFill>
                  <a:srgbClr val="0731E3"/>
                </a:solidFill>
              </a:rPr>
              <a:t> </a:t>
            </a:r>
            <a:endParaRPr lang="ru-RU" b="1" dirty="0">
              <a:solidFill>
                <a:srgbClr val="0731E3"/>
              </a:solidFill>
            </a:endParaRPr>
          </a:p>
        </p:txBody>
      </p:sp>
      <p:sp>
        <p:nvSpPr>
          <p:cNvPr id="7" name="Скругленный прямоугольник 6">
            <a:hlinkClick r:id="rId3" action="ppaction://hlinkfile"/>
          </p:cNvPr>
          <p:cNvSpPr/>
          <p:nvPr/>
        </p:nvSpPr>
        <p:spPr>
          <a:xfrm>
            <a:off x="2928926" y="6286520"/>
            <a:ext cx="642942" cy="57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4" action="ppaction://hlinkfile"/>
          </p:cNvPr>
          <p:cNvSpPr/>
          <p:nvPr/>
        </p:nvSpPr>
        <p:spPr>
          <a:xfrm>
            <a:off x="4643438" y="6286520"/>
            <a:ext cx="500066" cy="57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Рисунок 4"/>
          <p:cNvPicPr>
            <a:picLocks noChangeAspect="1" noChangeArrowheads="1"/>
          </p:cNvPicPr>
          <p:nvPr/>
        </p:nvPicPr>
        <p:blipFill>
          <a:blip r:embed="rId2"/>
          <a:srcRect b="28006"/>
          <a:stretch>
            <a:fillRect/>
          </a:stretch>
        </p:blipFill>
        <p:spPr bwMode="auto">
          <a:xfrm>
            <a:off x="2857488" y="1571612"/>
            <a:ext cx="3143272" cy="467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57290" y="357166"/>
            <a:ext cx="6601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Georgia" pitchFamily="18" charset="0"/>
              </a:rPr>
              <a:t>Портрет Івана Андрійовича, </a:t>
            </a:r>
          </a:p>
          <a:p>
            <a:pPr algn="ctr"/>
            <a:r>
              <a:rPr lang="uk-UA" sz="3200" i="1" dirty="0" smtClean="0">
                <a:solidFill>
                  <a:srgbClr val="0731E3"/>
                </a:solidFill>
                <a:latin typeface="Georgia" pitchFamily="18" charset="0"/>
              </a:rPr>
              <a:t>діда Тараса Шевченка, 1843</a:t>
            </a:r>
            <a:endParaRPr lang="ru-RU" sz="3200" i="1" dirty="0">
              <a:solidFill>
                <a:srgbClr val="0731E3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1.bp.blogspot.com/-KHbyyXDHSkU/UThGy33lODI/AAAAAAAAC7I/tWJNp_llpKI/s1600/962145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6531473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4" name="Picture 4" descr="http://www.golos.com.ua/userfiles/image_new/2013/11/261113/bajgus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2357454" cy="3143272"/>
          </a:xfrm>
          <a:prstGeom prst="rect">
            <a:avLst/>
          </a:prstGeom>
          <a:noFill/>
        </p:spPr>
      </p:pic>
      <p:pic>
        <p:nvPicPr>
          <p:cNvPr id="66566" name="Picture 6" descr="http://ua.convdocs.org/pars_docs/refs/131/130266/130266_html_m2bfc83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285992"/>
            <a:ext cx="2771775" cy="3448051"/>
          </a:xfrm>
          <a:prstGeom prst="rect">
            <a:avLst/>
          </a:prstGeom>
          <a:noFill/>
        </p:spPr>
      </p:pic>
      <p:pic>
        <p:nvPicPr>
          <p:cNvPr id="66568" name="Picture 8" descr="http://school.xvatit.com/images/4/46/Taras.jpeg"/>
          <p:cNvPicPr>
            <a:picLocks noChangeAspect="1" noChangeArrowheads="1"/>
          </p:cNvPicPr>
          <p:nvPr/>
        </p:nvPicPr>
        <p:blipFill>
          <a:blip r:embed="rId4"/>
          <a:srcRect l="6667" r="6667" b="13333"/>
          <a:stretch>
            <a:fillRect/>
          </a:stretch>
        </p:blipFill>
        <p:spPr bwMode="auto">
          <a:xfrm>
            <a:off x="4286248" y="357166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t-shevchenko.name/files/THSh/paints/1961-07b/188.jpg"/>
          <p:cNvPicPr>
            <a:picLocks noChangeAspect="1" noChangeArrowheads="1"/>
          </p:cNvPicPr>
          <p:nvPr/>
        </p:nvPicPr>
        <p:blipFill>
          <a:blip r:embed="rId2"/>
          <a:srcRect l="11553" r="20573"/>
          <a:stretch>
            <a:fillRect/>
          </a:stretch>
        </p:blipFill>
        <p:spPr bwMode="auto">
          <a:xfrm>
            <a:off x="1357290" y="785794"/>
            <a:ext cx="3357586" cy="526254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4286256"/>
            <a:ext cx="4686304" cy="2197097"/>
          </a:xfrm>
        </p:spPr>
        <p:txBody>
          <a:bodyPr/>
          <a:lstStyle/>
          <a:p>
            <a:pPr>
              <a:buNone/>
            </a:pPr>
            <a:r>
              <a:rPr lang="uk-UA" sz="2400" i="1" dirty="0" smtClean="0">
                <a:solidFill>
                  <a:srgbClr val="0731E3"/>
                </a:solidFill>
                <a:latin typeface="Georgia" pitchFamily="18" charset="0"/>
              </a:rPr>
              <a:t>Там матір </a:t>
            </a:r>
            <a:r>
              <a:rPr lang="uk-UA" sz="2400" i="1" dirty="0" err="1" smtClean="0">
                <a:solidFill>
                  <a:srgbClr val="0731E3"/>
                </a:solidFill>
                <a:latin typeface="Georgia" pitchFamily="18" charset="0"/>
              </a:rPr>
              <a:t>добрую</a:t>
            </a:r>
            <a:r>
              <a:rPr lang="uk-UA" sz="2400" i="1" dirty="0" smtClean="0">
                <a:solidFill>
                  <a:srgbClr val="0731E3"/>
                </a:solidFill>
                <a:latin typeface="Georgia" pitchFamily="18" charset="0"/>
              </a:rPr>
              <a:t> мою</a:t>
            </a:r>
            <a:endParaRPr lang="ru-RU" sz="2400" dirty="0" smtClean="0">
              <a:solidFill>
                <a:srgbClr val="0731E3"/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sz="2400" i="1" dirty="0" smtClean="0">
                <a:solidFill>
                  <a:srgbClr val="0731E3"/>
                </a:solidFill>
                <a:latin typeface="Georgia" pitchFamily="18" charset="0"/>
              </a:rPr>
              <a:t>Ще </a:t>
            </a:r>
            <a:r>
              <a:rPr lang="uk-UA" sz="2400" i="1" dirty="0" err="1" smtClean="0">
                <a:solidFill>
                  <a:srgbClr val="0731E3"/>
                </a:solidFill>
                <a:latin typeface="Georgia" pitchFamily="18" charset="0"/>
              </a:rPr>
              <a:t>молодую</a:t>
            </a:r>
            <a:r>
              <a:rPr lang="uk-UA" sz="2400" i="1" dirty="0" smtClean="0">
                <a:solidFill>
                  <a:srgbClr val="0731E3"/>
                </a:solidFill>
                <a:latin typeface="Georgia" pitchFamily="18" charset="0"/>
              </a:rPr>
              <a:t> — у могилу</a:t>
            </a:r>
            <a:endParaRPr lang="ru-RU" sz="2400" dirty="0" smtClean="0">
              <a:solidFill>
                <a:srgbClr val="0731E3"/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sz="2400" i="1" dirty="0" smtClean="0">
                <a:solidFill>
                  <a:srgbClr val="0731E3"/>
                </a:solidFill>
                <a:latin typeface="Georgia" pitchFamily="18" charset="0"/>
              </a:rPr>
              <a:t>Нужда та праця положила.</a:t>
            </a:r>
            <a:endParaRPr lang="ru-RU" sz="2400" dirty="0" smtClean="0">
              <a:solidFill>
                <a:srgbClr val="0731E3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5" name="Скругленный прямоугольник 4">
            <a:hlinkClick r:id="rId3" action="ppaction://hlinkfile"/>
          </p:cNvPr>
          <p:cNvSpPr/>
          <p:nvPr/>
        </p:nvSpPr>
        <p:spPr>
          <a:xfrm>
            <a:off x="7072330" y="3000372"/>
            <a:ext cx="92869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sz="3600" b="1" dirty="0" smtClean="0">
                <a:solidFill>
                  <a:srgbClr val="0731E3"/>
                </a:solidFill>
                <a:latin typeface="Georgia" pitchFamily="18" charset="0"/>
              </a:rPr>
              <a:t>Чому серед усіх сиріт </a:t>
            </a:r>
          </a:p>
          <a:p>
            <a:pPr>
              <a:buNone/>
            </a:pPr>
            <a:r>
              <a:rPr lang="uk-UA" sz="3600" b="1" dirty="0" smtClean="0">
                <a:solidFill>
                  <a:srgbClr val="0731E3"/>
                </a:solidFill>
                <a:latin typeface="Georgia" pitchFamily="18" charset="0"/>
              </a:rPr>
              <a:t>Шевченків мачуха </a:t>
            </a:r>
          </a:p>
          <a:p>
            <a:pPr>
              <a:buNone/>
            </a:pPr>
            <a:r>
              <a:rPr lang="uk-UA" sz="3600" b="1" dirty="0" smtClean="0">
                <a:solidFill>
                  <a:srgbClr val="0731E3"/>
                </a:solidFill>
                <a:latin typeface="Georgia" pitchFamily="18" charset="0"/>
              </a:rPr>
              <a:t>найбільше не любила</a:t>
            </a:r>
          </a:p>
          <a:p>
            <a:pPr>
              <a:buNone/>
            </a:pPr>
            <a:r>
              <a:rPr lang="uk-UA" sz="3600" b="1" dirty="0" smtClean="0">
                <a:solidFill>
                  <a:srgbClr val="0731E3"/>
                </a:solidFill>
                <a:latin typeface="Georgia" pitchFamily="18" charset="0"/>
              </a:rPr>
              <a:t> Тараса?</a:t>
            </a:r>
            <a:endParaRPr lang="ru-RU" sz="3600" b="1" dirty="0" smtClean="0">
              <a:solidFill>
                <a:srgbClr val="0731E3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97_IU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397_IUL</Template>
  <TotalTime>1025</TotalTime>
  <Words>175</Words>
  <Application>Microsoft Office PowerPoint</Application>
  <PresentationFormat>Екран (4:3)</PresentationFormat>
  <Paragraphs>42</Paragraphs>
  <Slides>31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5" baseType="lpstr">
      <vt:lpstr>Arial</vt:lpstr>
      <vt:lpstr>Calibri</vt:lpstr>
      <vt:lpstr>Georgia</vt:lpstr>
      <vt:lpstr>397_IUL</vt:lpstr>
      <vt:lpstr>Презентація PowerPoint</vt:lpstr>
      <vt:lpstr>Таємниця   феномену    Шевченка </vt:lpstr>
      <vt:lpstr>Презентація PowerPoint</vt:lpstr>
      <vt:lpstr>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 передсмертних  слів батька Т.Г. Шевченка:</vt:lpstr>
      <vt:lpstr>Пан Енгельгардт </vt:lpstr>
      <vt:lpstr>Портрет Василя Жуковського,  який розіграли на аукціоні для викупу Шевченка з кріпацтва  </vt:lpstr>
      <vt:lpstr>Тарас Григорович  вступив до Академії мистецтв</vt:lpstr>
      <vt:lpstr>Алеями літнього саду… </vt:lpstr>
      <vt:lpstr>“Циганка-ворожка”</vt:lpstr>
      <vt:lpstr>Калейдоскоп картин  Т.Г. Шевченка</vt:lpstr>
      <vt:lpstr>Калейдоскоп картин  Т.Г. Шевченка</vt:lpstr>
      <vt:lpstr>Калейдоскоп картин  Т.Г. Шевченка</vt:lpstr>
      <vt:lpstr>“Кобзар” </vt:lpstr>
      <vt:lpstr>“Буквар”</vt:lpstr>
      <vt:lpstr>Шевченко в Україні </vt:lpstr>
      <vt:lpstr>Презентація PowerPoint</vt:lpstr>
      <vt:lpstr>Презентація PowerPoint</vt:lpstr>
      <vt:lpstr>Друга подорож  Тараса Шевченка на Україну </vt:lpstr>
      <vt:lpstr>Арешт Т.Г. Шевченка</vt:lpstr>
      <vt:lpstr>Жінки в долі Шевченка</vt:lpstr>
      <vt:lpstr>Нове захоплення  Т.Г. Шевченка - гравюра</vt:lpstr>
      <vt:lpstr>Презентація PowerPoint</vt:lpstr>
      <vt:lpstr>Посмертна маска Шевченка  </vt:lpstr>
      <vt:lpstr>10 березня 1861 року … 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109</cp:revision>
  <dcterms:created xsi:type="dcterms:W3CDTF">2013-08-27T11:14:38Z</dcterms:created>
  <dcterms:modified xsi:type="dcterms:W3CDTF">2014-12-18T16:18:12Z</dcterms:modified>
</cp:coreProperties>
</file>