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59" r:id="rId4"/>
    <p:sldId id="256" r:id="rId5"/>
    <p:sldId id="260" r:id="rId6"/>
    <p:sldId id="268" r:id="rId7"/>
    <p:sldId id="262" r:id="rId8"/>
    <p:sldId id="269" r:id="rId9"/>
    <p:sldId id="274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EEDFC-4AB8-4885-9037-F69E3A3366B9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3ABF-99D3-4DEE-AA54-87FC67F4CD9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3ABF-99D3-4DEE-AA54-87FC67F4CD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9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BF10-C467-416B-AF42-443FCB9DC47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5726-9572-41E4-9455-A2DCAAAAFAD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2;&#1086;&#1080;%20&#1076;&#1086;&#1082;&#1091;&#1084;&#1077;&#1085;&#1090;&#1099;\&#1086;&#1087;&#1072;&#1094;&#1100;&#1082;&#1072;\&#1074;&#1110;&#1076;&#1082;&#1088;&#1080;&#1090;&#1080;&#1081;%20&#1091;&#1088;&#1086;&#1082;_04_12\&#1041;&#1091;&#1082;&#1090;&#1088;&#1077;&#1081;&#1083;&#1077;&#1088;%20(2).av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2;&#1086;&#1080;%20&#1076;&#1086;&#1082;&#1091;&#1084;&#1077;&#1085;&#1090;&#1099;\&#1086;&#1087;&#1072;&#1094;&#1100;&#1082;&#1072;\&#1074;&#1110;&#1076;&#1082;&#1088;&#1080;&#1090;&#1080;&#1081;%20&#1091;&#1088;&#1086;&#1082;_04_12\&#1073;&#1091;&#1082;&#1090;&#1088;&#1077;&#1081;&#1083;&#1077;&#1088;%20&#1055;&#1086;&#1079;&#1072;%20&#1084;&#1077;&#1078;&#1072;&#1084;&#1080;%20&#1073;&#1086;&#1083;&#1102;%20%20&#1054;&#1089;&#1080;&#1087;%20&#1058;&#1091;&#1088;&#1103;&#1085;&#1089;&#1100;&#1082;&#1080;&#1081;.mp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3.proshkolu.ru/content/media/pic/std/1000000/306000/305492-67d951f66acbeb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214422"/>
            <a:ext cx="5957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«Ми винні перед ним. </a:t>
            </a: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Час винен перед ним.</a:t>
            </a: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Розгорнімо сьогодні  його повість,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вчитаймося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 неї, переймімося її болем, смутком і надією -  і подивуймося,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як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ми жили стільки літ без цієї пекучої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сповіді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 «дорогу смерті», на якій лунав протест проти війни.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Він вірив у нас. Він писав, що </a:t>
            </a: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є у житті сонце!»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                  </a:t>
            </a:r>
          </a:p>
          <a:p>
            <a:pPr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           Роман Федорів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osp.ru/FileStorage/ARTICLE/Nir_PK/2013-05/06_13/13141449/Nir_PK_77-530_(4539).jpg"/>
          <p:cNvPicPr>
            <a:picLocks noChangeAspect="1" noChangeArrowheads="1"/>
          </p:cNvPicPr>
          <p:nvPr/>
        </p:nvPicPr>
        <p:blipFill>
          <a:blip r:embed="rId2"/>
          <a:srcRect l="32264"/>
          <a:stretch>
            <a:fillRect/>
          </a:stretch>
        </p:blipFill>
        <p:spPr bwMode="auto">
          <a:xfrm>
            <a:off x="120800" y="1171125"/>
            <a:ext cx="8886173" cy="56435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04"/>
            <a:ext cx="7786710" cy="4525963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Georgia" pitchFamily="18" charset="0"/>
              </a:rPr>
              <a:t>Буктрейлер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англ.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Book 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книга,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trailer 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тягач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)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короткий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відеоролик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за мотивами книги,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кліп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по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книзі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 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http://pudocheva.ucoz.ru/_si/0/63908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74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Georgia" pitchFamily="18" charset="0"/>
              </a:rPr>
              <a:t>Міркуємо разом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40" y="1246187"/>
            <a:ext cx="8329642" cy="4525963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Яка тема твору?</a:t>
            </a: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Яка ідея твору?</a:t>
            </a: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Особливості жанру. </a:t>
            </a:r>
          </a:p>
          <a:p>
            <a:pPr lvl="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Поясніть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з якою метою О.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Турянський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дав два заголовки твору: «Картина з безодні» й «Поза межами болю»? 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Поясність співвідношення: автор-оповідач-герой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702" name="AutoShape 6" descr="http://st.gdefon.com/wallpapers_original/wallpapers/130070_minimalizm_fon_art_vopros_slova_bukvy_oboi_1680x1050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://st.gdefon.com/wallpapers_original/wallpapers/130070_minimalizm_fon_art_vopros_slova_bukvy_oboi_1680x1050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://st.gdefon.com/wallpapers_original/wallpapers/130070_minimalizm_fon_art_vopros_slova_bukvy_oboi_1680x1050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Rq7JSTJd4PPDvHHLjxDw4zlrMop2b9s8J5haYJdE-5ZOpG0g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0" y="-15156"/>
            <a:ext cx="91698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Особливості композиції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3620" y="1201737"/>
            <a:ext cx="8260380" cy="44545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800" dirty="0" smtClean="0">
                <a:latin typeface="Georgia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Експозиція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– опис походу військовополонених. Поведінка конвоїрів.  </a:t>
            </a: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’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язка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– змова полонених товаришів, вбивство конвоїра, втеча.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Кульмінація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“танець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смерті”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uk-UA" sz="20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Розвиток дії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– загибель кожного із друзів: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а) смерть Бояні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(фізично 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найслабшого);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	 б) моральна боротьба самих із собою, спокуса людоїдства,                    	вчинок  </a:t>
            </a:r>
            <a:r>
              <a:rPr lang="uk-UA" sz="2000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Ніколича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в) смерть </a:t>
            </a:r>
            <a:r>
              <a:rPr lang="uk-UA" sz="2000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Пшилуського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	 г) зневіра й загибель </a:t>
            </a:r>
            <a:r>
              <a:rPr lang="uk-UA" sz="2000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Добровського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;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	 г) смерть </a:t>
            </a:r>
            <a:r>
              <a:rPr lang="uk-UA" sz="2000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Ніколича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й Сабо;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	 д) погасле сонце </a:t>
            </a:r>
            <a:r>
              <a:rPr lang="uk-UA" sz="2000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Штранцінгера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Розв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’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язка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– порятунок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Оглядівського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://www.islamdag.ru/sites/img/stati/2009/4kv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 міняє війна свідомість людини у тому плані, що матеріальне стає несуттєвим і дріб’язковим, а духовне – важливим і першорядним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ikulina-helena.ru/wp-content/uploads/2012/09/112.jpg"/>
          <p:cNvPicPr>
            <a:picLocks noChangeAspect="1" noChangeArrowheads="1"/>
          </p:cNvPicPr>
          <p:nvPr/>
        </p:nvPicPr>
        <p:blipFill>
          <a:blip r:embed="rId2"/>
          <a:srcRect t="31875"/>
          <a:stretch>
            <a:fillRect/>
          </a:stretch>
        </p:blipFill>
        <p:spPr bwMode="auto">
          <a:xfrm>
            <a:off x="20998" y="0"/>
            <a:ext cx="91230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Чим для </a:t>
            </a:r>
            <a:r>
              <a:rPr lang="uk-UA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Штранцінгера</a:t>
            </a: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була його скрипка?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papers.ru/wallpapers/Money/8714/1600x1200_%D0%9F%D0%B0%D0%B4%D0%B0%D1%8E%D1%89%D0%B8%D0%B5-%D0%B4%D0%B5%D0%BD%D1%8C%D0%B3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latin typeface="Georgia" pitchFamily="18" charset="0"/>
              </a:rPr>
              <a:t>Гроші – одна з прихованих причин усіх війн </a:t>
            </a:r>
            <a:endParaRPr lang="ru-RU" sz="3600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197361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Georgia" pitchFamily="18" charset="0"/>
              </a:rPr>
              <a:t>Чи міняє війна свідомість людини у тому плані, що матеріальне стає несуттєвим і дріб’язковим, а духовне – важливим і першорядним?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nywalls.com/large/201210/11204.jpg"/>
          <p:cNvPicPr>
            <a:picLocks noChangeAspect="1" noChangeArrowheads="1"/>
          </p:cNvPicPr>
          <p:nvPr/>
        </p:nvPicPr>
        <p:blipFill>
          <a:blip r:embed="rId2"/>
          <a:srcRect l="10549" r="144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3286124"/>
            <a:ext cx="6758006" cy="32686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3600" dirty="0" smtClean="0">
                <a:solidFill>
                  <a:srgbClr val="FFC000"/>
                </a:solidFill>
                <a:latin typeface="Georgia" pitchFamily="18" charset="0"/>
              </a:rPr>
              <a:t>	Що керує людиною на війні: </a:t>
            </a:r>
            <a:r>
              <a:rPr lang="uk-UA" sz="3600" i="1" dirty="0" smtClean="0">
                <a:solidFill>
                  <a:srgbClr val="FFC000"/>
                </a:solidFill>
                <a:latin typeface="Georgia" pitchFamily="18" charset="0"/>
              </a:rPr>
              <a:t>інстинкт самозбереження чи прагнення до перемоги над собою? </a:t>
            </a:r>
            <a:endParaRPr lang="ru-RU" sz="3600" i="1" dirty="0" smtClean="0">
              <a:solidFill>
                <a:srgbClr val="FFC000"/>
              </a:solidFill>
              <a:latin typeface="Georgia" pitchFamily="18" charset="0"/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hkola.ostriv.in.ua/images/publications/4/4444/1321442407.jpg"/>
          <p:cNvPicPr>
            <a:picLocks noChangeAspect="1" noChangeArrowheads="1"/>
          </p:cNvPicPr>
          <p:nvPr/>
        </p:nvPicPr>
        <p:blipFill>
          <a:blip r:embed="rId2"/>
          <a:srcRect t="6233" b="23130"/>
          <a:stretch>
            <a:fillRect/>
          </a:stretch>
        </p:blipFill>
        <p:spPr bwMode="auto">
          <a:xfrm>
            <a:off x="0" y="0"/>
            <a:ext cx="9144000" cy="69830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Чому із усіх героїв автор залишив живим тільки </a:t>
            </a:r>
            <a:r>
              <a:rPr lang="uk-UA" sz="36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Оглядівського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?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c02.deviantart.net/fs71/f/2010/212/8/e/War_torn_Background_by_Blazbaros.png"/>
          <p:cNvPicPr>
            <a:picLocks noChangeAspect="1" noChangeArrowheads="1"/>
          </p:cNvPicPr>
          <p:nvPr/>
        </p:nvPicPr>
        <p:blipFill>
          <a:blip r:embed="rId2"/>
          <a:srcRect t="30938"/>
          <a:stretch>
            <a:fillRect/>
          </a:stretch>
        </p:blipFill>
        <p:spPr bwMode="auto">
          <a:xfrm>
            <a:off x="0" y="0"/>
            <a:ext cx="92061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І знову поза межами болю…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57620" y="1428736"/>
            <a:ext cx="50434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«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Ми винні перед ним. </a:t>
            </a:r>
          </a:p>
          <a:p>
            <a:pPr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Час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винен перед ним.</a:t>
            </a:r>
          </a:p>
          <a:p>
            <a:pPr>
              <a:buNone/>
              <a:defRPr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Розгорнімо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сьогодні  його повість, </a:t>
            </a:r>
            <a:endParaRPr lang="uk-UA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вчитаймося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в неї, переймімося її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болем, смутком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і надією -  і подивуймося, </a:t>
            </a:r>
            <a:endParaRPr lang="uk-UA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як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ми жили стільки літ без цієї пекучої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сповіді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про «дорогу смерті», на якій лунав протест проти війни.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Він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вірив у нас. Він писав, що </a:t>
            </a:r>
          </a:p>
          <a:p>
            <a:pPr>
              <a:buNone/>
              <a:defRPr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	є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у житті сонце!»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                                                 </a:t>
            </a:r>
          </a:p>
          <a:p>
            <a:pPr>
              <a:defRPr/>
            </a:pP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                                          Роман Федорів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i="1" dirty="0">
              <a:solidFill>
                <a:schemeClr val="bg1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Управляющая кнопка: далее 6">
            <a:hlinkClick r:id="rId3" action="ppaction://hlinkfile" highlightClick="1"/>
          </p:cNvPr>
          <p:cNvSpPr/>
          <p:nvPr/>
        </p:nvSpPr>
        <p:spPr>
          <a:xfrm>
            <a:off x="214282" y="6000768"/>
            <a:ext cx="571504" cy="50006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c03.deviantart.net/fs71/f/2010/019/f/b/Sun_Moon_Background_by_heartta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840171"/>
          </a:xfrm>
        </p:spPr>
        <p:txBody>
          <a:bodyPr>
            <a:normAutofit/>
          </a:bodyPr>
          <a:lstStyle/>
          <a:p>
            <a:pPr fontAlgn="base"/>
            <a:r>
              <a:rPr lang="uk-UA" b="1" i="1" dirty="0" smtClean="0">
                <a:solidFill>
                  <a:schemeClr val="bg1"/>
                </a:solidFill>
                <a:latin typeface="Georgia" pitchFamily="18" charset="0"/>
              </a:rPr>
              <a:t>Коли у тьмі і в хаосі, в якому ми мучимося, тліє іскра якої-небудь ідеї, то твоя огненна любов до життя й до його вищих цінностей переможе смерть.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s1.i.ua/3/1/9871478_e01d8c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23554" name="Picture 2" descr="https://encrypted-tbn0.gstatic.com/images?q=tbn:ANd9GcRWxTk1_7ogMLdyAfG9RcekECqWEJjLa_f8xP9dn90_iT8B5mMxhEJG6yV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3433441" cy="2571768"/>
          </a:xfrm>
          <a:prstGeom prst="rect">
            <a:avLst/>
          </a:prstGeom>
          <a:noFill/>
        </p:spPr>
      </p:pic>
      <p:pic>
        <p:nvPicPr>
          <p:cNvPr id="23558" name="Picture 6" descr="http://meditation-portal.com/wp-content/uploads/2014/10/csc46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40773"/>
            <a:ext cx="4286280" cy="2845615"/>
          </a:xfrm>
          <a:prstGeom prst="rect">
            <a:avLst/>
          </a:prstGeom>
          <a:noFill/>
        </p:spPr>
      </p:pic>
      <p:pic>
        <p:nvPicPr>
          <p:cNvPr id="23556" name="Picture 4" descr="http://www.ecoterica.com/wp-content/uploads/2014/09/5103b6e58e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71480"/>
            <a:ext cx="4397834" cy="2928958"/>
          </a:xfrm>
          <a:prstGeom prst="rect">
            <a:avLst/>
          </a:prstGeom>
          <a:noFill/>
        </p:spPr>
      </p:pic>
      <p:pic>
        <p:nvPicPr>
          <p:cNvPr id="23562" name="Picture 10" descr="http://www.kraskizhizni.com/f/foto/1331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928670"/>
            <a:ext cx="4397797" cy="2928934"/>
          </a:xfrm>
          <a:prstGeom prst="rect">
            <a:avLst/>
          </a:prstGeom>
          <a:noFill/>
        </p:spPr>
      </p:pic>
      <p:pic>
        <p:nvPicPr>
          <p:cNvPr id="23560" name="Picture 8" descr="http://www.yourfreedom.ru/custom-content/uploads/3yA6kfMLxW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357562"/>
            <a:ext cx="4722726" cy="3143272"/>
          </a:xfrm>
          <a:prstGeom prst="rect">
            <a:avLst/>
          </a:prstGeom>
          <a:noFill/>
        </p:spPr>
      </p:pic>
      <p:pic>
        <p:nvPicPr>
          <p:cNvPr id="23566" name="Picture 14" descr="http://provolyn.com/sites/default/files/styles/800xxs/public/images/news/u6/2012-02-28/shchasty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400426"/>
            <a:ext cx="4000528" cy="320042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encrypted-tbn0.gstatic.com/images?q=tbn:ANd9GcSK-pZiQLCVLWxMn1mW2q0YHK9LeIyDvbkkGS4BgdiecgqeDs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Georgia" pitchFamily="18" charset="0"/>
              </a:rPr>
              <a:t>Домашнє завдання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Осип </a:t>
            </a:r>
            <a:r>
              <a:rPr lang="uk-UA" dirty="0" err="1" smtClean="0">
                <a:solidFill>
                  <a:schemeClr val="bg1"/>
                </a:solidFill>
                <a:latin typeface="Georgia" pitchFamily="18" charset="0"/>
              </a:rPr>
              <a:t>Турянський</a:t>
            </a: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 стверджував:</a:t>
            </a:r>
          </a:p>
          <a:p>
            <a:pPr marL="0" indent="0" fontAlgn="base">
              <a:buNone/>
            </a:pP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Georgia" pitchFamily="18" charset="0"/>
              </a:rPr>
              <a:t>“К</a:t>
            </a:r>
            <a:r>
              <a:rPr lang="uk-UA" i="1" dirty="0" err="1" smtClean="0">
                <a:solidFill>
                  <a:schemeClr val="bg1"/>
                </a:solidFill>
                <a:latin typeface="Georgia" pitchFamily="18" charset="0"/>
              </a:rPr>
              <a:t>оли</a:t>
            </a:r>
            <a:r>
              <a:rPr lang="uk-UA" i="1" dirty="0" smtClean="0">
                <a:solidFill>
                  <a:schemeClr val="bg1"/>
                </a:solidFill>
                <a:latin typeface="Georgia" pitchFamily="18" charset="0"/>
              </a:rPr>
              <a:t> у тьмі і хаосі, у якому ми мучимося, тліє іскра якої-небудь ідеї, то твоя огненна любов до життя й до його вищих цінностей переможе смерть». 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Доведіть або спростуйте цю думку (</a:t>
            </a:r>
            <a:r>
              <a:rPr lang="uk-UA" i="1" dirty="0" smtClean="0">
                <a:solidFill>
                  <a:schemeClr val="bg1"/>
                </a:solidFill>
                <a:latin typeface="Georgia" pitchFamily="18" charset="0"/>
              </a:rPr>
              <a:t>підготуватися до твору-роздуму у форматі ЗНО</a:t>
            </a: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uspravda.info/images/original/24081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268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5546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err="1" smtClean="0">
                <a:solidFill>
                  <a:schemeClr val="bg1"/>
                </a:solidFill>
                <a:latin typeface="Georgia" pitchFamily="18" charset="0"/>
              </a:rPr>
              <a:t>“Видимість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 миру робить війну ще </a:t>
            </a:r>
            <a:r>
              <a:rPr lang="uk-UA" sz="2000" dirty="0" err="1" smtClean="0">
                <a:solidFill>
                  <a:schemeClr val="bg1"/>
                </a:solidFill>
                <a:latin typeface="Georgia" pitchFamily="18" charset="0"/>
              </a:rPr>
              <a:t>небезпечнішою”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uk-UA" sz="2000" i="1" dirty="0" err="1" smtClean="0">
                <a:solidFill>
                  <a:schemeClr val="bg1"/>
                </a:solidFill>
                <a:latin typeface="Georgia" pitchFamily="18" charset="0"/>
              </a:rPr>
              <a:t>Клавдіян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). </a:t>
            </a:r>
          </a:p>
          <a:p>
            <a:pPr>
              <a:buNone/>
            </a:pPr>
            <a:endParaRPr lang="uk-UA" sz="12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До зброї треба вдаватися в останню чергу — коли інші засоби виявляться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недостатніми. </a:t>
            </a: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(Макіавеллі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</a:p>
          <a:p>
            <a:pPr>
              <a:buNone/>
            </a:pPr>
            <a:endParaRPr lang="ru-RU" sz="1200" i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Єдність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— ось запорука перемоги, у війні чи світі — все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одно.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   (</a:t>
            </a: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Г. </a:t>
            </a:r>
            <a:r>
              <a:rPr lang="uk-UA" sz="2000" i="1" dirty="0" err="1">
                <a:solidFill>
                  <a:schemeClr val="bg1"/>
                </a:solidFill>
                <a:latin typeface="Georgia" pitchFamily="18" charset="0"/>
              </a:rPr>
              <a:t>Ролленгаген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</a:p>
          <a:p>
            <a:pPr>
              <a:buNone/>
            </a:pPr>
            <a:endParaRPr lang="ru-RU" sz="1200" i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Будь-яку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війну легко почати, але вкрай важко 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закінчити. (</a:t>
            </a:r>
            <a:r>
              <a:rPr lang="uk-UA" sz="2000" dirty="0" err="1" smtClean="0">
                <a:solidFill>
                  <a:schemeClr val="bg1"/>
                </a:solidFill>
                <a:latin typeface="Georgia" pitchFamily="18" charset="0"/>
              </a:rPr>
              <a:t>Саллюстій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</a:p>
          <a:p>
            <a:pPr>
              <a:buNone/>
            </a:pP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Війна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— НЕ пригода. Війна — хвороба. Як тиф</a:t>
            </a: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.                               </a:t>
            </a: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(А. Сент-Екзюпері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</a:p>
          <a:p>
            <a:pPr>
              <a:buNone/>
            </a:pPr>
            <a:endParaRPr lang="ru-RU" sz="1200" i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Загальний 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мир панував би на землі, якби не було понять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«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моє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» 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і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«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твоє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».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(</a:t>
            </a:r>
            <a:r>
              <a:rPr lang="uk-UA" sz="2000" i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Г. </a:t>
            </a:r>
            <a:r>
              <a:rPr lang="uk-UA" sz="2000" i="1" dirty="0" err="1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Філдінг</a:t>
            </a:r>
            <a:r>
              <a:rPr lang="uk-UA" sz="2000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).</a:t>
            </a:r>
          </a:p>
          <a:p>
            <a:pPr>
              <a:buNone/>
            </a:pPr>
            <a:endParaRPr lang="ru-RU" sz="12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Georgia" pitchFamily="18" charset="0"/>
              </a:rPr>
              <a:t>Розбійник </a:t>
            </a:r>
            <a:r>
              <a:rPr lang="uk-UA" sz="2000" dirty="0">
                <a:solidFill>
                  <a:schemeClr val="bg1"/>
                </a:solidFill>
                <a:latin typeface="Georgia" pitchFamily="18" charset="0"/>
              </a:rPr>
              <a:t>з великої дороги, бере він участь у зграї чи грабує поодинці, все одно залишається грабіжником; і нація, яка затіяла несправедливу вій­ну, є не що інше, як велика зграя грабіжників. </a:t>
            </a: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(Б. Франклін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  <a:endParaRPr lang="ru-RU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isk.org.ua/wp-content/uploads/2012/01/docu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7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000372"/>
            <a:ext cx="6986582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Невмируща сила людської душі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 твором О. </a:t>
            </a:r>
            <a:r>
              <a:rPr lang="uk-UA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Турянського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“Поза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межами </a:t>
            </a:r>
            <a:r>
              <a:rPr lang="uk-UA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болю”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2290" name="Picture 2" descr="http://fs35.www.ex.ua/show/61094390/61094390.jpg?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214578" cy="3460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428868"/>
            <a:ext cx="212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(картина з безодні)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nypics.ru/large/201211/43736.jpg"/>
          <p:cNvPicPr>
            <a:picLocks noChangeAspect="1" noChangeArrowheads="1"/>
          </p:cNvPicPr>
          <p:nvPr/>
        </p:nvPicPr>
        <p:blipFill>
          <a:blip r:embed="rId2"/>
          <a:srcRect l="3550" r="5917"/>
          <a:stretch>
            <a:fillRect/>
          </a:stretch>
        </p:blipFill>
        <p:spPr bwMode="auto">
          <a:xfrm>
            <a:off x="0" y="0"/>
            <a:ext cx="92293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Проблемні питання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b="1" i="1" dirty="0">
                <a:solidFill>
                  <a:schemeClr val="bg1"/>
                </a:solidFill>
                <a:latin typeface="Georgia" pitchFamily="18" charset="0"/>
              </a:rPr>
              <a:t>Що керує людиною на війні: інстинкт самозбереження чи прагнення до перемоги над собою?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b="1" i="1" dirty="0">
                <a:solidFill>
                  <a:schemeClr val="bg1"/>
                </a:solidFill>
                <a:latin typeface="Georgia" pitchFamily="18" charset="0"/>
              </a:rPr>
              <a:t>Чи міняє війна свідомість людини у тому плані, що матеріальне стає несуттєвим і дріб’язковим, а духовне – важливим і першорядним? 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encrypted-tbn0.gstatic.com/images?q=tbn:ANd9GcSK-pZiQLCVLWxMn1mW2q0YHK9LeIyDvbkkGS4BgdiecgqeDs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Georgia" pitchFamily="18" charset="0"/>
              </a:rPr>
              <a:t>Домашнє завдання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Осип </a:t>
            </a:r>
            <a:r>
              <a:rPr lang="uk-UA" dirty="0" err="1" smtClean="0">
                <a:solidFill>
                  <a:schemeClr val="bg1"/>
                </a:solidFill>
                <a:latin typeface="Georgia" pitchFamily="18" charset="0"/>
              </a:rPr>
              <a:t>Турянський</a:t>
            </a: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 стверджував:</a:t>
            </a:r>
          </a:p>
          <a:p>
            <a:pPr marL="0" indent="0" fontAlgn="base">
              <a:buNone/>
            </a:pP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Georgia" pitchFamily="18" charset="0"/>
              </a:rPr>
              <a:t>“К</a:t>
            </a:r>
            <a:r>
              <a:rPr lang="uk-UA" i="1" dirty="0" err="1" smtClean="0">
                <a:solidFill>
                  <a:schemeClr val="bg1"/>
                </a:solidFill>
                <a:latin typeface="Georgia" pitchFamily="18" charset="0"/>
              </a:rPr>
              <a:t>оли</a:t>
            </a:r>
            <a:r>
              <a:rPr lang="uk-UA" i="1" dirty="0" smtClean="0">
                <a:solidFill>
                  <a:schemeClr val="bg1"/>
                </a:solidFill>
                <a:latin typeface="Georgia" pitchFamily="18" charset="0"/>
              </a:rPr>
              <a:t> у тьмі і хаосі, у якому ми мучимося, тліє іскра якої-небудь ідеї, то твоя огненна любов до життя й до його вищих цінностей переможе смерть». 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Доведіть або спростуйте цю думку (</a:t>
            </a:r>
            <a:r>
              <a:rPr lang="uk-UA" i="1" dirty="0" smtClean="0">
                <a:solidFill>
                  <a:schemeClr val="bg1"/>
                </a:solidFill>
                <a:latin typeface="Georgia" pitchFamily="18" charset="0"/>
              </a:rPr>
              <a:t>підготуватися до твору-роздуму  у форматі  ЗНО</a:t>
            </a:r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isk.org.ua/wp-content/uploads/2012/01/docu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7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План уроку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00050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	Тема та ідея твору  «Поза межами болю» О.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Турянського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2.	Аналіз композиції повісті.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3.	Ідейно-художнє звучання образів.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4.	І знову «поза межами болю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dsovet.su/_ld/328/86231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01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4688" r="2734"/>
          <a:stretch>
            <a:fillRect/>
          </a:stretch>
        </p:blipFill>
        <p:spPr bwMode="auto">
          <a:xfrm rot="5400000">
            <a:off x="5424222" y="387444"/>
            <a:ext cx="4081086" cy="3306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User\Рабочий стол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 l="10418" r="13679"/>
          <a:stretch>
            <a:fillRect/>
          </a:stretch>
        </p:blipFill>
        <p:spPr bwMode="auto">
          <a:xfrm>
            <a:off x="0" y="-9501"/>
            <a:ext cx="3581564" cy="353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F:\AOU95IpRSg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4207" y="2703513"/>
            <a:ext cx="3580870" cy="4154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urspresent.ru/uploads/2/f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71553" y="-1071556"/>
            <a:ext cx="7000893" cy="91440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6643734" cy="4125923"/>
          </a:xfrm>
        </p:spPr>
        <p:txBody>
          <a:bodyPr>
            <a:normAutofit/>
          </a:bodyPr>
          <a:lstStyle/>
          <a:p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Експресіонізм</a:t>
            </a:r>
            <a:r>
              <a:rPr lang="uk-UA" sz="2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– літературно-мистецький стильовий напрям модернізму, що характеризується відображенням загостреного суб’єктивного світобачення через збільшене авторське «Я», напругу його переживань та емоцій.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rId3" action="ppaction://hlinkfile" highlightClick="1"/>
          </p:cNvPr>
          <p:cNvSpPr/>
          <p:nvPr/>
        </p:nvSpPr>
        <p:spPr>
          <a:xfrm>
            <a:off x="8215338" y="6286520"/>
            <a:ext cx="571504" cy="5714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573</Words>
  <Application>Microsoft Office PowerPoint</Application>
  <PresentationFormat>Екран (4:3)</PresentationFormat>
  <Paragraphs>81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Невмируща сила людської душі </vt:lpstr>
      <vt:lpstr>Проблемні питання </vt:lpstr>
      <vt:lpstr>Домашнє завдання</vt:lpstr>
      <vt:lpstr>План уроку </vt:lpstr>
      <vt:lpstr>Презентація PowerPoint</vt:lpstr>
      <vt:lpstr>Презентація PowerPoint</vt:lpstr>
      <vt:lpstr>Презентація PowerPoint</vt:lpstr>
      <vt:lpstr>Міркуємо разом</vt:lpstr>
      <vt:lpstr>Особливості композиції </vt:lpstr>
      <vt:lpstr>Презентація PowerPoint</vt:lpstr>
      <vt:lpstr>Презентація PowerPoint</vt:lpstr>
      <vt:lpstr>Гроші – одна з прихованих причин усіх війн </vt:lpstr>
      <vt:lpstr>Презентація PowerPoint</vt:lpstr>
      <vt:lpstr>Чому із усіх героїв автор залишив живим тільки Оглядівського? </vt:lpstr>
      <vt:lpstr>І знову поза межами болю…</vt:lpstr>
      <vt:lpstr>Презентація PowerPoint</vt:lpstr>
      <vt:lpstr>Домашнє завдання</vt:lpstr>
    </vt:vector>
  </TitlesOfParts>
  <Company>School7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Невмируща сила людської душі </dc:title>
  <dc:creator>Teacher</dc:creator>
  <cp:lastModifiedBy>Admin</cp:lastModifiedBy>
  <cp:revision>78</cp:revision>
  <dcterms:created xsi:type="dcterms:W3CDTF">2014-12-01T10:39:31Z</dcterms:created>
  <dcterms:modified xsi:type="dcterms:W3CDTF">2014-12-12T21:04:11Z</dcterms:modified>
</cp:coreProperties>
</file>