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sldIdLst>
    <p:sldId id="256" r:id="rId2"/>
    <p:sldId id="276" r:id="rId3"/>
    <p:sldId id="277" r:id="rId4"/>
    <p:sldId id="268" r:id="rId5"/>
    <p:sldId id="270" r:id="rId6"/>
    <p:sldId id="258" r:id="rId7"/>
    <p:sldId id="274" r:id="rId8"/>
    <p:sldId id="275" r:id="rId9"/>
    <p:sldId id="263" r:id="rId10"/>
    <p:sldId id="265" r:id="rId11"/>
    <p:sldId id="278" r:id="rId12"/>
    <p:sldId id="279" r:id="rId13"/>
    <p:sldId id="281" r:id="rId14"/>
    <p:sldId id="283" r:id="rId15"/>
    <p:sldId id="267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91C7"/>
    <a:srgbClr val="83E0FD"/>
    <a:srgbClr val="F3F75F"/>
    <a:srgbClr val="483504"/>
    <a:srgbClr val="A2770A"/>
    <a:srgbClr val="223A24"/>
    <a:srgbClr val="9F423B"/>
    <a:srgbClr val="E5D2B1"/>
    <a:srgbClr val="1A2C1B"/>
    <a:srgbClr val="4676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Лист1!$A$9</c:f>
              <c:strCache>
                <c:ptCount val="1"/>
                <c:pt idx="0">
                  <c:v>І місце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numRef>
              <c:f>Лист1!$B$8:$D$8</c:f>
              <c:numCache>
                <c:formatCode>General</c:formatCode>
                <c:ptCount val="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</c:numCache>
            </c:numRef>
          </c:cat>
          <c:val>
            <c:numRef>
              <c:f>Лист1!$B$9:$D$9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Лист1!$A$10</c:f>
              <c:strCache>
                <c:ptCount val="1"/>
                <c:pt idx="0">
                  <c:v>ІІ місце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numRef>
              <c:f>Лист1!$B$8:$D$8</c:f>
              <c:numCache>
                <c:formatCode>General</c:formatCode>
                <c:ptCount val="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</c:numCache>
            </c:numRef>
          </c:cat>
          <c:val>
            <c:numRef>
              <c:f>Лист1!$B$10:$D$10</c:f>
              <c:numCache>
                <c:formatCode>General</c:formatCode>
                <c:ptCount val="3"/>
                <c:pt idx="0">
                  <c:v>0</c:v>
                </c:pt>
                <c:pt idx="1">
                  <c:v>1</c:v>
                </c:pt>
                <c:pt idx="2">
                  <c:v>2</c:v>
                </c:pt>
              </c:numCache>
            </c:numRef>
          </c:val>
        </c:ser>
        <c:ser>
          <c:idx val="2"/>
          <c:order val="2"/>
          <c:tx>
            <c:strRef>
              <c:f>Лист1!$A$11</c:f>
              <c:strCache>
                <c:ptCount val="1"/>
                <c:pt idx="0">
                  <c:v>ІІІ місце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numRef>
              <c:f>Лист1!$B$8:$D$8</c:f>
              <c:numCache>
                <c:formatCode>General</c:formatCode>
                <c:ptCount val="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</c:numCache>
            </c:numRef>
          </c:cat>
          <c:val>
            <c:numRef>
              <c:f>Лист1!$B$11:$D$11</c:f>
              <c:numCache>
                <c:formatCode>General</c:formatCode>
                <c:ptCount val="3"/>
                <c:pt idx="0">
                  <c:v>1</c:v>
                </c:pt>
                <c:pt idx="1">
                  <c:v>0</c:v>
                </c:pt>
                <c:pt idx="2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6334464"/>
        <c:axId val="126336000"/>
        <c:axId val="0"/>
      </c:bar3DChart>
      <c:catAx>
        <c:axId val="126334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6336000"/>
        <c:crosses val="autoZero"/>
        <c:auto val="1"/>
        <c:lblAlgn val="ctr"/>
        <c:lblOffset val="100"/>
        <c:noMultiLvlLbl val="0"/>
      </c:catAx>
      <c:valAx>
        <c:axId val="1263360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633446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solidFill>
      <a:schemeClr val="accent4">
        <a:lumMod val="25000"/>
        <a:lumOff val="75000"/>
      </a:schemeClr>
    </a:solidFill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6037123172525911E-2"/>
          <c:y val="3.2020681494231235E-2"/>
          <c:w val="0.56924465372179445"/>
          <c:h val="0.88259083452115261"/>
        </c:manualLayout>
      </c:layout>
      <c:pie3DChart>
        <c:varyColors val="1"/>
        <c:ser>
          <c:idx val="0"/>
          <c:order val="0"/>
          <c:spPr>
            <a:solidFill>
              <a:srgbClr val="00642D"/>
            </a:solidFill>
          </c:spPr>
          <c:dPt>
            <c:idx val="0"/>
            <c:bubble3D val="0"/>
            <c:spPr>
              <a:solidFill>
                <a:srgbClr val="C00000"/>
              </a:solidFill>
            </c:spPr>
          </c:dPt>
          <c:dPt>
            <c:idx val="1"/>
            <c:bubble3D val="0"/>
            <c:explosion val="7"/>
            <c:spPr>
              <a:solidFill>
                <a:srgbClr val="7030A0"/>
              </a:solidFill>
            </c:spPr>
          </c:dPt>
          <c:cat>
            <c:strRef>
              <c:f>Лист1!$B$23:$B$24</c:f>
              <c:strCache>
                <c:ptCount val="2"/>
                <c:pt idx="0">
                  <c:v>Учасники</c:v>
                </c:pt>
                <c:pt idx="1">
                  <c:v>Призери регіонального рівня</c:v>
                </c:pt>
              </c:strCache>
            </c:strRef>
          </c:cat>
          <c:val>
            <c:numRef>
              <c:f>Лист1!$C$23:$C$24</c:f>
              <c:numCache>
                <c:formatCode>General</c:formatCode>
                <c:ptCount val="2"/>
                <c:pt idx="0">
                  <c:v>7</c:v>
                </c:pt>
                <c:pt idx="1">
                  <c:v>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7858701014040379"/>
          <c:y val="0.27882388729230612"/>
          <c:w val="0.29924976615181287"/>
          <c:h val="0.43684891996547442"/>
        </c:manualLayout>
      </c:layout>
      <c:overlay val="0"/>
    </c:legend>
    <c:plotVisOnly val="1"/>
    <c:dispBlanksAs val="zero"/>
    <c:showDLblsOverMax val="0"/>
  </c:chart>
  <c:spPr>
    <a:solidFill>
      <a:schemeClr val="tx2">
        <a:lumMod val="60000"/>
        <a:lumOff val="40000"/>
      </a:schemeClr>
    </a:solidFill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Лист1!$A$16</c:f>
              <c:strCache>
                <c:ptCount val="1"/>
                <c:pt idx="0">
                  <c:v>І місце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cat>
            <c:numRef>
              <c:f>Лист1!$B$15:$D$15</c:f>
              <c:numCache>
                <c:formatCode>General</c:formatCode>
                <c:ptCount val="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</c:numCache>
            </c:numRef>
          </c:cat>
          <c:val>
            <c:numRef>
              <c:f>Лист1!$B$16:$D$16</c:f>
              <c:numCache>
                <c:formatCode>General</c:formatCode>
                <c:ptCount val="3"/>
                <c:pt idx="0">
                  <c:v>2</c:v>
                </c:pt>
                <c:pt idx="1">
                  <c:v>3</c:v>
                </c:pt>
                <c:pt idx="2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Лист1!$A$17</c:f>
              <c:strCache>
                <c:ptCount val="1"/>
                <c:pt idx="0">
                  <c:v>ІІ місце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numRef>
              <c:f>Лист1!$B$15:$D$15</c:f>
              <c:numCache>
                <c:formatCode>General</c:formatCode>
                <c:ptCount val="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</c:numCache>
            </c:numRef>
          </c:cat>
          <c:val>
            <c:numRef>
              <c:f>Лист1!$B$17:$D$17</c:f>
              <c:numCache>
                <c:formatCode>General</c:formatCode>
                <c:ptCount val="3"/>
                <c:pt idx="0">
                  <c:v>1</c:v>
                </c:pt>
                <c:pt idx="1">
                  <c:v>0</c:v>
                </c:pt>
                <c:pt idx="2">
                  <c:v>3</c:v>
                </c:pt>
              </c:numCache>
            </c:numRef>
          </c:val>
        </c:ser>
        <c:ser>
          <c:idx val="2"/>
          <c:order val="2"/>
          <c:tx>
            <c:strRef>
              <c:f>Лист1!$A$18</c:f>
              <c:strCache>
                <c:ptCount val="1"/>
                <c:pt idx="0">
                  <c:v>ІІІ місце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numRef>
              <c:f>Лист1!$B$15:$D$15</c:f>
              <c:numCache>
                <c:formatCode>General</c:formatCode>
                <c:ptCount val="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</c:numCache>
            </c:numRef>
          </c:cat>
          <c:val>
            <c:numRef>
              <c:f>Лист1!$B$18:$D$18</c:f>
              <c:numCache>
                <c:formatCode>General</c:formatCode>
                <c:ptCount val="3"/>
                <c:pt idx="0">
                  <c:v>1</c:v>
                </c:pt>
                <c:pt idx="1">
                  <c:v>0</c:v>
                </c:pt>
                <c:pt idx="2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125879424"/>
        <c:axId val="125880960"/>
        <c:axId val="0"/>
      </c:bar3DChart>
      <c:catAx>
        <c:axId val="1258794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5880960"/>
        <c:crosses val="autoZero"/>
        <c:auto val="1"/>
        <c:lblAlgn val="ctr"/>
        <c:lblOffset val="100"/>
        <c:noMultiLvlLbl val="0"/>
      </c:catAx>
      <c:valAx>
        <c:axId val="1258809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587942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solidFill>
      <a:srgbClr val="DDF395"/>
    </a:solidFill>
  </c:sp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 algn="ctr">
                <a:defRPr/>
              </a:pPr>
              <a:endParaRPr kumimoji="1" lang="uk-UA" sz="1800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 algn="ctr">
                <a:defRPr/>
              </a:pPr>
              <a:endParaRPr kumimoji="1" lang="uk-UA" sz="1800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1800"/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4944" y="-9"/>
              <a:ext cx="816" cy="3984"/>
              <a:chOff x="4944" y="-9"/>
              <a:chExt cx="816" cy="3984"/>
            </a:xfrm>
          </p:grpSpPr>
          <p:grpSp>
            <p:nvGrpSpPr>
              <p:cNvPr id="20" name="Group 7"/>
              <p:cNvGrpSpPr>
                <a:grpSpLocks/>
              </p:cNvGrpSpPr>
              <p:nvPr userDrawn="1"/>
            </p:nvGrpSpPr>
            <p:grpSpPr bwMode="auto">
              <a:xfrm>
                <a:off x="5280" y="-9"/>
                <a:ext cx="480" cy="1440"/>
                <a:chOff x="5280" y="-9"/>
                <a:chExt cx="480" cy="1440"/>
              </a:xfrm>
            </p:grpSpPr>
            <p:grpSp>
              <p:nvGrpSpPr>
                <p:cNvPr id="41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93" y="-10"/>
                  <a:ext cx="174" cy="176"/>
                  <a:chOff x="1747" y="323"/>
                  <a:chExt cx="1690" cy="2560"/>
                </a:xfrm>
              </p:grpSpPr>
              <p:grpSp>
                <p:nvGrpSpPr>
                  <p:cNvPr id="50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747" y="323"/>
                    <a:ext cx="1690" cy="2560"/>
                    <a:chOff x="1747" y="323"/>
                    <a:chExt cx="1690" cy="2560"/>
                  </a:xfrm>
                </p:grpSpPr>
                <p:sp>
                  <p:nvSpPr>
                    <p:cNvPr id="57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203" y="323"/>
                      <a:ext cx="1234" cy="2560"/>
                    </a:xfrm>
                    <a:custGeom>
                      <a:avLst/>
                      <a:gdLst>
                        <a:gd name="T0" fmla="*/ 337 w 1231"/>
                        <a:gd name="T1" fmla="*/ 283 h 2560"/>
                        <a:gd name="T2" fmla="*/ 415 w 1231"/>
                        <a:gd name="T3" fmla="*/ 115 h 2560"/>
                        <a:gd name="T4" fmla="*/ 583 w 1231"/>
                        <a:gd name="T5" fmla="*/ 7 h 2560"/>
                        <a:gd name="T6" fmla="*/ 895 w 1231"/>
                        <a:gd name="T7" fmla="*/ 61 h 2560"/>
                        <a:gd name="T8" fmla="*/ 1051 w 1231"/>
                        <a:gd name="T9" fmla="*/ 349 h 2560"/>
                        <a:gd name="T10" fmla="*/ 979 w 1231"/>
                        <a:gd name="T11" fmla="*/ 769 h 2560"/>
                        <a:gd name="T12" fmla="*/ 943 w 1231"/>
                        <a:gd name="T13" fmla="*/ 943 h 2560"/>
                        <a:gd name="T14" fmla="*/ 1105 w 1231"/>
                        <a:gd name="T15" fmla="*/ 1075 h 2560"/>
                        <a:gd name="T16" fmla="*/ 1231 w 1231"/>
                        <a:gd name="T17" fmla="*/ 1525 h 2560"/>
                        <a:gd name="T18" fmla="*/ 1123 w 1231"/>
                        <a:gd name="T19" fmla="*/ 1969 h 2560"/>
                        <a:gd name="T20" fmla="*/ 907 w 1231"/>
                        <a:gd name="T21" fmla="*/ 2077 h 2560"/>
                        <a:gd name="T22" fmla="*/ 721 w 1231"/>
                        <a:gd name="T23" fmla="*/ 2059 h 2560"/>
                        <a:gd name="T24" fmla="*/ 655 w 1231"/>
                        <a:gd name="T25" fmla="*/ 2251 h 2560"/>
                        <a:gd name="T26" fmla="*/ 529 w 1231"/>
                        <a:gd name="T27" fmla="*/ 2527 h 2560"/>
                        <a:gd name="T28" fmla="*/ 211 w 1231"/>
                        <a:gd name="T29" fmla="*/ 2509 h 2560"/>
                        <a:gd name="T30" fmla="*/ 31 w 1231"/>
                        <a:gd name="T31" fmla="*/ 2227 h 2560"/>
                        <a:gd name="T32" fmla="*/ 25 w 1231"/>
                        <a:gd name="T33" fmla="*/ 1969 h 2560"/>
                        <a:gd name="T34" fmla="*/ 145 w 1231"/>
                        <a:gd name="T35" fmla="*/ 1651 h 2560"/>
                        <a:gd name="T36" fmla="*/ 259 w 1231"/>
                        <a:gd name="T37" fmla="*/ 1513 h 2560"/>
                        <a:gd name="T38" fmla="*/ 217 w 1231"/>
                        <a:gd name="T39" fmla="*/ 1729 h 2560"/>
                        <a:gd name="T40" fmla="*/ 73 w 1231"/>
                        <a:gd name="T41" fmla="*/ 2023 h 2560"/>
                        <a:gd name="T42" fmla="*/ 169 w 1231"/>
                        <a:gd name="T43" fmla="*/ 2323 h 2560"/>
                        <a:gd name="T44" fmla="*/ 439 w 1231"/>
                        <a:gd name="T45" fmla="*/ 2431 h 2560"/>
                        <a:gd name="T46" fmla="*/ 595 w 1231"/>
                        <a:gd name="T47" fmla="*/ 2227 h 2560"/>
                        <a:gd name="T48" fmla="*/ 577 w 1231"/>
                        <a:gd name="T49" fmla="*/ 1807 h 2560"/>
                        <a:gd name="T50" fmla="*/ 493 w 1231"/>
                        <a:gd name="T51" fmla="*/ 1531 h 2560"/>
                        <a:gd name="T52" fmla="*/ 535 w 1231"/>
                        <a:gd name="T53" fmla="*/ 1459 h 2560"/>
                        <a:gd name="T54" fmla="*/ 625 w 1231"/>
                        <a:gd name="T55" fmla="*/ 1633 h 2560"/>
                        <a:gd name="T56" fmla="*/ 721 w 1231"/>
                        <a:gd name="T57" fmla="*/ 1933 h 2560"/>
                        <a:gd name="T58" fmla="*/ 967 w 1231"/>
                        <a:gd name="T59" fmla="*/ 1963 h 2560"/>
                        <a:gd name="T60" fmla="*/ 1135 w 1231"/>
                        <a:gd name="T61" fmla="*/ 1687 h 2560"/>
                        <a:gd name="T62" fmla="*/ 1117 w 1231"/>
                        <a:gd name="T63" fmla="*/ 1273 h 2560"/>
                        <a:gd name="T64" fmla="*/ 883 w 1231"/>
                        <a:gd name="T65" fmla="*/ 1057 h 2560"/>
                        <a:gd name="T66" fmla="*/ 679 w 1231"/>
                        <a:gd name="T67" fmla="*/ 1129 h 2560"/>
                        <a:gd name="T68" fmla="*/ 577 w 1231"/>
                        <a:gd name="T69" fmla="*/ 1117 h 2560"/>
                        <a:gd name="T70" fmla="*/ 619 w 1231"/>
                        <a:gd name="T71" fmla="*/ 1033 h 2560"/>
                        <a:gd name="T72" fmla="*/ 811 w 1231"/>
                        <a:gd name="T73" fmla="*/ 937 h 2560"/>
                        <a:gd name="T74" fmla="*/ 949 w 1231"/>
                        <a:gd name="T75" fmla="*/ 613 h 2560"/>
                        <a:gd name="T76" fmla="*/ 883 w 1231"/>
                        <a:gd name="T77" fmla="*/ 175 h 2560"/>
                        <a:gd name="T78" fmla="*/ 619 w 1231"/>
                        <a:gd name="T79" fmla="*/ 103 h 2560"/>
                        <a:gd name="T80" fmla="*/ 391 w 1231"/>
                        <a:gd name="T81" fmla="*/ 355 h 2560"/>
                        <a:gd name="T82" fmla="*/ 403 w 1231"/>
                        <a:gd name="T83" fmla="*/ 763 h 2560"/>
                        <a:gd name="T84" fmla="*/ 343 w 1231"/>
                        <a:gd name="T85" fmla="*/ 949 h 2560"/>
                        <a:gd name="T86" fmla="*/ 289 w 1231"/>
                        <a:gd name="T87" fmla="*/ 685 h 2560"/>
                        <a:gd name="T88" fmla="*/ 307 w 1231"/>
                        <a:gd name="T89" fmla="*/ 367 h 2560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</a:gdLst>
                      <a:ahLst/>
                      <a:cxnLst>
                        <a:cxn ang="T90">
                          <a:pos x="T0" y="T1"/>
                        </a:cxn>
                        <a:cxn ang="T91">
                          <a:pos x="T2" y="T3"/>
                        </a:cxn>
                        <a:cxn ang="T92">
                          <a:pos x="T4" y="T5"/>
                        </a:cxn>
                        <a:cxn ang="T93">
                          <a:pos x="T6" y="T7"/>
                        </a:cxn>
                        <a:cxn ang="T94">
                          <a:pos x="T8" y="T9"/>
                        </a:cxn>
                        <a:cxn ang="T95">
                          <a:pos x="T10" y="T11"/>
                        </a:cxn>
                        <a:cxn ang="T96">
                          <a:pos x="T12" y="T13"/>
                        </a:cxn>
                        <a:cxn ang="T97">
                          <a:pos x="T14" y="T15"/>
                        </a:cxn>
                        <a:cxn ang="T98">
                          <a:pos x="T16" y="T17"/>
                        </a:cxn>
                        <a:cxn ang="T99">
                          <a:pos x="T18" y="T19"/>
                        </a:cxn>
                        <a:cxn ang="T100">
                          <a:pos x="T20" y="T21"/>
                        </a:cxn>
                        <a:cxn ang="T101">
                          <a:pos x="T22" y="T23"/>
                        </a:cxn>
                        <a:cxn ang="T102">
                          <a:pos x="T24" y="T25"/>
                        </a:cxn>
                        <a:cxn ang="T103">
                          <a:pos x="T26" y="T27"/>
                        </a:cxn>
                        <a:cxn ang="T104">
                          <a:pos x="T28" y="T29"/>
                        </a:cxn>
                        <a:cxn ang="T105">
                          <a:pos x="T30" y="T31"/>
                        </a:cxn>
                        <a:cxn ang="T106">
                          <a:pos x="T32" y="T33"/>
                        </a:cxn>
                        <a:cxn ang="T107">
                          <a:pos x="T34" y="T35"/>
                        </a:cxn>
                        <a:cxn ang="T108">
                          <a:pos x="T36" y="T37"/>
                        </a:cxn>
                        <a:cxn ang="T109">
                          <a:pos x="T38" y="T39"/>
                        </a:cxn>
                        <a:cxn ang="T110">
                          <a:pos x="T40" y="T41"/>
                        </a:cxn>
                        <a:cxn ang="T111">
                          <a:pos x="T42" y="T43"/>
                        </a:cxn>
                        <a:cxn ang="T112">
                          <a:pos x="T44" y="T45"/>
                        </a:cxn>
                        <a:cxn ang="T113">
                          <a:pos x="T46" y="T47"/>
                        </a:cxn>
                        <a:cxn ang="T114">
                          <a:pos x="T48" y="T49"/>
                        </a:cxn>
                        <a:cxn ang="T115">
                          <a:pos x="T50" y="T51"/>
                        </a:cxn>
                        <a:cxn ang="T116">
                          <a:pos x="T52" y="T53"/>
                        </a:cxn>
                        <a:cxn ang="T117">
                          <a:pos x="T54" y="T55"/>
                        </a:cxn>
                        <a:cxn ang="T118">
                          <a:pos x="T56" y="T57"/>
                        </a:cxn>
                        <a:cxn ang="T119">
                          <a:pos x="T58" y="T59"/>
                        </a:cxn>
                        <a:cxn ang="T120">
                          <a:pos x="T60" y="T61"/>
                        </a:cxn>
                        <a:cxn ang="T121">
                          <a:pos x="T62" y="T63"/>
                        </a:cxn>
                        <a:cxn ang="T122">
                          <a:pos x="T64" y="T65"/>
                        </a:cxn>
                        <a:cxn ang="T123">
                          <a:pos x="T66" y="T67"/>
                        </a:cxn>
                        <a:cxn ang="T124">
                          <a:pos x="T68" y="T69"/>
                        </a:cxn>
                        <a:cxn ang="T125">
                          <a:pos x="T70" y="T71"/>
                        </a:cxn>
                        <a:cxn ang="T126">
                          <a:pos x="T72" y="T73"/>
                        </a:cxn>
                        <a:cxn ang="T127">
                          <a:pos x="T74" y="T75"/>
                        </a:cxn>
                        <a:cxn ang="T128">
                          <a:pos x="T76" y="T77"/>
                        </a:cxn>
                        <a:cxn ang="T129">
                          <a:pos x="T78" y="T79"/>
                        </a:cxn>
                        <a:cxn ang="T130">
                          <a:pos x="T80" y="T81"/>
                        </a:cxn>
                        <a:cxn ang="T131">
                          <a:pos x="T82" y="T83"/>
                        </a:cxn>
                        <a:cxn ang="T132">
                          <a:pos x="T84" y="T85"/>
                        </a:cxn>
                        <a:cxn ang="T133">
                          <a:pos x="T86" y="T87"/>
                        </a:cxn>
                        <a:cxn ang="T134">
                          <a:pos x="T88" y="T89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  <a:extLst/>
                  </p:spPr>
                  <p:txBody>
                    <a:bodyPr wrap="none" anchor="ctr"/>
                    <a:lstStyle/>
                    <a:p>
                      <a:pPr>
                        <a:spcBef>
                          <a:spcPct val="20000"/>
                        </a:spcBef>
                        <a:buFontTx/>
                        <a:buChar char="•"/>
                        <a:defRPr/>
                      </a:pPr>
                      <a:endParaRPr lang="uk-UA"/>
                    </a:p>
                  </p:txBody>
                </p:sp>
                <p:sp>
                  <p:nvSpPr>
                    <p:cNvPr id="58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747" y="381"/>
                      <a:ext cx="864" cy="2065"/>
                    </a:xfrm>
                    <a:custGeom>
                      <a:avLst/>
                      <a:gdLst>
                        <a:gd name="T0" fmla="*/ 785 w 865"/>
                        <a:gd name="T1" fmla="*/ 530 h 2071"/>
                        <a:gd name="T2" fmla="*/ 797 w 865"/>
                        <a:gd name="T3" fmla="*/ 350 h 2071"/>
                        <a:gd name="T4" fmla="*/ 863 w 865"/>
                        <a:gd name="T5" fmla="*/ 206 h 2071"/>
                        <a:gd name="T6" fmla="*/ 809 w 865"/>
                        <a:gd name="T7" fmla="*/ 218 h 2071"/>
                        <a:gd name="T8" fmla="*/ 749 w 865"/>
                        <a:gd name="T9" fmla="*/ 218 h 2071"/>
                        <a:gd name="T10" fmla="*/ 683 w 865"/>
                        <a:gd name="T11" fmla="*/ 116 h 2071"/>
                        <a:gd name="T12" fmla="*/ 611 w 865"/>
                        <a:gd name="T13" fmla="*/ 32 h 2071"/>
                        <a:gd name="T14" fmla="*/ 509 w 865"/>
                        <a:gd name="T15" fmla="*/ 2 h 2071"/>
                        <a:gd name="T16" fmla="*/ 407 w 865"/>
                        <a:gd name="T17" fmla="*/ 20 h 2071"/>
                        <a:gd name="T18" fmla="*/ 281 w 865"/>
                        <a:gd name="T19" fmla="*/ 74 h 2071"/>
                        <a:gd name="T20" fmla="*/ 173 w 865"/>
                        <a:gd name="T21" fmla="*/ 206 h 2071"/>
                        <a:gd name="T22" fmla="*/ 119 w 865"/>
                        <a:gd name="T23" fmla="*/ 404 h 2071"/>
                        <a:gd name="T24" fmla="*/ 131 w 865"/>
                        <a:gd name="T25" fmla="*/ 590 h 2071"/>
                        <a:gd name="T26" fmla="*/ 173 w 865"/>
                        <a:gd name="T27" fmla="*/ 782 h 2071"/>
                        <a:gd name="T28" fmla="*/ 197 w 865"/>
                        <a:gd name="T29" fmla="*/ 884 h 2071"/>
                        <a:gd name="T30" fmla="*/ 167 w 865"/>
                        <a:gd name="T31" fmla="*/ 986 h 2071"/>
                        <a:gd name="T32" fmla="*/ 65 w 865"/>
                        <a:gd name="T33" fmla="*/ 1124 h 2071"/>
                        <a:gd name="T34" fmla="*/ 17 w 865"/>
                        <a:gd name="T35" fmla="*/ 1298 h 2071"/>
                        <a:gd name="T36" fmla="*/ 5 w 865"/>
                        <a:gd name="T37" fmla="*/ 1550 h 2071"/>
                        <a:gd name="T38" fmla="*/ 47 w 865"/>
                        <a:gd name="T39" fmla="*/ 1748 h 2071"/>
                        <a:gd name="T40" fmla="*/ 131 w 865"/>
                        <a:gd name="T41" fmla="*/ 1898 h 2071"/>
                        <a:gd name="T42" fmla="*/ 299 w 865"/>
                        <a:gd name="T43" fmla="*/ 1988 h 2071"/>
                        <a:gd name="T44" fmla="*/ 425 w 865"/>
                        <a:gd name="T45" fmla="*/ 1982 h 2071"/>
                        <a:gd name="T46" fmla="*/ 467 w 865"/>
                        <a:gd name="T47" fmla="*/ 1994 h 2071"/>
                        <a:gd name="T48" fmla="*/ 497 w 865"/>
                        <a:gd name="T49" fmla="*/ 2066 h 2071"/>
                        <a:gd name="T50" fmla="*/ 497 w 865"/>
                        <a:gd name="T51" fmla="*/ 1964 h 2071"/>
                        <a:gd name="T52" fmla="*/ 557 w 865"/>
                        <a:gd name="T53" fmla="*/ 1778 h 2071"/>
                        <a:gd name="T54" fmla="*/ 617 w 865"/>
                        <a:gd name="T55" fmla="*/ 1658 h 2071"/>
                        <a:gd name="T56" fmla="*/ 581 w 865"/>
                        <a:gd name="T57" fmla="*/ 1700 h 2071"/>
                        <a:gd name="T58" fmla="*/ 515 w 865"/>
                        <a:gd name="T59" fmla="*/ 1820 h 2071"/>
                        <a:gd name="T60" fmla="*/ 407 w 865"/>
                        <a:gd name="T61" fmla="*/ 1904 h 2071"/>
                        <a:gd name="T62" fmla="*/ 269 w 865"/>
                        <a:gd name="T63" fmla="*/ 1898 h 2071"/>
                        <a:gd name="T64" fmla="*/ 179 w 865"/>
                        <a:gd name="T65" fmla="*/ 1814 h 2071"/>
                        <a:gd name="T66" fmla="*/ 113 w 865"/>
                        <a:gd name="T67" fmla="*/ 1640 h 2071"/>
                        <a:gd name="T68" fmla="*/ 107 w 865"/>
                        <a:gd name="T69" fmla="*/ 1394 h 2071"/>
                        <a:gd name="T70" fmla="*/ 137 w 865"/>
                        <a:gd name="T71" fmla="*/ 1190 h 2071"/>
                        <a:gd name="T72" fmla="*/ 203 w 865"/>
                        <a:gd name="T73" fmla="*/ 1070 h 2071"/>
                        <a:gd name="T74" fmla="*/ 323 w 865"/>
                        <a:gd name="T75" fmla="*/ 1022 h 2071"/>
                        <a:gd name="T76" fmla="*/ 509 w 865"/>
                        <a:gd name="T77" fmla="*/ 1076 h 2071"/>
                        <a:gd name="T78" fmla="*/ 611 w 865"/>
                        <a:gd name="T79" fmla="*/ 1124 h 2071"/>
                        <a:gd name="T80" fmla="*/ 665 w 865"/>
                        <a:gd name="T81" fmla="*/ 1100 h 2071"/>
                        <a:gd name="T82" fmla="*/ 659 w 865"/>
                        <a:gd name="T83" fmla="*/ 1046 h 2071"/>
                        <a:gd name="T84" fmla="*/ 611 w 865"/>
                        <a:gd name="T85" fmla="*/ 1004 h 2071"/>
                        <a:gd name="T86" fmla="*/ 497 w 865"/>
                        <a:gd name="T87" fmla="*/ 980 h 2071"/>
                        <a:gd name="T88" fmla="*/ 323 w 865"/>
                        <a:gd name="T89" fmla="*/ 896 h 2071"/>
                        <a:gd name="T90" fmla="*/ 233 w 865"/>
                        <a:gd name="T91" fmla="*/ 680 h 2071"/>
                        <a:gd name="T92" fmla="*/ 209 w 865"/>
                        <a:gd name="T93" fmla="*/ 416 h 2071"/>
                        <a:gd name="T94" fmla="*/ 317 w 865"/>
                        <a:gd name="T95" fmla="*/ 170 h 2071"/>
                        <a:gd name="T96" fmla="*/ 485 w 865"/>
                        <a:gd name="T97" fmla="*/ 110 h 2071"/>
                        <a:gd name="T98" fmla="*/ 617 w 865"/>
                        <a:gd name="T99" fmla="*/ 164 h 2071"/>
                        <a:gd name="T100" fmla="*/ 707 w 865"/>
                        <a:gd name="T101" fmla="*/ 290 h 2071"/>
                        <a:gd name="T102" fmla="*/ 737 w 865"/>
                        <a:gd name="T103" fmla="*/ 428 h 2071"/>
                        <a:gd name="T104" fmla="*/ 773 w 865"/>
                        <a:gd name="T105" fmla="*/ 602 h 2071"/>
                        <a:gd name="T106" fmla="*/ 809 w 865"/>
                        <a:gd name="T107" fmla="*/ 584 h 2071"/>
                        <a:gd name="T108" fmla="*/ 785 w 865"/>
                        <a:gd name="T109" fmla="*/ 530 h 2071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</a:gdLst>
                      <a:ahLst/>
                      <a:cxnLst>
                        <a:cxn ang="T110">
                          <a:pos x="T0" y="T1"/>
                        </a:cxn>
                        <a:cxn ang="T111">
                          <a:pos x="T2" y="T3"/>
                        </a:cxn>
                        <a:cxn ang="T112">
                          <a:pos x="T4" y="T5"/>
                        </a:cxn>
                        <a:cxn ang="T113">
                          <a:pos x="T6" y="T7"/>
                        </a:cxn>
                        <a:cxn ang="T114">
                          <a:pos x="T8" y="T9"/>
                        </a:cxn>
                        <a:cxn ang="T115">
                          <a:pos x="T10" y="T11"/>
                        </a:cxn>
                        <a:cxn ang="T116">
                          <a:pos x="T12" y="T13"/>
                        </a:cxn>
                        <a:cxn ang="T117">
                          <a:pos x="T14" y="T15"/>
                        </a:cxn>
                        <a:cxn ang="T118">
                          <a:pos x="T16" y="T17"/>
                        </a:cxn>
                        <a:cxn ang="T119">
                          <a:pos x="T18" y="T19"/>
                        </a:cxn>
                        <a:cxn ang="T120">
                          <a:pos x="T20" y="T21"/>
                        </a:cxn>
                        <a:cxn ang="T121">
                          <a:pos x="T22" y="T23"/>
                        </a:cxn>
                        <a:cxn ang="T122">
                          <a:pos x="T24" y="T25"/>
                        </a:cxn>
                        <a:cxn ang="T123">
                          <a:pos x="T26" y="T27"/>
                        </a:cxn>
                        <a:cxn ang="T124">
                          <a:pos x="T28" y="T29"/>
                        </a:cxn>
                        <a:cxn ang="T125">
                          <a:pos x="T30" y="T31"/>
                        </a:cxn>
                        <a:cxn ang="T126">
                          <a:pos x="T32" y="T33"/>
                        </a:cxn>
                        <a:cxn ang="T127">
                          <a:pos x="T34" y="T35"/>
                        </a:cxn>
                        <a:cxn ang="T128">
                          <a:pos x="T36" y="T37"/>
                        </a:cxn>
                        <a:cxn ang="T129">
                          <a:pos x="T38" y="T39"/>
                        </a:cxn>
                        <a:cxn ang="T130">
                          <a:pos x="T40" y="T41"/>
                        </a:cxn>
                        <a:cxn ang="T131">
                          <a:pos x="T42" y="T43"/>
                        </a:cxn>
                        <a:cxn ang="T132">
                          <a:pos x="T44" y="T45"/>
                        </a:cxn>
                        <a:cxn ang="T133">
                          <a:pos x="T46" y="T47"/>
                        </a:cxn>
                        <a:cxn ang="T134">
                          <a:pos x="T48" y="T49"/>
                        </a:cxn>
                        <a:cxn ang="T135">
                          <a:pos x="T50" y="T51"/>
                        </a:cxn>
                        <a:cxn ang="T136">
                          <a:pos x="T52" y="T53"/>
                        </a:cxn>
                        <a:cxn ang="T137">
                          <a:pos x="T54" y="T55"/>
                        </a:cxn>
                        <a:cxn ang="T138">
                          <a:pos x="T56" y="T57"/>
                        </a:cxn>
                        <a:cxn ang="T139">
                          <a:pos x="T58" y="T59"/>
                        </a:cxn>
                        <a:cxn ang="T140">
                          <a:pos x="T60" y="T61"/>
                        </a:cxn>
                        <a:cxn ang="T141">
                          <a:pos x="T62" y="T63"/>
                        </a:cxn>
                        <a:cxn ang="T142">
                          <a:pos x="T64" y="T65"/>
                        </a:cxn>
                        <a:cxn ang="T143">
                          <a:pos x="T66" y="T67"/>
                        </a:cxn>
                        <a:cxn ang="T144">
                          <a:pos x="T68" y="T69"/>
                        </a:cxn>
                        <a:cxn ang="T145">
                          <a:pos x="T70" y="T71"/>
                        </a:cxn>
                        <a:cxn ang="T146">
                          <a:pos x="T72" y="T73"/>
                        </a:cxn>
                        <a:cxn ang="T147">
                          <a:pos x="T74" y="T75"/>
                        </a:cxn>
                        <a:cxn ang="T148">
                          <a:pos x="T76" y="T77"/>
                        </a:cxn>
                        <a:cxn ang="T149">
                          <a:pos x="T78" y="T79"/>
                        </a:cxn>
                        <a:cxn ang="T150">
                          <a:pos x="T80" y="T81"/>
                        </a:cxn>
                        <a:cxn ang="T151">
                          <a:pos x="T82" y="T83"/>
                        </a:cxn>
                        <a:cxn ang="T152">
                          <a:pos x="T84" y="T85"/>
                        </a:cxn>
                        <a:cxn ang="T153">
                          <a:pos x="T86" y="T87"/>
                        </a:cxn>
                        <a:cxn ang="T154">
                          <a:pos x="T88" y="T89"/>
                        </a:cxn>
                        <a:cxn ang="T155">
                          <a:pos x="T90" y="T91"/>
                        </a:cxn>
                        <a:cxn ang="T156">
                          <a:pos x="T92" y="T93"/>
                        </a:cxn>
                        <a:cxn ang="T157">
                          <a:pos x="T94" y="T95"/>
                        </a:cxn>
                        <a:cxn ang="T158">
                          <a:pos x="T96" y="T97"/>
                        </a:cxn>
                        <a:cxn ang="T159">
                          <a:pos x="T98" y="T99"/>
                        </a:cxn>
                        <a:cxn ang="T160">
                          <a:pos x="T100" y="T101"/>
                        </a:cxn>
                        <a:cxn ang="T161">
                          <a:pos x="T102" y="T103"/>
                        </a:cxn>
                        <a:cxn ang="T162">
                          <a:pos x="T104" y="T105"/>
                        </a:cxn>
                        <a:cxn ang="T163">
                          <a:pos x="T106" y="T107"/>
                        </a:cxn>
                        <a:cxn ang="T164">
                          <a:pos x="T108" y="T109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  <a:extLst/>
                  </p:spPr>
                  <p:txBody>
                    <a:bodyPr wrap="none" anchor="ctr"/>
                    <a:lstStyle/>
                    <a:p>
                      <a:pPr>
                        <a:spcBef>
                          <a:spcPct val="20000"/>
                        </a:spcBef>
                        <a:buFontTx/>
                        <a:buChar char="•"/>
                        <a:defRPr/>
                      </a:pPr>
                      <a:endParaRPr lang="uk-UA"/>
                    </a:p>
                  </p:txBody>
                </p:sp>
              </p:grpSp>
              <p:sp>
                <p:nvSpPr>
                  <p:cNvPr id="51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397" y="1428"/>
                    <a:ext cx="175" cy="247"/>
                  </a:xfrm>
                  <a:prstGeom prst="ellipse">
                    <a:avLst/>
                  </a:prstGeom>
                  <a:solidFill>
                    <a:srgbClr val="E7D6B7"/>
                  </a:solidFill>
                  <a:ln>
                    <a:noFill/>
                  </a:ln>
                  <a:extLst/>
                </p:spPr>
                <p:txBody>
                  <a:bodyPr wrap="none" anchor="ctr"/>
                  <a:lstStyle/>
                  <a:p>
                    <a:pPr>
                      <a:spcBef>
                        <a:spcPct val="20000"/>
                      </a:spcBef>
                      <a:buFontTx/>
                      <a:buChar char="•"/>
                      <a:defRPr/>
                    </a:pPr>
                    <a:endParaRPr lang="uk-UA"/>
                  </a:p>
                </p:txBody>
              </p:sp>
              <p:sp>
                <p:nvSpPr>
                  <p:cNvPr id="52" name="Freeform 13"/>
                  <p:cNvSpPr>
                    <a:spLocks/>
                  </p:cNvSpPr>
                  <p:nvPr/>
                </p:nvSpPr>
                <p:spPr bwMode="auto">
                  <a:xfrm>
                    <a:off x="2689" y="745"/>
                    <a:ext cx="262" cy="524"/>
                  </a:xfrm>
                  <a:custGeom>
                    <a:avLst/>
                    <a:gdLst>
                      <a:gd name="T0" fmla="*/ 3 w 266"/>
                      <a:gd name="T1" fmla="*/ 483 h 521"/>
                      <a:gd name="T2" fmla="*/ 27 w 266"/>
                      <a:gd name="T3" fmla="*/ 273 h 521"/>
                      <a:gd name="T4" fmla="*/ 111 w 266"/>
                      <a:gd name="T5" fmla="*/ 45 h 521"/>
                      <a:gd name="T6" fmla="*/ 183 w 266"/>
                      <a:gd name="T7" fmla="*/ 3 h 521"/>
                      <a:gd name="T8" fmla="*/ 237 w 266"/>
                      <a:gd name="T9" fmla="*/ 39 h 521"/>
                      <a:gd name="T10" fmla="*/ 261 w 266"/>
                      <a:gd name="T11" fmla="*/ 129 h 521"/>
                      <a:gd name="T12" fmla="*/ 207 w 266"/>
                      <a:gd name="T13" fmla="*/ 273 h 521"/>
                      <a:gd name="T14" fmla="*/ 105 w 266"/>
                      <a:gd name="T15" fmla="*/ 477 h 521"/>
                      <a:gd name="T16" fmla="*/ 45 w 266"/>
                      <a:gd name="T17" fmla="*/ 501 h 521"/>
                      <a:gd name="T18" fmla="*/ 3 w 266"/>
                      <a:gd name="T19" fmla="*/ 483 h 521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/>
                </p:spPr>
                <p:txBody>
                  <a:bodyPr wrap="none" anchor="ctr"/>
                  <a:lstStyle/>
                  <a:p>
                    <a:pPr>
                      <a:spcBef>
                        <a:spcPct val="20000"/>
                      </a:spcBef>
                      <a:buFontTx/>
                      <a:buChar char="•"/>
                      <a:defRPr/>
                    </a:pPr>
                    <a:endParaRPr lang="uk-UA"/>
                  </a:p>
                </p:txBody>
              </p:sp>
              <p:sp>
                <p:nvSpPr>
                  <p:cNvPr id="53" name="Freeform 14"/>
                  <p:cNvSpPr>
                    <a:spLocks/>
                  </p:cNvSpPr>
                  <p:nvPr/>
                </p:nvSpPr>
                <p:spPr bwMode="auto">
                  <a:xfrm>
                    <a:off x="2757" y="1588"/>
                    <a:ext cx="398" cy="349"/>
                  </a:xfrm>
                  <a:custGeom>
                    <a:avLst/>
                    <a:gdLst>
                      <a:gd name="T0" fmla="*/ 100 w 392"/>
                      <a:gd name="T1" fmla="*/ 201 h 340"/>
                      <a:gd name="T2" fmla="*/ 16 w 392"/>
                      <a:gd name="T3" fmla="*/ 87 h 340"/>
                      <a:gd name="T4" fmla="*/ 4 w 392"/>
                      <a:gd name="T5" fmla="*/ 45 h 340"/>
                      <a:gd name="T6" fmla="*/ 28 w 392"/>
                      <a:gd name="T7" fmla="*/ 3 h 340"/>
                      <a:gd name="T8" fmla="*/ 130 w 392"/>
                      <a:gd name="T9" fmla="*/ 27 h 340"/>
                      <a:gd name="T10" fmla="*/ 250 w 392"/>
                      <a:gd name="T11" fmla="*/ 75 h 340"/>
                      <a:gd name="T12" fmla="*/ 364 w 392"/>
                      <a:gd name="T13" fmla="*/ 159 h 340"/>
                      <a:gd name="T14" fmla="*/ 388 w 392"/>
                      <a:gd name="T15" fmla="*/ 273 h 340"/>
                      <a:gd name="T16" fmla="*/ 340 w 392"/>
                      <a:gd name="T17" fmla="*/ 333 h 340"/>
                      <a:gd name="T18" fmla="*/ 244 w 392"/>
                      <a:gd name="T19" fmla="*/ 315 h 340"/>
                      <a:gd name="T20" fmla="*/ 100 w 392"/>
                      <a:gd name="T21" fmla="*/ 201 h 340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/>
                </p:spPr>
                <p:txBody>
                  <a:bodyPr wrap="none" anchor="ctr"/>
                  <a:lstStyle/>
                  <a:p>
                    <a:pPr>
                      <a:spcBef>
                        <a:spcPct val="20000"/>
                      </a:spcBef>
                      <a:buFontTx/>
                      <a:buChar char="•"/>
                      <a:defRPr/>
                    </a:pPr>
                    <a:endParaRPr lang="uk-UA"/>
                  </a:p>
                </p:txBody>
              </p:sp>
              <p:sp>
                <p:nvSpPr>
                  <p:cNvPr id="54" name="Freeform 15"/>
                  <p:cNvSpPr>
                    <a:spLocks/>
                  </p:cNvSpPr>
                  <p:nvPr/>
                </p:nvSpPr>
                <p:spPr bwMode="auto">
                  <a:xfrm>
                    <a:off x="2504" y="1923"/>
                    <a:ext cx="146" cy="567"/>
                  </a:xfrm>
                  <a:custGeom>
                    <a:avLst/>
                    <a:gdLst>
                      <a:gd name="T0" fmla="*/ 18 w 151"/>
                      <a:gd name="T1" fmla="*/ 165 h 558"/>
                      <a:gd name="T2" fmla="*/ 42 w 151"/>
                      <a:gd name="T3" fmla="*/ 39 h 558"/>
                      <a:gd name="T4" fmla="*/ 66 w 151"/>
                      <a:gd name="T5" fmla="*/ 3 h 558"/>
                      <a:gd name="T6" fmla="*/ 108 w 151"/>
                      <a:gd name="T7" fmla="*/ 27 h 558"/>
                      <a:gd name="T8" fmla="*/ 138 w 151"/>
                      <a:gd name="T9" fmla="*/ 165 h 558"/>
                      <a:gd name="T10" fmla="*/ 144 w 151"/>
                      <a:gd name="T11" fmla="*/ 423 h 558"/>
                      <a:gd name="T12" fmla="*/ 96 w 151"/>
                      <a:gd name="T13" fmla="*/ 543 h 558"/>
                      <a:gd name="T14" fmla="*/ 24 w 151"/>
                      <a:gd name="T15" fmla="*/ 513 h 558"/>
                      <a:gd name="T16" fmla="*/ 0 w 151"/>
                      <a:gd name="T17" fmla="*/ 315 h 558"/>
                      <a:gd name="T18" fmla="*/ 18 w 151"/>
                      <a:gd name="T19" fmla="*/ 165 h 55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/>
                </p:spPr>
                <p:txBody>
                  <a:bodyPr wrap="none" anchor="ctr"/>
                  <a:lstStyle/>
                  <a:p>
                    <a:pPr>
                      <a:spcBef>
                        <a:spcPct val="20000"/>
                      </a:spcBef>
                      <a:buFontTx/>
                      <a:buChar char="•"/>
                      <a:defRPr/>
                    </a:pPr>
                    <a:endParaRPr lang="uk-UA"/>
                  </a:p>
                </p:txBody>
              </p:sp>
              <p:sp>
                <p:nvSpPr>
                  <p:cNvPr id="55" name="Freeform 16"/>
                  <p:cNvSpPr>
                    <a:spLocks/>
                  </p:cNvSpPr>
                  <p:nvPr/>
                </p:nvSpPr>
                <p:spPr bwMode="auto">
                  <a:xfrm>
                    <a:off x="1912" y="1588"/>
                    <a:ext cx="389" cy="247"/>
                  </a:xfrm>
                  <a:custGeom>
                    <a:avLst/>
                    <a:gdLst>
                      <a:gd name="T0" fmla="*/ 175 w 392"/>
                      <a:gd name="T1" fmla="*/ 61 h 253"/>
                      <a:gd name="T2" fmla="*/ 307 w 392"/>
                      <a:gd name="T3" fmla="*/ 19 h 253"/>
                      <a:gd name="T4" fmla="*/ 367 w 392"/>
                      <a:gd name="T5" fmla="*/ 7 h 253"/>
                      <a:gd name="T6" fmla="*/ 385 w 392"/>
                      <a:gd name="T7" fmla="*/ 61 h 253"/>
                      <a:gd name="T8" fmla="*/ 325 w 392"/>
                      <a:gd name="T9" fmla="*/ 133 h 253"/>
                      <a:gd name="T10" fmla="*/ 193 w 392"/>
                      <a:gd name="T11" fmla="*/ 223 h 253"/>
                      <a:gd name="T12" fmla="*/ 37 w 392"/>
                      <a:gd name="T13" fmla="*/ 247 h 253"/>
                      <a:gd name="T14" fmla="*/ 1 w 392"/>
                      <a:gd name="T15" fmla="*/ 187 h 253"/>
                      <a:gd name="T16" fmla="*/ 43 w 392"/>
                      <a:gd name="T17" fmla="*/ 115 h 253"/>
                      <a:gd name="T18" fmla="*/ 175 w 392"/>
                      <a:gd name="T19" fmla="*/ 61 h 253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/>
                </p:spPr>
                <p:txBody>
                  <a:bodyPr wrap="none" anchor="ctr"/>
                  <a:lstStyle/>
                  <a:p>
                    <a:pPr>
                      <a:spcBef>
                        <a:spcPct val="20000"/>
                      </a:spcBef>
                      <a:buFontTx/>
                      <a:buChar char="•"/>
                      <a:defRPr/>
                    </a:pPr>
                    <a:endParaRPr lang="uk-UA"/>
                  </a:p>
                </p:txBody>
              </p:sp>
              <p:sp>
                <p:nvSpPr>
                  <p:cNvPr id="56" name="Freeform 17"/>
                  <p:cNvSpPr>
                    <a:spLocks/>
                  </p:cNvSpPr>
                  <p:nvPr/>
                </p:nvSpPr>
                <p:spPr bwMode="auto">
                  <a:xfrm>
                    <a:off x="2096" y="934"/>
                    <a:ext cx="233" cy="378"/>
                  </a:xfrm>
                  <a:custGeom>
                    <a:avLst/>
                    <a:gdLst>
                      <a:gd name="T0" fmla="*/ 78 w 238"/>
                      <a:gd name="T1" fmla="*/ 270 h 386"/>
                      <a:gd name="T2" fmla="*/ 24 w 238"/>
                      <a:gd name="T3" fmla="*/ 192 h 386"/>
                      <a:gd name="T4" fmla="*/ 0 w 238"/>
                      <a:gd name="T5" fmla="*/ 96 h 386"/>
                      <a:gd name="T6" fmla="*/ 24 w 238"/>
                      <a:gd name="T7" fmla="*/ 12 h 386"/>
                      <a:gd name="T8" fmla="*/ 120 w 238"/>
                      <a:gd name="T9" fmla="*/ 24 h 386"/>
                      <a:gd name="T10" fmla="*/ 180 w 238"/>
                      <a:gd name="T11" fmla="*/ 132 h 386"/>
                      <a:gd name="T12" fmla="*/ 234 w 238"/>
                      <a:gd name="T13" fmla="*/ 306 h 386"/>
                      <a:gd name="T14" fmla="*/ 204 w 238"/>
                      <a:gd name="T15" fmla="*/ 378 h 386"/>
                      <a:gd name="T16" fmla="*/ 168 w 238"/>
                      <a:gd name="T17" fmla="*/ 354 h 386"/>
                      <a:gd name="T18" fmla="*/ 78 w 238"/>
                      <a:gd name="T19" fmla="*/ 270 h 38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/>
                </p:spPr>
                <p:txBody>
                  <a:bodyPr wrap="none" anchor="ctr"/>
                  <a:lstStyle/>
                  <a:p>
                    <a:pPr>
                      <a:spcBef>
                        <a:spcPct val="20000"/>
                      </a:spcBef>
                      <a:buFontTx/>
                      <a:buChar char="•"/>
                      <a:defRPr/>
                    </a:pPr>
                    <a:endParaRPr lang="uk-UA"/>
                  </a:p>
                </p:txBody>
              </p:sp>
            </p:grpSp>
            <p:pic>
              <p:nvPicPr>
                <p:cNvPr id="42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3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4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5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6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7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8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9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21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22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3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4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5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6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7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8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9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0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1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2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3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4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5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6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7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8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9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0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sp>
          <p:nvSpPr>
            <p:cNvPr id="9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>
                <a:gd name="T0" fmla="*/ 372 w 750"/>
                <a:gd name="T1" fmla="*/ 154 h 1222"/>
                <a:gd name="T2" fmla="*/ 378 w 750"/>
                <a:gd name="T3" fmla="*/ 412 h 1222"/>
                <a:gd name="T4" fmla="*/ 312 w 750"/>
                <a:gd name="T5" fmla="*/ 724 h 1222"/>
                <a:gd name="T6" fmla="*/ 138 w 750"/>
                <a:gd name="T7" fmla="*/ 928 h 1222"/>
                <a:gd name="T8" fmla="*/ 0 w 750"/>
                <a:gd name="T9" fmla="*/ 976 h 1222"/>
                <a:gd name="T10" fmla="*/ 0 w 750"/>
                <a:gd name="T11" fmla="*/ 1222 h 1222"/>
                <a:gd name="T12" fmla="*/ 750 w 750"/>
                <a:gd name="T13" fmla="*/ 1222 h 1222"/>
                <a:gd name="T14" fmla="*/ 750 w 750"/>
                <a:gd name="T15" fmla="*/ 178 h 1222"/>
                <a:gd name="T16" fmla="*/ 372 w 750"/>
                <a:gd name="T17" fmla="*/ 154 h 12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FontTx/>
                <a:buChar char="•"/>
                <a:defRPr/>
              </a:pPr>
              <a:endParaRPr lang="uk-UA"/>
            </a:p>
          </p:txBody>
        </p:sp>
        <p:sp>
          <p:nvSpPr>
            <p:cNvPr id="10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FontTx/>
                <a:buChar char="•"/>
                <a:defRPr/>
              </a:pPr>
              <a:endParaRPr lang="ru-RU"/>
            </a:p>
          </p:txBody>
        </p:sp>
        <p:sp>
          <p:nvSpPr>
            <p:cNvPr id="11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FontTx/>
                <a:buChar char="•"/>
                <a:defRPr/>
              </a:pPr>
              <a:endParaRPr lang="ru-RU"/>
            </a:p>
          </p:txBody>
        </p:sp>
        <p:sp>
          <p:nvSpPr>
            <p:cNvPr id="12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>
                <a:gd name="T0" fmla="*/ 486 w 617"/>
                <a:gd name="T1" fmla="*/ 3 h 1376"/>
                <a:gd name="T2" fmla="*/ 402 w 617"/>
                <a:gd name="T3" fmla="*/ 381 h 1376"/>
                <a:gd name="T4" fmla="*/ 216 w 617"/>
                <a:gd name="T5" fmla="*/ 777 h 1376"/>
                <a:gd name="T6" fmla="*/ 0 w 617"/>
                <a:gd name="T7" fmla="*/ 1119 h 1376"/>
                <a:gd name="T8" fmla="*/ 102 w 617"/>
                <a:gd name="T9" fmla="*/ 1101 h 1376"/>
                <a:gd name="T10" fmla="*/ 282 w 617"/>
                <a:gd name="T11" fmla="*/ 1119 h 1376"/>
                <a:gd name="T12" fmla="*/ 378 w 617"/>
                <a:gd name="T13" fmla="*/ 1185 h 1376"/>
                <a:gd name="T14" fmla="*/ 432 w 617"/>
                <a:gd name="T15" fmla="*/ 1269 h 1376"/>
                <a:gd name="T16" fmla="*/ 444 w 617"/>
                <a:gd name="T17" fmla="*/ 1365 h 1376"/>
                <a:gd name="T18" fmla="*/ 498 w 617"/>
                <a:gd name="T19" fmla="*/ 1203 h 1376"/>
                <a:gd name="T20" fmla="*/ 564 w 617"/>
                <a:gd name="T21" fmla="*/ 825 h 1376"/>
                <a:gd name="T22" fmla="*/ 606 w 617"/>
                <a:gd name="T23" fmla="*/ 363 h 1376"/>
                <a:gd name="T24" fmla="*/ 486 w 617"/>
                <a:gd name="T25" fmla="*/ 3 h 137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FontTx/>
                <a:buChar char="•"/>
                <a:defRPr/>
              </a:pPr>
              <a:endParaRPr lang="uk-UA"/>
            </a:p>
          </p:txBody>
        </p:sp>
        <p:sp>
          <p:nvSpPr>
            <p:cNvPr id="13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>
                <a:gd name="T0" fmla="*/ 42 w 576"/>
                <a:gd name="T1" fmla="*/ 61 h 3180"/>
                <a:gd name="T2" fmla="*/ 156 w 576"/>
                <a:gd name="T3" fmla="*/ 517 h 3180"/>
                <a:gd name="T4" fmla="*/ 288 w 576"/>
                <a:gd name="T5" fmla="*/ 991 h 3180"/>
                <a:gd name="T6" fmla="*/ 414 w 576"/>
                <a:gd name="T7" fmla="*/ 1435 h 3180"/>
                <a:gd name="T8" fmla="*/ 576 w 576"/>
                <a:gd name="T9" fmla="*/ 1807 h 3180"/>
                <a:gd name="T10" fmla="*/ 576 w 576"/>
                <a:gd name="T11" fmla="*/ 3055 h 3180"/>
                <a:gd name="T12" fmla="*/ 414 w 576"/>
                <a:gd name="T13" fmla="*/ 2557 h 3180"/>
                <a:gd name="T14" fmla="*/ 252 w 576"/>
                <a:gd name="T15" fmla="*/ 1765 h 3180"/>
                <a:gd name="T16" fmla="*/ 126 w 576"/>
                <a:gd name="T17" fmla="*/ 961 h 3180"/>
                <a:gd name="T18" fmla="*/ 12 w 576"/>
                <a:gd name="T19" fmla="*/ 151 h 3180"/>
                <a:gd name="T20" fmla="*/ 42 w 576"/>
                <a:gd name="T21" fmla="*/ 61 h 318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FontTx/>
                <a:buChar char="•"/>
                <a:defRPr/>
              </a:pPr>
              <a:endParaRPr lang="uk-UA"/>
            </a:p>
          </p:txBody>
        </p:sp>
        <p:sp>
          <p:nvSpPr>
            <p:cNvPr id="14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>
                <a:gd name="T0" fmla="*/ 69 w 573"/>
                <a:gd name="T1" fmla="*/ 63 h 1935"/>
                <a:gd name="T2" fmla="*/ 207 w 573"/>
                <a:gd name="T3" fmla="*/ 549 h 1935"/>
                <a:gd name="T4" fmla="*/ 381 w 573"/>
                <a:gd name="T5" fmla="*/ 1101 h 1935"/>
                <a:gd name="T6" fmla="*/ 573 w 573"/>
                <a:gd name="T7" fmla="*/ 1575 h 1935"/>
                <a:gd name="T8" fmla="*/ 573 w 573"/>
                <a:gd name="T9" fmla="*/ 1935 h 1935"/>
                <a:gd name="T10" fmla="*/ 321 w 573"/>
                <a:gd name="T11" fmla="*/ 1449 h 1935"/>
                <a:gd name="T12" fmla="*/ 147 w 573"/>
                <a:gd name="T13" fmla="*/ 699 h 1935"/>
                <a:gd name="T14" fmla="*/ 15 w 573"/>
                <a:gd name="T15" fmla="*/ 171 h 1935"/>
                <a:gd name="T16" fmla="*/ 69 w 573"/>
                <a:gd name="T17" fmla="*/ 63 h 19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FontTx/>
                <a:buChar char="•"/>
                <a:defRPr/>
              </a:pPr>
              <a:endParaRPr lang="uk-UA"/>
            </a:p>
          </p:txBody>
        </p:sp>
        <p:sp>
          <p:nvSpPr>
            <p:cNvPr id="15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>
                <a:gd name="T0" fmla="*/ 0 w 363"/>
                <a:gd name="T1" fmla="*/ 2094 h 2112"/>
                <a:gd name="T2" fmla="*/ 66 w 363"/>
                <a:gd name="T3" fmla="*/ 1992 h 2112"/>
                <a:gd name="T4" fmla="*/ 150 w 363"/>
                <a:gd name="T5" fmla="*/ 1464 h 2112"/>
                <a:gd name="T6" fmla="*/ 234 w 363"/>
                <a:gd name="T7" fmla="*/ 678 h 2112"/>
                <a:gd name="T8" fmla="*/ 324 w 363"/>
                <a:gd name="T9" fmla="*/ 0 h 2112"/>
                <a:gd name="T10" fmla="*/ 0 w 363"/>
                <a:gd name="T11" fmla="*/ 0 h 2112"/>
                <a:gd name="T12" fmla="*/ 0 w 363"/>
                <a:gd name="T13" fmla="*/ 2094 h 21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FontTx/>
                <a:buChar char="•"/>
                <a:defRPr/>
              </a:pPr>
              <a:endParaRPr lang="uk-UA"/>
            </a:p>
          </p:txBody>
        </p:sp>
        <p:sp>
          <p:nvSpPr>
            <p:cNvPr id="16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FontTx/>
                <a:buChar char="•"/>
                <a:defRPr/>
              </a:pPr>
              <a:endParaRPr lang="ru-RU"/>
            </a:p>
          </p:txBody>
        </p:sp>
        <p:sp>
          <p:nvSpPr>
            <p:cNvPr id="17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 algn="ctr">
                <a:defRPr/>
              </a:pPr>
              <a:endParaRPr kumimoji="1" lang="uk-UA" sz="1800"/>
            </a:p>
          </p:txBody>
        </p:sp>
        <p:sp>
          <p:nvSpPr>
            <p:cNvPr id="18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FontTx/>
                <a:buChar char="•"/>
                <a:defRPr/>
              </a:pPr>
              <a:endParaRPr lang="ru-RU"/>
            </a:p>
          </p:txBody>
        </p:sp>
        <p:sp>
          <p:nvSpPr>
            <p:cNvPr id="19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T0" fmla="*/ 4259 w 21600"/>
                <a:gd name="T1" fmla="*/ 71 h 21600"/>
                <a:gd name="T2" fmla="*/ 2160 w 21600"/>
                <a:gd name="T3" fmla="*/ 142 h 21600"/>
                <a:gd name="T4" fmla="*/ 61 w 21600"/>
                <a:gd name="T5" fmla="*/ 71 h 21600"/>
                <a:gd name="T6" fmla="*/ 216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105 w 21600"/>
                <a:gd name="T13" fmla="*/ 2130 h 21600"/>
                <a:gd name="T14" fmla="*/ 19495 w 21600"/>
                <a:gd name="T15" fmla="*/ 194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 rot="10800000" vert="eaVert" wrap="none" anchor="ctr"/>
            <a:lstStyle/>
            <a:p>
              <a:pPr>
                <a:spcBef>
                  <a:spcPct val="20000"/>
                </a:spcBef>
                <a:buFontTx/>
                <a:buChar char="•"/>
                <a:defRPr/>
              </a:pPr>
              <a:endParaRPr lang="uk-UA"/>
            </a:p>
          </p:txBody>
        </p:sp>
      </p:grpSp>
      <p:sp>
        <p:nvSpPr>
          <p:cNvPr id="19513" name="Rectangle 57"/>
          <p:cNvSpPr>
            <a:spLocks noGrp="1" noChangeArrowheads="1"/>
          </p:cNvSpPr>
          <p:nvPr>
            <p:ph type="ctrTitle" sz="quarter"/>
          </p:nvPr>
        </p:nvSpPr>
        <p:spPr>
          <a:xfrm>
            <a:off x="179388" y="620713"/>
            <a:ext cx="7254875" cy="2705100"/>
          </a:xfrm>
        </p:spPr>
        <p:txBody>
          <a:bodyPr/>
          <a:lstStyle>
            <a:lvl1pPr>
              <a:defRPr sz="3600" b="1" i="1">
                <a:solidFill>
                  <a:schemeClr val="hlink"/>
                </a:solidFill>
              </a:defRPr>
            </a:lvl1pPr>
          </a:lstStyle>
          <a:p>
            <a:r>
              <a:rPr lang="uk-UA"/>
              <a:t>Оптимізація процесу навчання шляхом</a:t>
            </a:r>
            <a:r>
              <a:rPr lang="en-US"/>
              <a:t> </a:t>
            </a:r>
            <a:r>
              <a:rPr lang="uk-UA"/>
              <a:t>застосування ІКТ з метою створення ситуації успіху для старшокласника</a:t>
            </a:r>
            <a:br>
              <a:rPr lang="uk-UA"/>
            </a:br>
            <a:r>
              <a:rPr lang="uk-UA"/>
              <a:t> </a:t>
            </a:r>
            <a:endParaRPr lang="ru-RU"/>
          </a:p>
        </p:txBody>
      </p:sp>
      <p:sp>
        <p:nvSpPr>
          <p:cNvPr id="19514" name="Rectangle 5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484438" y="4581525"/>
            <a:ext cx="5640387" cy="1752600"/>
          </a:xfrm>
        </p:spPr>
        <p:txBody>
          <a:bodyPr/>
          <a:lstStyle>
            <a:lvl1pPr marL="0" indent="0" algn="ctr">
              <a:buFontTx/>
              <a:buNone/>
              <a:defRPr sz="2400" b="1" i="1">
                <a:solidFill>
                  <a:srgbClr val="59CF5C"/>
                </a:solidFill>
              </a:defRPr>
            </a:lvl1pPr>
          </a:lstStyle>
          <a:p>
            <a:r>
              <a:rPr lang="uk-UA"/>
              <a:t>З досвіду роботи вчителя української мови і літератури</a:t>
            </a:r>
          </a:p>
          <a:p>
            <a:r>
              <a:rPr lang="uk-UA"/>
              <a:t> Шумського ліцею</a:t>
            </a:r>
          </a:p>
          <a:p>
            <a:r>
              <a:rPr lang="uk-UA"/>
              <a:t> Л.М.Ткачук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CF9A72-E237-4F97-BDDE-A65EAA3304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891213" y="227013"/>
            <a:ext cx="1890712" cy="58991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19075" y="227013"/>
            <a:ext cx="5519738" cy="58991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CE492D-7D35-4E98-A07E-21BCB8F0E1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075" y="227013"/>
            <a:ext cx="747712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395288" y="1628775"/>
            <a:ext cx="3616325" cy="4497388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64013" y="1628775"/>
            <a:ext cx="3617912" cy="44973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36F6CB-6856-42E8-8660-9517C972DA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075" y="227013"/>
            <a:ext cx="747712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395288" y="1628775"/>
            <a:ext cx="7386637" cy="4497388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103A31-C429-450E-8260-1543B9F4AB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075" y="227013"/>
            <a:ext cx="747712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95288" y="1628775"/>
            <a:ext cx="3616325" cy="44973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64013" y="1628775"/>
            <a:ext cx="3617912" cy="44973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C3EF2A-B506-450D-AB9E-4814E80826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075" y="227013"/>
            <a:ext cx="747712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288" y="1628775"/>
            <a:ext cx="3616325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164013" y="1628775"/>
            <a:ext cx="3617912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395288" y="3952875"/>
            <a:ext cx="7386637" cy="2173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8D728D-340F-44CC-BE45-D86250DABA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39E2E0-452F-412B-8806-AE9A1D38EF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D0A136-65BD-422C-9572-042FD14377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95288" y="1628775"/>
            <a:ext cx="3616325" cy="4497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64013" y="1628775"/>
            <a:ext cx="3617912" cy="4497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951408-B63F-4AFF-A224-DC907C1366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7804A4-3691-4E8F-AE53-CB468F54BC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09A359-EDF1-4B57-8422-736FE5EB79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D75BE5-BE21-4070-9992-177533B098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02A37D-6063-48BD-B38B-A9D180C4B3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4B374F-C2DA-42F1-9C61-6E8BF1BFC7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57"/>
          <p:cNvSpPr>
            <a:spLocks noGrp="1" noChangeArrowheads="1"/>
          </p:cNvSpPr>
          <p:nvPr>
            <p:ph type="title"/>
          </p:nvPr>
        </p:nvSpPr>
        <p:spPr bwMode="auto">
          <a:xfrm>
            <a:off x="219075" y="227013"/>
            <a:ext cx="7477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628775"/>
            <a:ext cx="7386637" cy="449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8491" name="Rectangle 5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2050"/>
            <a:ext cx="1782763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0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492" name="Rectangle 6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57425" y="6248400"/>
            <a:ext cx="34559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0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493" name="Rectangle 6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67400" y="6248400"/>
            <a:ext cx="175577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000"/>
            </a:lvl1pPr>
          </a:lstStyle>
          <a:p>
            <a:pPr>
              <a:defRPr/>
            </a:pPr>
            <a:fld id="{E614F1A0-32BE-4478-825C-C2D2C5B3A1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78" r:id="rId2"/>
    <p:sldLayoutId id="2147483677" r:id="rId3"/>
    <p:sldLayoutId id="2147483676" r:id="rId4"/>
    <p:sldLayoutId id="2147483675" r:id="rId5"/>
    <p:sldLayoutId id="2147483674" r:id="rId6"/>
    <p:sldLayoutId id="2147483673" r:id="rId7"/>
    <p:sldLayoutId id="2147483672" r:id="rId8"/>
    <p:sldLayoutId id="2147483671" r:id="rId9"/>
    <p:sldLayoutId id="2147483670" r:id="rId10"/>
    <p:sldLayoutId id="2147483669" r:id="rId11"/>
    <p:sldLayoutId id="2147483668" r:id="rId12"/>
    <p:sldLayoutId id="2147483667" r:id="rId13"/>
    <p:sldLayoutId id="2147483666" r:id="rId14"/>
    <p:sldLayoutId id="2147483665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7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8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70000"/>
        <a:buBlip>
          <a:blip r:embed="rId19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hyperlink" Target="&#1043;&#1110;&#1087;&#1077;&#1088;&#1087;&#1086;&#1089;&#1080;&#1083;&#1072;&#1085;&#1085;&#1103;/&#1055;&#1088;&#1086;&#1084;&#1077;&#1090;&#1077;&#1081;.ppt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chart" Target="../charts/char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hyperlink" Target="&#1043;&#1110;&#1087;&#1077;&#1088;&#1087;&#1086;&#1089;&#1080;&#1083;&#1072;&#1085;&#1085;&#1103;/&#1042;&#1110;&#1089;&#1085;&#1080;&#1082;.ppt" TargetMode="External"/><Relationship Id="rId7" Type="http://schemas.openxmlformats.org/officeDocument/2006/relationships/image" Target="../media/image20.jpeg"/><Relationship Id="rId2" Type="http://schemas.openxmlformats.org/officeDocument/2006/relationships/hyperlink" Target="&#1043;&#1110;&#1087;&#1077;&#1088;&#1087;&#1086;&#1089;&#1080;&#1083;&#1072;&#1085;&#1085;&#1103;/&#1090;&#1077;&#1084;.&#1110;&#1085;&#1092;&#1086;&#1088;&#1084;..ppt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0"/>
            <a:ext cx="7254875" cy="4465638"/>
          </a:xfrm>
        </p:spPr>
        <p:txBody>
          <a:bodyPr/>
          <a:lstStyle/>
          <a:p>
            <a:pPr algn="ctr" eaLnBrk="1" hangingPunct="1"/>
            <a:r>
              <a:rPr lang="uk-UA" sz="3200" dirty="0" smtClean="0">
                <a:solidFill>
                  <a:srgbClr val="52CA8B"/>
                </a:solidFill>
                <a:latin typeface="Arial Black" pitchFamily="34" charset="0"/>
              </a:rPr>
              <a:t/>
            </a:r>
            <a:br>
              <a:rPr lang="uk-UA" sz="3200" dirty="0" smtClean="0">
                <a:solidFill>
                  <a:srgbClr val="52CA8B"/>
                </a:solidFill>
                <a:latin typeface="Arial Black" pitchFamily="34" charset="0"/>
              </a:rPr>
            </a:br>
            <a:r>
              <a:rPr lang="uk-UA" sz="4400" dirty="0" smtClean="0">
                <a:solidFill>
                  <a:srgbClr val="652A25"/>
                </a:solidFill>
                <a:latin typeface="Arial Black" pitchFamily="34" charset="0"/>
              </a:rPr>
              <a:t>Тема досвіду</a:t>
            </a:r>
            <a:br>
              <a:rPr lang="uk-UA" sz="4400" dirty="0" smtClean="0">
                <a:solidFill>
                  <a:srgbClr val="652A25"/>
                </a:solidFill>
                <a:latin typeface="Arial Black" pitchFamily="34" charset="0"/>
              </a:rPr>
            </a:br>
            <a:r>
              <a:rPr lang="ru-RU" sz="4400" dirty="0" smtClean="0">
                <a:solidFill>
                  <a:srgbClr val="F1B51F"/>
                </a:solidFill>
                <a:latin typeface="Arial Black" pitchFamily="34" charset="0"/>
              </a:rPr>
              <a:t> </a:t>
            </a:r>
            <a:r>
              <a:rPr lang="uk-UA" sz="32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Оптимізація процесу навчання шляхом застосування ІКТ з метою створення ситуації успіху для старшокласника</a:t>
            </a:r>
            <a:br>
              <a:rPr lang="uk-UA" sz="32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</a:br>
            <a:endParaRPr lang="ru-RU" sz="3200" dirty="0" smtClean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91680" y="4005064"/>
            <a:ext cx="4752528" cy="1296987"/>
          </a:xfrm>
        </p:spPr>
        <p:txBody>
          <a:bodyPr/>
          <a:lstStyle/>
          <a:p>
            <a:pPr eaLnBrk="1" hangingPunct="1"/>
            <a:r>
              <a:rPr lang="uk-UA" dirty="0" smtClean="0">
                <a:solidFill>
                  <a:srgbClr val="652A25"/>
                </a:solidFill>
                <a:latin typeface="Arial Black" pitchFamily="34" charset="0"/>
              </a:rPr>
              <a:t>Вчитель української </a:t>
            </a:r>
            <a:endParaRPr lang="en-US" dirty="0" smtClean="0">
              <a:solidFill>
                <a:srgbClr val="652A25"/>
              </a:solidFill>
              <a:latin typeface="Arial Black" pitchFamily="34" charset="0"/>
            </a:endParaRPr>
          </a:p>
          <a:p>
            <a:pPr eaLnBrk="1" hangingPunct="1"/>
            <a:r>
              <a:rPr lang="uk-UA" dirty="0" smtClean="0">
                <a:solidFill>
                  <a:srgbClr val="652A25"/>
                </a:solidFill>
                <a:latin typeface="Arial Black" pitchFamily="34" charset="0"/>
              </a:rPr>
              <a:t>мови і літератури </a:t>
            </a:r>
            <a:endParaRPr lang="en-US" dirty="0" smtClean="0">
              <a:solidFill>
                <a:srgbClr val="652A25"/>
              </a:solidFill>
              <a:latin typeface="Arial Black" pitchFamily="34" charset="0"/>
            </a:endParaRPr>
          </a:p>
          <a:p>
            <a:pPr eaLnBrk="1" hangingPunct="1"/>
            <a:r>
              <a:rPr lang="uk-UA" dirty="0" smtClean="0">
                <a:solidFill>
                  <a:srgbClr val="652A25"/>
                </a:solidFill>
                <a:latin typeface="Arial Black" pitchFamily="34" charset="0"/>
              </a:rPr>
              <a:t>Шумського ліцею</a:t>
            </a:r>
            <a:endParaRPr lang="en-US" dirty="0" smtClean="0">
              <a:solidFill>
                <a:srgbClr val="652A25"/>
              </a:solidFill>
              <a:latin typeface="Arial Black" pitchFamily="34" charset="0"/>
            </a:endParaRPr>
          </a:p>
          <a:p>
            <a:pPr eaLnBrk="1" hangingPunct="1"/>
            <a:endParaRPr lang="en-US" sz="1800" dirty="0" smtClean="0">
              <a:solidFill>
                <a:srgbClr val="652A25"/>
              </a:solidFill>
              <a:latin typeface="Arial Black" pitchFamily="34" charset="0"/>
            </a:endParaRPr>
          </a:p>
          <a:p>
            <a:pPr eaLnBrk="1" hangingPunct="1"/>
            <a:r>
              <a:rPr lang="uk-UA" dirty="0" smtClean="0">
                <a:solidFill>
                  <a:srgbClr val="652A25"/>
                </a:solidFill>
                <a:latin typeface="Arial Black" pitchFamily="34" charset="0"/>
              </a:rPr>
              <a:t>Ткачук Лілія Миколаївна</a:t>
            </a:r>
            <a:endParaRPr lang="ru-RU" dirty="0" smtClean="0">
              <a:solidFill>
                <a:srgbClr val="652A25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-395698" y="1303867"/>
            <a:ext cx="9721080" cy="3096344"/>
          </a:xfrm>
        </p:spPr>
        <p:txBody>
          <a:bodyPr/>
          <a:lstStyle/>
          <a:p>
            <a:pPr marL="762000" indent="-762000" eaLnBrk="1" hangingPunct="1">
              <a:defRPr/>
            </a:pPr>
            <a:r>
              <a:rPr lang="uk-UA" sz="2400" b="1" baseline="22000" dirty="0" smtClean="0">
                <a:solidFill>
                  <a:srgbClr val="96C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  <a:r>
              <a:rPr lang="en-US" sz="2400" b="1" baseline="22000" dirty="0" smtClean="0">
                <a:solidFill>
                  <a:srgbClr val="96C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</a:t>
            </a:r>
            <a:r>
              <a:rPr lang="uk-UA" sz="2400" b="1" dirty="0" smtClean="0">
                <a:solidFill>
                  <a:srgbClr val="60A06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3. Зберегти значимість поточної оцінки, </a:t>
            </a:r>
            <a:r>
              <a:rPr lang="en-US" sz="2400" b="1" dirty="0" smtClean="0">
                <a:solidFill>
                  <a:srgbClr val="60A06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uk-UA" sz="2400" b="1" dirty="0" smtClean="0">
                <a:solidFill>
                  <a:srgbClr val="60A06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посиливши </a:t>
            </a:r>
            <a:r>
              <a:rPr lang="en-US" sz="2400" b="1" dirty="0" smtClean="0">
                <a:solidFill>
                  <a:srgbClr val="60A06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2400" b="1" dirty="0" smtClean="0">
                <a:solidFill>
                  <a:srgbClr val="60A06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400" b="1" dirty="0" smtClean="0">
                <a:solidFill>
                  <a:srgbClr val="60A06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uk-UA" sz="2400" b="1" dirty="0" smtClean="0">
                <a:solidFill>
                  <a:srgbClr val="60A06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поурочний контроль. Уникати методів пасивного </a:t>
            </a:r>
            <a:r>
              <a:rPr lang="en-US" sz="2400" b="1" dirty="0" smtClean="0">
                <a:solidFill>
                  <a:srgbClr val="60A06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2400" b="1" dirty="0" smtClean="0">
                <a:solidFill>
                  <a:srgbClr val="60A06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400" b="1" dirty="0">
                <a:solidFill>
                  <a:srgbClr val="60A06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b="1" dirty="0" smtClean="0">
                <a:solidFill>
                  <a:srgbClr val="60A06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uk-UA" sz="2400" b="1" dirty="0" smtClean="0">
                <a:solidFill>
                  <a:srgbClr val="60A06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навчання</a:t>
            </a:r>
            <a:r>
              <a:rPr lang="en-US" sz="2400" b="1" dirty="0" smtClean="0">
                <a:solidFill>
                  <a:srgbClr val="60A06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br>
              <a:rPr lang="en-US" sz="2400" b="1" dirty="0" smtClean="0">
                <a:solidFill>
                  <a:srgbClr val="60A06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400" b="1" dirty="0" smtClean="0">
                <a:solidFill>
                  <a:srgbClr val="60A06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4. </a:t>
            </a:r>
            <a:r>
              <a:rPr lang="uk-UA" sz="2400" b="1" dirty="0" smtClean="0">
                <a:solidFill>
                  <a:srgbClr val="5C9A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Створити </a:t>
            </a:r>
            <a:r>
              <a:rPr lang="uk-UA" sz="2400" b="1" dirty="0">
                <a:solidFill>
                  <a:srgbClr val="5C9A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умови для </a:t>
            </a:r>
            <a:r>
              <a:rPr lang="uk-UA" sz="2400" b="1" dirty="0" smtClean="0">
                <a:solidFill>
                  <a:srgbClr val="5C9A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активного</a:t>
            </a:r>
            <a:r>
              <a:rPr lang="en-US" sz="2400" b="1" dirty="0" smtClean="0">
                <a:solidFill>
                  <a:srgbClr val="5C9A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uk-UA" sz="2400" b="1" dirty="0" smtClean="0">
                <a:solidFill>
                  <a:srgbClr val="5C9A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самовираження</a:t>
            </a:r>
            <a:r>
              <a:rPr lang="uk-UA" sz="2400" b="1" dirty="0">
                <a:solidFill>
                  <a:srgbClr val="5C9A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US" sz="2400" b="1" dirty="0" smtClean="0">
                <a:solidFill>
                  <a:srgbClr val="5C9A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2400" b="1" dirty="0" smtClean="0">
                <a:solidFill>
                  <a:srgbClr val="5C9A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400" b="1" dirty="0">
                <a:solidFill>
                  <a:srgbClr val="5C9A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b="1" dirty="0" smtClean="0">
                <a:solidFill>
                  <a:srgbClr val="5C9A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uk-UA" sz="2400" b="1" dirty="0" smtClean="0">
                <a:solidFill>
                  <a:srgbClr val="5C9A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саморозкриття </a:t>
            </a:r>
            <a:r>
              <a:rPr lang="uk-UA" sz="2400" b="1" dirty="0">
                <a:solidFill>
                  <a:srgbClr val="5C9A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кожного </a:t>
            </a:r>
            <a:r>
              <a:rPr lang="en-US" sz="2400" b="1" dirty="0" smtClean="0">
                <a:solidFill>
                  <a:srgbClr val="5C9A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uk-UA" sz="2400" b="1" dirty="0" smtClean="0">
                <a:solidFill>
                  <a:srgbClr val="5C9A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учня </a:t>
            </a:r>
            <a:r>
              <a:rPr lang="uk-UA" sz="2400" b="1" dirty="0">
                <a:solidFill>
                  <a:srgbClr val="5C9A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як особистості, а </a:t>
            </a:r>
            <a:r>
              <a:rPr lang="en-US" sz="2400" b="1" dirty="0" smtClean="0">
                <a:solidFill>
                  <a:srgbClr val="5C9A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2400" b="1" dirty="0" smtClean="0">
                <a:solidFill>
                  <a:srgbClr val="5C9A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400" b="1" dirty="0">
                <a:solidFill>
                  <a:srgbClr val="5C9A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b="1" dirty="0" smtClean="0">
                <a:solidFill>
                  <a:srgbClr val="5C9A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uk-UA" sz="2400" b="1" dirty="0" smtClean="0">
                <a:solidFill>
                  <a:srgbClr val="5C9A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відтак </a:t>
            </a:r>
            <a:r>
              <a:rPr lang="uk-UA" sz="2400" b="1" dirty="0">
                <a:solidFill>
                  <a:srgbClr val="5C9A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– </a:t>
            </a:r>
            <a:r>
              <a:rPr lang="en-US" sz="2400" b="1" dirty="0" smtClean="0">
                <a:solidFill>
                  <a:srgbClr val="5C9A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uk-UA" sz="2400" b="1" dirty="0" smtClean="0">
                <a:solidFill>
                  <a:srgbClr val="5C9A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самопізнання</a:t>
            </a:r>
            <a:r>
              <a:rPr lang="uk-UA" sz="2400" b="1" dirty="0">
                <a:solidFill>
                  <a:srgbClr val="5C9A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US" sz="2400" b="1" dirty="0" smtClean="0">
                <a:solidFill>
                  <a:srgbClr val="5C9A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uk-UA" sz="2400" b="1" dirty="0" smtClean="0">
                <a:solidFill>
                  <a:srgbClr val="5C9A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самовдосконалення </a:t>
            </a:r>
            <a:r>
              <a:rPr lang="uk-UA" sz="2400" b="1" dirty="0">
                <a:solidFill>
                  <a:srgbClr val="5C9A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і </a:t>
            </a:r>
            <a:r>
              <a:rPr lang="en-US" sz="2400" b="1" dirty="0" smtClean="0">
                <a:solidFill>
                  <a:srgbClr val="5C9A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2400" b="1" dirty="0" smtClean="0">
                <a:solidFill>
                  <a:srgbClr val="5C9A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400" b="1" dirty="0">
                <a:solidFill>
                  <a:srgbClr val="5C9A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b="1" dirty="0" smtClean="0">
                <a:solidFill>
                  <a:srgbClr val="5C9A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uk-UA" sz="2400" b="1" dirty="0" smtClean="0">
                <a:solidFill>
                  <a:srgbClr val="5C9A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саморозвитку</a:t>
            </a:r>
            <a:r>
              <a:rPr lang="en-US" sz="2400" b="1" dirty="0">
                <a:solidFill>
                  <a:srgbClr val="5C9A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r>
              <a:rPr lang="ru-RU" sz="2400" b="1" dirty="0">
                <a:solidFill>
                  <a:srgbClr val="5C9A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2400" b="1" dirty="0">
                <a:solidFill>
                  <a:srgbClr val="5C9A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sz="2400" b="1" dirty="0" smtClean="0">
              <a:solidFill>
                <a:srgbClr val="60A065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703531" y="4509120"/>
            <a:ext cx="5409750" cy="4137348"/>
          </a:xfrm>
        </p:spPr>
        <p:txBody>
          <a:bodyPr/>
          <a:lstStyle/>
          <a:p>
            <a:pPr marL="0" indent="0" algn="r" eaLnBrk="1" hangingPunct="1">
              <a:lnSpc>
                <a:spcPct val="80000"/>
              </a:lnSpc>
              <a:buNone/>
            </a:pPr>
            <a:r>
              <a:rPr lang="uk-UA" sz="2000" b="1" i="1" dirty="0" smtClean="0">
                <a:solidFill>
                  <a:srgbClr val="002060"/>
                </a:solidFill>
              </a:rPr>
              <a:t>У сучасній школі авторитарні методи поступаються пошуковим, творчим. </a:t>
            </a:r>
            <a:endParaRPr lang="en-US" sz="2000" b="1" i="1" dirty="0" smtClean="0">
              <a:solidFill>
                <a:srgbClr val="002060"/>
              </a:solidFill>
            </a:endParaRPr>
          </a:p>
          <a:p>
            <a:pPr marL="0" indent="0" algn="r" eaLnBrk="1" hangingPunct="1">
              <a:lnSpc>
                <a:spcPct val="80000"/>
              </a:lnSpc>
              <a:buNone/>
            </a:pPr>
            <a:r>
              <a:rPr lang="uk-UA" sz="2000" b="1" i="1" dirty="0" smtClean="0">
                <a:solidFill>
                  <a:srgbClr val="002060"/>
                </a:solidFill>
              </a:rPr>
              <a:t>На противагу старій дидактиці, яка «побудована на відтворенні готових знань, народжується нова дидактика творчої активності» </a:t>
            </a:r>
            <a:endParaRPr lang="en-US" sz="2000" b="1" i="1" dirty="0" smtClean="0">
              <a:solidFill>
                <a:srgbClr val="002060"/>
              </a:solidFill>
            </a:endParaRPr>
          </a:p>
          <a:p>
            <a:pPr marL="0" indent="0" algn="r" eaLnBrk="1" hangingPunct="1">
              <a:lnSpc>
                <a:spcPct val="80000"/>
              </a:lnSpc>
              <a:buNone/>
            </a:pPr>
            <a:r>
              <a:rPr lang="uk-UA" sz="2000" b="1" i="1" dirty="0" smtClean="0">
                <a:solidFill>
                  <a:srgbClr val="002060"/>
                </a:solidFill>
              </a:rPr>
              <a:t>М.</a:t>
            </a:r>
            <a:r>
              <a:rPr lang="uk-UA" sz="2000" b="1" i="1" dirty="0" err="1" smtClean="0">
                <a:solidFill>
                  <a:srgbClr val="002060"/>
                </a:solidFill>
              </a:rPr>
              <a:t>Скаткін</a:t>
            </a:r>
            <a:endParaRPr lang="ru-RU" sz="2000" b="1" i="1" dirty="0" smtClean="0">
              <a:solidFill>
                <a:srgbClr val="002060"/>
              </a:solidFill>
            </a:endParaRPr>
          </a:p>
        </p:txBody>
      </p:sp>
      <p:pic>
        <p:nvPicPr>
          <p:cNvPr id="27651" name="Picture 4" descr="DSCN207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1520" y="4077072"/>
            <a:ext cx="3456385" cy="2593961"/>
          </a:xfrm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726280" y="160867"/>
            <a:ext cx="7477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uk-UA" sz="3600" b="1" kern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Пріоритетні завдання у роботі над проблемою</a:t>
            </a:r>
            <a:r>
              <a:rPr lang="en-US" sz="3600" b="1" kern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  <a:endParaRPr lang="ru-RU" sz="3600" b="1" kern="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>
            <a:graphicFrameLocks/>
          </p:cNvGraphicFramePr>
          <p:nvPr/>
        </p:nvGraphicFramePr>
        <p:xfrm>
          <a:off x="180867" y="1086313"/>
          <a:ext cx="4962355" cy="5280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1989" name="TextBox 6"/>
          <p:cNvSpPr txBox="1">
            <a:spLocks noChangeArrowheads="1"/>
          </p:cNvSpPr>
          <p:nvPr/>
        </p:nvSpPr>
        <p:spPr bwMode="auto">
          <a:xfrm>
            <a:off x="179388" y="104775"/>
            <a:ext cx="4508500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uk-UA" sz="1800" b="1" i="1">
                <a:solidFill>
                  <a:srgbClr val="000099"/>
                </a:solidFill>
              </a:rPr>
              <a:t>Результати ІІ етапу Всеукраїнських </a:t>
            </a:r>
          </a:p>
          <a:p>
            <a:pPr algn="ctr">
              <a:spcBef>
                <a:spcPct val="20000"/>
              </a:spcBef>
            </a:pPr>
            <a:r>
              <a:rPr lang="uk-UA" sz="1800" b="1" i="1">
                <a:solidFill>
                  <a:srgbClr val="000099"/>
                </a:solidFill>
              </a:rPr>
              <a:t>учнівських олімпіад з української мови та літератури</a:t>
            </a:r>
            <a:endParaRPr lang="uk-UA" sz="1800"/>
          </a:p>
        </p:txBody>
      </p:sp>
      <p:graphicFrame>
        <p:nvGraphicFramePr>
          <p:cNvPr id="4198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3253400"/>
              </p:ext>
            </p:extLst>
          </p:nvPr>
        </p:nvGraphicFramePr>
        <p:xfrm>
          <a:off x="5076825" y="692150"/>
          <a:ext cx="4001203" cy="28808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7" r:id="rId4" imgW="4060288" imgH="2926334" progId="Excel.Chart.8">
                  <p:embed/>
                </p:oleObj>
              </mc:Choice>
              <mc:Fallback>
                <p:oleObj r:id="rId4" imgW="4060288" imgH="2926334" progId="Excel.Chart.8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825" y="692150"/>
                        <a:ext cx="4001203" cy="288086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90" name="Text Box 15"/>
          <p:cNvSpPr txBox="1">
            <a:spLocks noChangeArrowheads="1"/>
          </p:cNvSpPr>
          <p:nvPr/>
        </p:nvSpPr>
        <p:spPr bwMode="auto">
          <a:xfrm>
            <a:off x="4932363" y="206375"/>
            <a:ext cx="3886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1800" b="1" i="1">
                <a:solidFill>
                  <a:srgbClr val="000099"/>
                </a:solidFill>
                <a:cs typeface="Arial" charset="0"/>
              </a:rPr>
              <a:t>Моніторинг якості знань учнів</a:t>
            </a:r>
            <a:endParaRPr lang="ru-RU" sz="1800" b="1" i="1">
              <a:solidFill>
                <a:srgbClr val="000099"/>
              </a:solidFill>
              <a:cs typeface="Arial" charset="0"/>
            </a:endParaRPr>
          </a:p>
        </p:txBody>
      </p:sp>
      <p:pic>
        <p:nvPicPr>
          <p:cNvPr id="41991" name="Picture 43" descr="123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36096" y="3645024"/>
            <a:ext cx="3550706" cy="2664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ext Box 5"/>
          <p:cNvSpPr txBox="1">
            <a:spLocks noChangeArrowheads="1"/>
          </p:cNvSpPr>
          <p:nvPr/>
        </p:nvSpPr>
        <p:spPr bwMode="auto">
          <a:xfrm>
            <a:off x="256052" y="16351"/>
            <a:ext cx="6629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800" b="1" i="1" dirty="0">
                <a:solidFill>
                  <a:srgbClr val="000066"/>
                </a:solidFill>
                <a:cs typeface="Arial" charset="0"/>
              </a:rPr>
              <a:t>Позакласна робота </a:t>
            </a:r>
            <a:endParaRPr lang="ru-RU" sz="2800" b="1" i="1" dirty="0">
              <a:solidFill>
                <a:srgbClr val="000066"/>
              </a:solidFill>
              <a:cs typeface="Arial" charset="0"/>
            </a:endParaRPr>
          </a:p>
        </p:txBody>
      </p:sp>
      <p:sp>
        <p:nvSpPr>
          <p:cNvPr id="43013" name="Oval 14">
            <a:hlinkClick r:id="rId2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2587352" y="1367926"/>
            <a:ext cx="3352800" cy="11112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9A5E3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990033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r>
              <a:rPr lang="uk-UA" sz="1800" b="1" i="1"/>
              <a:t>Робота у науковому</a:t>
            </a:r>
          </a:p>
          <a:p>
            <a:pPr algn="ctr">
              <a:spcBef>
                <a:spcPct val="20000"/>
              </a:spcBef>
            </a:pPr>
            <a:r>
              <a:rPr lang="uk-UA" sz="1800" b="1" i="1"/>
              <a:t> товаристві “Прометей”</a:t>
            </a:r>
            <a:endParaRPr lang="ru-RU" sz="1800" b="1" i="1"/>
          </a:p>
        </p:txBody>
      </p:sp>
      <p:sp>
        <p:nvSpPr>
          <p:cNvPr id="43015" name="Oval 21"/>
          <p:cNvSpPr>
            <a:spLocks noChangeArrowheads="1"/>
          </p:cNvSpPr>
          <p:nvPr/>
        </p:nvSpPr>
        <p:spPr bwMode="auto">
          <a:xfrm>
            <a:off x="0" y="535464"/>
            <a:ext cx="3352800" cy="9906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9A5E3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990033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r>
              <a:rPr lang="uk-UA" sz="1800" b="1" i="1"/>
              <a:t>Конкурси учнівської </a:t>
            </a:r>
          </a:p>
          <a:p>
            <a:pPr algn="ctr">
              <a:spcBef>
                <a:spcPct val="20000"/>
              </a:spcBef>
            </a:pPr>
            <a:r>
              <a:rPr lang="uk-UA" sz="1800" b="1" i="1"/>
              <a:t>творчості</a:t>
            </a:r>
            <a:endParaRPr lang="ru-RU" sz="1800" b="1" i="1"/>
          </a:p>
        </p:txBody>
      </p:sp>
      <p:graphicFrame>
        <p:nvGraphicFramePr>
          <p:cNvPr id="14" name="Диаграмма 13"/>
          <p:cNvGraphicFramePr>
            <a:graphicFrameLocks/>
          </p:cNvGraphicFramePr>
          <p:nvPr/>
        </p:nvGraphicFramePr>
        <p:xfrm>
          <a:off x="5366702" y="3364098"/>
          <a:ext cx="3609115" cy="3224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Диаграмма 14"/>
          <p:cNvGraphicFramePr>
            <a:graphicFrameLocks/>
          </p:cNvGraphicFramePr>
          <p:nvPr/>
        </p:nvGraphicFramePr>
        <p:xfrm>
          <a:off x="182631" y="3366252"/>
          <a:ext cx="4887066" cy="3271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3018" name="TextBox 15"/>
          <p:cNvSpPr txBox="1">
            <a:spLocks noChangeArrowheads="1"/>
          </p:cNvSpPr>
          <p:nvPr/>
        </p:nvSpPr>
        <p:spPr bwMode="auto">
          <a:xfrm>
            <a:off x="4918146" y="2636838"/>
            <a:ext cx="4368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uk-UA" sz="1800" b="1" i="1" dirty="0">
                <a:solidFill>
                  <a:srgbClr val="000099"/>
                </a:solidFill>
              </a:rPr>
              <a:t>Участь у Всеукраїнській українознавчій грі “Соняшник“ </a:t>
            </a:r>
          </a:p>
        </p:txBody>
      </p:sp>
      <p:sp>
        <p:nvSpPr>
          <p:cNvPr id="43019" name="TextBox 16"/>
          <p:cNvSpPr txBox="1">
            <a:spLocks noChangeArrowheads="1"/>
          </p:cNvSpPr>
          <p:nvPr/>
        </p:nvSpPr>
        <p:spPr bwMode="auto">
          <a:xfrm>
            <a:off x="67469" y="2664960"/>
            <a:ext cx="4508500" cy="69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uk-UA" sz="1800" b="1" i="1">
                <a:solidFill>
                  <a:srgbClr val="000099"/>
                </a:solidFill>
              </a:rPr>
              <a:t>Результати ІІ етапу конкурсів</a:t>
            </a:r>
          </a:p>
          <a:p>
            <a:pPr algn="ctr">
              <a:spcBef>
                <a:spcPct val="20000"/>
              </a:spcBef>
            </a:pPr>
            <a:r>
              <a:rPr lang="uk-UA" sz="1800" b="1" i="1">
                <a:solidFill>
                  <a:srgbClr val="000099"/>
                </a:solidFill>
              </a:rPr>
              <a:t> ім. Т.Шевченка,  ім. П.Яцика</a:t>
            </a:r>
            <a:endParaRPr lang="uk-UA" sz="1800"/>
          </a:p>
        </p:txBody>
      </p:sp>
      <p:pic>
        <p:nvPicPr>
          <p:cNvPr id="13" name="Picture 6" descr="DSCF113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40152" y="5238"/>
            <a:ext cx="3096344" cy="1744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0" name="Oval 8"/>
          <p:cNvSpPr>
            <a:spLocks noChangeArrowheads="1"/>
          </p:cNvSpPr>
          <p:nvPr/>
        </p:nvSpPr>
        <p:spPr bwMode="auto">
          <a:xfrm>
            <a:off x="5964538" y="1652790"/>
            <a:ext cx="2743200" cy="9906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9A5E3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990033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r>
              <a:rPr lang="uk-UA" sz="1800" b="1" i="1"/>
              <a:t>Олімпіади</a:t>
            </a:r>
            <a:endParaRPr lang="ru-RU" sz="1800" b="1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ext Box 5"/>
          <p:cNvSpPr txBox="1">
            <a:spLocks noChangeArrowheads="1"/>
          </p:cNvSpPr>
          <p:nvPr/>
        </p:nvSpPr>
        <p:spPr bwMode="auto">
          <a:xfrm>
            <a:off x="1600200" y="0"/>
            <a:ext cx="6629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800" b="1" i="1">
                <a:solidFill>
                  <a:srgbClr val="000066"/>
                </a:solidFill>
                <a:cs typeface="Arial" charset="0"/>
              </a:rPr>
              <a:t>Позакласна робота </a:t>
            </a:r>
            <a:endParaRPr lang="ru-RU" sz="2800" b="1" i="1">
              <a:solidFill>
                <a:srgbClr val="000066"/>
              </a:solidFill>
              <a:cs typeface="Arial" charset="0"/>
            </a:endParaRPr>
          </a:p>
        </p:txBody>
      </p:sp>
      <p:sp>
        <p:nvSpPr>
          <p:cNvPr id="43011" name="Oval 9"/>
          <p:cNvSpPr>
            <a:spLocks noChangeArrowheads="1"/>
          </p:cNvSpPr>
          <p:nvPr/>
        </p:nvSpPr>
        <p:spPr bwMode="auto">
          <a:xfrm>
            <a:off x="-10332" y="382971"/>
            <a:ext cx="2771775" cy="95408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9A5E3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990033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r>
              <a:rPr lang="uk-UA" sz="1800" b="1" i="1"/>
              <a:t>Шевченківські і</a:t>
            </a:r>
          </a:p>
          <a:p>
            <a:pPr algn="ctr">
              <a:spcBef>
                <a:spcPct val="20000"/>
              </a:spcBef>
            </a:pPr>
            <a:r>
              <a:rPr lang="uk-UA" sz="1800" b="1" i="1"/>
              <a:t> предметні тижні</a:t>
            </a:r>
            <a:endParaRPr lang="ru-RU" sz="1800" b="1" i="1"/>
          </a:p>
        </p:txBody>
      </p:sp>
      <p:sp>
        <p:nvSpPr>
          <p:cNvPr id="43012" name="Oval 10">
            <a:hlinkClick r:id="rId2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6388376" y="565079"/>
            <a:ext cx="2590800" cy="914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9A5E3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990033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r>
              <a:rPr lang="uk-UA" sz="1800" b="1" i="1"/>
              <a:t>Тематичні </a:t>
            </a:r>
          </a:p>
          <a:p>
            <a:pPr algn="ctr">
              <a:spcBef>
                <a:spcPct val="20000"/>
              </a:spcBef>
            </a:pPr>
            <a:r>
              <a:rPr lang="uk-UA" sz="1800" b="1" i="1"/>
              <a:t>інформування</a:t>
            </a:r>
            <a:endParaRPr lang="ru-RU" sz="1800" b="1" i="1"/>
          </a:p>
        </p:txBody>
      </p:sp>
      <p:sp>
        <p:nvSpPr>
          <p:cNvPr id="43014" name="Oval 20">
            <a:hlinkClick r:id="rId3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2770188" y="449263"/>
            <a:ext cx="3611562" cy="1058862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9A5E3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990033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r>
              <a:rPr lang="uk-UA" sz="1800" b="1" i="1"/>
              <a:t>Літературно-креативне </a:t>
            </a:r>
          </a:p>
          <a:p>
            <a:pPr algn="ctr">
              <a:spcBef>
                <a:spcPct val="20000"/>
              </a:spcBef>
            </a:pPr>
            <a:r>
              <a:rPr lang="uk-UA" sz="1800" b="1" i="1"/>
              <a:t>об’єднання «Джерельце»</a:t>
            </a:r>
            <a:endParaRPr lang="ru-RU" sz="1800" b="1" i="1"/>
          </a:p>
        </p:txBody>
      </p:sp>
      <p:pic>
        <p:nvPicPr>
          <p:cNvPr id="13" name="Picture 8" descr="P316391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662401">
            <a:off x="5820151" y="4229935"/>
            <a:ext cx="3121174" cy="2418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2867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288967">
            <a:off x="150641" y="1459110"/>
            <a:ext cx="3063762" cy="3717320"/>
          </a:xfrm>
          <a:prstGeom prst="rect">
            <a:avLst/>
          </a:prstGeom>
        </p:spPr>
      </p:pic>
      <p:pic>
        <p:nvPicPr>
          <p:cNvPr id="18" name="Picture 8" descr="DSC0400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0950914">
            <a:off x="170428" y="4338753"/>
            <a:ext cx="3024187" cy="2200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7" descr="11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22729" y="2060848"/>
            <a:ext cx="2952750" cy="22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7" descr="DSC0282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22729" y="4546437"/>
            <a:ext cx="3008507" cy="225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 descr="G:\1 003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6"/>
          <a:stretch/>
        </p:blipFill>
        <p:spPr bwMode="auto">
          <a:xfrm>
            <a:off x="6660232" y="1582323"/>
            <a:ext cx="1803604" cy="260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793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 Box 59"/>
          <p:cNvSpPr txBox="1">
            <a:spLocks noChangeArrowheads="1"/>
          </p:cNvSpPr>
          <p:nvPr/>
        </p:nvSpPr>
        <p:spPr bwMode="auto">
          <a:xfrm>
            <a:off x="3124200" y="228600"/>
            <a:ext cx="3124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sz="2800" b="1" i="1" dirty="0">
                <a:solidFill>
                  <a:srgbClr val="000099"/>
                </a:solidFill>
              </a:rPr>
              <a:t>Обмін досвідом</a:t>
            </a:r>
            <a:endParaRPr lang="ru-RU" sz="2800" b="1" i="1" dirty="0">
              <a:solidFill>
                <a:srgbClr val="000099"/>
              </a:solidFill>
            </a:endParaRPr>
          </a:p>
        </p:txBody>
      </p:sp>
      <p:sp>
        <p:nvSpPr>
          <p:cNvPr id="16389" name="Text Box 59"/>
          <p:cNvSpPr txBox="1">
            <a:spLocks noChangeArrowheads="1"/>
          </p:cNvSpPr>
          <p:nvPr/>
        </p:nvSpPr>
        <p:spPr bwMode="auto">
          <a:xfrm>
            <a:off x="381000" y="685800"/>
            <a:ext cx="8077200" cy="3754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sz="2400" b="1" i="1" dirty="0">
                <a:solidFill>
                  <a:srgbClr val="800000"/>
                </a:solidFill>
              </a:rPr>
              <a:t>	Обласні семінари: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endParaRPr lang="ru-RU" sz="2000" b="1" i="1" dirty="0">
              <a:solidFill>
                <a:srgbClr val="000099"/>
              </a:solidFill>
            </a:endParaRP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ru-RU" sz="2000" b="1" i="1" dirty="0">
                <a:solidFill>
                  <a:srgbClr val="990000"/>
                </a:solidFill>
              </a:rPr>
              <a:t>керівників закладів нового типу 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ru-RU" sz="2000" b="1" i="1" dirty="0">
                <a:solidFill>
                  <a:srgbClr val="000099"/>
                </a:solidFill>
              </a:rPr>
              <a:t>«Рівний доступ до якісної освіти» </a:t>
            </a:r>
            <a:r>
              <a:rPr lang="ru-RU" b="1" i="1" dirty="0">
                <a:solidFill>
                  <a:srgbClr val="000099"/>
                </a:solidFill>
              </a:rPr>
              <a:t>(2011р.)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endParaRPr lang="ru-RU" sz="2000" b="1" i="1" dirty="0">
              <a:solidFill>
                <a:srgbClr val="000099"/>
              </a:solidFill>
            </a:endParaRP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ru-RU" sz="2000" b="1" i="1" dirty="0" err="1">
                <a:solidFill>
                  <a:srgbClr val="990000"/>
                </a:solidFill>
              </a:rPr>
              <a:t>методистів</a:t>
            </a:r>
            <a:r>
              <a:rPr lang="ru-RU" sz="2000" b="1" i="1" dirty="0">
                <a:solidFill>
                  <a:srgbClr val="990000"/>
                </a:solidFill>
              </a:rPr>
              <a:t> </a:t>
            </a:r>
            <a:r>
              <a:rPr lang="ru-RU" sz="2000" b="1" i="1" dirty="0" smtClean="0">
                <a:solidFill>
                  <a:srgbClr val="990000"/>
                </a:solidFill>
              </a:rPr>
              <a:t> з </a:t>
            </a:r>
            <a:r>
              <a:rPr lang="ru-RU" sz="2000" b="1" i="1" dirty="0" err="1" smtClean="0">
                <a:solidFill>
                  <a:srgbClr val="990000"/>
                </a:solidFill>
              </a:rPr>
              <a:t>моніторингу</a:t>
            </a:r>
            <a:r>
              <a:rPr lang="ru-RU" sz="2000" b="1" i="1" dirty="0" smtClean="0">
                <a:solidFill>
                  <a:srgbClr val="990000"/>
                </a:solidFill>
              </a:rPr>
              <a:t> </a:t>
            </a:r>
            <a:r>
              <a:rPr lang="ru-RU" sz="2000" b="1" i="1" dirty="0" err="1" smtClean="0">
                <a:solidFill>
                  <a:srgbClr val="990000"/>
                </a:solidFill>
              </a:rPr>
              <a:t>якості</a:t>
            </a:r>
            <a:r>
              <a:rPr lang="ru-RU" sz="2000" b="1" i="1" dirty="0" smtClean="0">
                <a:solidFill>
                  <a:srgbClr val="990000"/>
                </a:solidFill>
              </a:rPr>
              <a:t> </a:t>
            </a:r>
            <a:r>
              <a:rPr lang="ru-RU" sz="2000" b="1" i="1" dirty="0" err="1" smtClean="0">
                <a:solidFill>
                  <a:srgbClr val="990000"/>
                </a:solidFill>
              </a:rPr>
              <a:t>освіти</a:t>
            </a:r>
            <a:endParaRPr lang="ru-RU" sz="2000" b="1" i="1" dirty="0" smtClean="0">
              <a:solidFill>
                <a:srgbClr val="990000"/>
              </a:solidFill>
            </a:endParaRP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endParaRPr lang="ru-RU" sz="2000" b="1" i="1" dirty="0">
              <a:solidFill>
                <a:srgbClr val="000099"/>
              </a:solidFill>
            </a:endParaRP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ru-RU" sz="2000" b="1" i="1" dirty="0" smtClean="0">
                <a:solidFill>
                  <a:srgbClr val="000099"/>
                </a:solidFill>
              </a:rPr>
              <a:t>«</a:t>
            </a:r>
            <a:r>
              <a:rPr lang="ru-RU" sz="2000" b="1" i="1" dirty="0" err="1" smtClean="0">
                <a:solidFill>
                  <a:srgbClr val="000099"/>
                </a:solidFill>
              </a:rPr>
              <a:t>Моніторингова</a:t>
            </a:r>
            <a:r>
              <a:rPr lang="ru-RU" sz="2000" b="1" i="1" dirty="0" smtClean="0">
                <a:solidFill>
                  <a:srgbClr val="000099"/>
                </a:solidFill>
              </a:rPr>
              <a:t> </a:t>
            </a:r>
            <a:r>
              <a:rPr lang="ru-RU" sz="2000" b="1" i="1" dirty="0" err="1" smtClean="0">
                <a:solidFill>
                  <a:srgbClr val="000099"/>
                </a:solidFill>
              </a:rPr>
              <a:t>діяльність</a:t>
            </a:r>
            <a:r>
              <a:rPr lang="ru-RU" sz="2000" b="1" i="1" dirty="0" smtClean="0">
                <a:solidFill>
                  <a:srgbClr val="000099"/>
                </a:solidFill>
              </a:rPr>
              <a:t>  як </a:t>
            </a:r>
            <a:r>
              <a:rPr lang="ru-RU" sz="2000" b="1" i="1" dirty="0" err="1" smtClean="0">
                <a:solidFill>
                  <a:srgbClr val="000099"/>
                </a:solidFill>
              </a:rPr>
              <a:t>ефективний</a:t>
            </a:r>
            <a:r>
              <a:rPr lang="ru-RU" sz="2000" b="1" i="1" dirty="0" smtClean="0">
                <a:solidFill>
                  <a:srgbClr val="000099"/>
                </a:solidFill>
              </a:rPr>
              <a:t> </a:t>
            </a:r>
            <a:r>
              <a:rPr lang="ru-RU" sz="2000" b="1" i="1" dirty="0" err="1" smtClean="0">
                <a:solidFill>
                  <a:srgbClr val="000099"/>
                </a:solidFill>
              </a:rPr>
              <a:t>інструмент</a:t>
            </a:r>
            <a:r>
              <a:rPr lang="ru-RU" sz="2000" b="1" i="1" dirty="0" smtClean="0">
                <a:solidFill>
                  <a:srgbClr val="000099"/>
                </a:solidFill>
              </a:rPr>
              <a:t> 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ru-RU" sz="2000" b="1" i="1" dirty="0" err="1" smtClean="0">
                <a:solidFill>
                  <a:srgbClr val="000099"/>
                </a:solidFill>
              </a:rPr>
              <a:t>підвищення</a:t>
            </a:r>
            <a:r>
              <a:rPr lang="ru-RU" sz="2000" b="1" i="1" dirty="0" smtClean="0">
                <a:solidFill>
                  <a:srgbClr val="000099"/>
                </a:solidFill>
              </a:rPr>
              <a:t> </a:t>
            </a:r>
            <a:r>
              <a:rPr lang="ru-RU" sz="2000" b="1" i="1" dirty="0" err="1" smtClean="0">
                <a:solidFill>
                  <a:srgbClr val="000099"/>
                </a:solidFill>
              </a:rPr>
              <a:t>якості</a:t>
            </a:r>
            <a:r>
              <a:rPr lang="ru-RU" sz="2000" b="1" i="1" dirty="0" smtClean="0">
                <a:solidFill>
                  <a:srgbClr val="000099"/>
                </a:solidFill>
              </a:rPr>
              <a:t> </a:t>
            </a:r>
            <a:r>
              <a:rPr lang="ru-RU" sz="2000" b="1" i="1" dirty="0" err="1" smtClean="0">
                <a:solidFill>
                  <a:srgbClr val="000099"/>
                </a:solidFill>
              </a:rPr>
              <a:t>освіти</a:t>
            </a:r>
            <a:r>
              <a:rPr lang="ru-RU" sz="2000" b="1" i="1" dirty="0" smtClean="0">
                <a:solidFill>
                  <a:srgbClr val="000099"/>
                </a:solidFill>
              </a:rPr>
              <a:t>  </a:t>
            </a:r>
            <a:r>
              <a:rPr lang="ru-RU" b="1" i="1" dirty="0">
                <a:solidFill>
                  <a:srgbClr val="000099"/>
                </a:solidFill>
              </a:rPr>
              <a:t>(2012р.)</a:t>
            </a:r>
            <a:endParaRPr lang="ru-RU" sz="2000" b="1" i="1" dirty="0">
              <a:solidFill>
                <a:srgbClr val="000099"/>
              </a:solidFill>
            </a:endParaRPr>
          </a:p>
          <a:p>
            <a:pPr eaLnBrk="1" hangingPunct="1">
              <a:spcBef>
                <a:spcPct val="50000"/>
              </a:spcBef>
            </a:pPr>
            <a:endParaRPr lang="ru-RU" sz="2000" b="1" i="1" dirty="0">
              <a:solidFill>
                <a:srgbClr val="000099"/>
              </a:solidFill>
            </a:endParaRPr>
          </a:p>
        </p:txBody>
      </p:sp>
      <p:pic>
        <p:nvPicPr>
          <p:cNvPr id="28674" name="Picture 2" descr="D:\Фотки\Робота\Обласний семінар директорів закладів нового типу\PB24553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5" t="24932" r="24616" b="21753"/>
          <a:stretch/>
        </p:blipFill>
        <p:spPr bwMode="auto">
          <a:xfrm>
            <a:off x="400585" y="4156300"/>
            <a:ext cx="4305300" cy="25198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" name="Рисунок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8224" y="3518504"/>
            <a:ext cx="2103264" cy="3124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3829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395288" y="3952875"/>
            <a:ext cx="8137152" cy="2173288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ru-RU" sz="2000" b="1" dirty="0" smtClean="0">
                <a:solidFill>
                  <a:srgbClr val="1A2C1B"/>
                </a:solidFill>
              </a:rPr>
              <a:t>«</a:t>
            </a:r>
            <a:r>
              <a:rPr lang="ru-RU" sz="2000" b="1" dirty="0" err="1" smtClean="0">
                <a:solidFill>
                  <a:srgbClr val="1A2C1B"/>
                </a:solidFill>
              </a:rPr>
              <a:t>Викладання</a:t>
            </a:r>
            <a:r>
              <a:rPr lang="ru-RU" sz="2000" b="1" dirty="0" smtClean="0">
                <a:solidFill>
                  <a:srgbClr val="1A2C1B"/>
                </a:solidFill>
              </a:rPr>
              <a:t> є </a:t>
            </a:r>
            <a:r>
              <a:rPr lang="ru-RU" sz="2000" b="1" dirty="0" err="1" smtClean="0">
                <a:solidFill>
                  <a:srgbClr val="1A2C1B"/>
                </a:solidFill>
              </a:rPr>
              <a:t>мистецтво</a:t>
            </a:r>
            <a:r>
              <a:rPr lang="ru-RU" sz="2000" b="1" dirty="0" smtClean="0">
                <a:solidFill>
                  <a:srgbClr val="1A2C1B"/>
                </a:solidFill>
              </a:rPr>
              <a:t>, а не ремесло — в </a:t>
            </a:r>
            <a:r>
              <a:rPr lang="ru-RU" sz="2000" b="1" dirty="0" err="1" smtClean="0">
                <a:solidFill>
                  <a:srgbClr val="1A2C1B"/>
                </a:solidFill>
              </a:rPr>
              <a:t>цьому</a:t>
            </a:r>
            <a:r>
              <a:rPr lang="ru-RU" sz="2000" b="1" dirty="0" smtClean="0">
                <a:solidFill>
                  <a:srgbClr val="1A2C1B"/>
                </a:solidFill>
              </a:rPr>
              <a:t> суть </a:t>
            </a:r>
            <a:r>
              <a:rPr lang="ru-RU" sz="2000" b="1" dirty="0" err="1" smtClean="0">
                <a:solidFill>
                  <a:srgbClr val="1A2C1B"/>
                </a:solidFill>
              </a:rPr>
              <a:t>учительської</a:t>
            </a:r>
            <a:r>
              <a:rPr lang="ru-RU" sz="2000" b="1" dirty="0" smtClean="0">
                <a:solidFill>
                  <a:srgbClr val="1A2C1B"/>
                </a:solidFill>
              </a:rPr>
              <a:t> </a:t>
            </a:r>
            <a:r>
              <a:rPr lang="ru-RU" sz="2000" b="1" dirty="0" err="1" smtClean="0">
                <a:solidFill>
                  <a:srgbClr val="1A2C1B"/>
                </a:solidFill>
              </a:rPr>
              <a:t>справи</a:t>
            </a:r>
            <a:r>
              <a:rPr lang="ru-RU" sz="2000" b="1" dirty="0" smtClean="0">
                <a:solidFill>
                  <a:srgbClr val="1A2C1B"/>
                </a:solidFill>
              </a:rPr>
              <a:t>. </a:t>
            </a:r>
            <a:r>
              <a:rPr lang="ru-RU" sz="2000" b="1" dirty="0" err="1" smtClean="0">
                <a:solidFill>
                  <a:srgbClr val="1A2C1B"/>
                </a:solidFill>
              </a:rPr>
              <a:t>Випробувати</a:t>
            </a:r>
            <a:r>
              <a:rPr lang="ru-RU" sz="2000" b="1" dirty="0" smtClean="0">
                <a:solidFill>
                  <a:srgbClr val="1A2C1B"/>
                </a:solidFill>
              </a:rPr>
              <a:t> десять </a:t>
            </a:r>
            <a:r>
              <a:rPr lang="ru-RU" sz="2000" b="1" dirty="0" err="1" smtClean="0">
                <a:solidFill>
                  <a:srgbClr val="1A2C1B"/>
                </a:solidFill>
              </a:rPr>
              <a:t>методів</a:t>
            </a:r>
            <a:r>
              <a:rPr lang="ru-RU" sz="2000" b="1" dirty="0" smtClean="0">
                <a:solidFill>
                  <a:srgbClr val="1A2C1B"/>
                </a:solidFill>
              </a:rPr>
              <a:t> і </a:t>
            </a:r>
            <a:r>
              <a:rPr lang="ru-RU" sz="2000" b="1" dirty="0" err="1" smtClean="0">
                <a:solidFill>
                  <a:srgbClr val="1A2C1B"/>
                </a:solidFill>
              </a:rPr>
              <a:t>вибрати</a:t>
            </a:r>
            <a:r>
              <a:rPr lang="ru-RU" sz="2000" b="1" dirty="0" smtClean="0">
                <a:solidFill>
                  <a:srgbClr val="1A2C1B"/>
                </a:solidFill>
              </a:rPr>
              <a:t> </a:t>
            </a:r>
            <a:r>
              <a:rPr lang="ru-RU" sz="2000" b="1" dirty="0" err="1" smtClean="0">
                <a:solidFill>
                  <a:srgbClr val="1A2C1B"/>
                </a:solidFill>
              </a:rPr>
              <a:t>свій</a:t>
            </a:r>
            <a:r>
              <a:rPr lang="ru-RU" sz="2000" b="1" dirty="0" smtClean="0">
                <a:solidFill>
                  <a:srgbClr val="1A2C1B"/>
                </a:solidFill>
              </a:rPr>
              <a:t>, </a:t>
            </a:r>
            <a:r>
              <a:rPr lang="ru-RU" sz="2000" b="1" dirty="0" err="1" smtClean="0">
                <a:solidFill>
                  <a:srgbClr val="1A2C1B"/>
                </a:solidFill>
              </a:rPr>
              <a:t>переглянути</a:t>
            </a:r>
            <a:r>
              <a:rPr lang="ru-RU" sz="2000" b="1" dirty="0" smtClean="0">
                <a:solidFill>
                  <a:srgbClr val="1A2C1B"/>
                </a:solidFill>
              </a:rPr>
              <a:t> десять </a:t>
            </a:r>
            <a:r>
              <a:rPr lang="ru-RU" sz="2000" b="1" dirty="0" err="1" smtClean="0">
                <a:solidFill>
                  <a:srgbClr val="1A2C1B"/>
                </a:solidFill>
              </a:rPr>
              <a:t>підручників</a:t>
            </a:r>
            <a:r>
              <a:rPr lang="ru-RU" sz="2000" b="1" dirty="0" smtClean="0">
                <a:solidFill>
                  <a:srgbClr val="1A2C1B"/>
                </a:solidFill>
              </a:rPr>
              <a:t> і не </a:t>
            </a:r>
            <a:r>
              <a:rPr lang="ru-RU" sz="2000" b="1" dirty="0" err="1" smtClean="0">
                <a:solidFill>
                  <a:srgbClr val="1A2C1B"/>
                </a:solidFill>
              </a:rPr>
              <a:t>дотримуватися</a:t>
            </a:r>
            <a:r>
              <a:rPr lang="ru-RU" sz="2000" b="1" dirty="0" smtClean="0">
                <a:solidFill>
                  <a:srgbClr val="1A2C1B"/>
                </a:solidFill>
              </a:rPr>
              <a:t> </a:t>
            </a:r>
            <a:r>
              <a:rPr lang="ru-RU" sz="2000" b="1" dirty="0" err="1" smtClean="0">
                <a:solidFill>
                  <a:srgbClr val="1A2C1B"/>
                </a:solidFill>
              </a:rPr>
              <a:t>жодного</a:t>
            </a:r>
            <a:r>
              <a:rPr lang="ru-RU" sz="2000" b="1" dirty="0" smtClean="0">
                <a:solidFill>
                  <a:srgbClr val="1A2C1B"/>
                </a:solidFill>
              </a:rPr>
              <a:t> </a:t>
            </a:r>
            <a:r>
              <a:rPr lang="ru-RU" sz="2000" b="1" dirty="0" err="1" smtClean="0">
                <a:solidFill>
                  <a:srgbClr val="1A2C1B"/>
                </a:solidFill>
              </a:rPr>
              <a:t>беззастережно</a:t>
            </a:r>
            <a:r>
              <a:rPr lang="ru-RU" sz="2000" b="1" dirty="0" smtClean="0">
                <a:solidFill>
                  <a:srgbClr val="1A2C1B"/>
                </a:solidFill>
              </a:rPr>
              <a:t> — ось </a:t>
            </a:r>
            <a:r>
              <a:rPr lang="ru-RU" sz="2000" b="1" dirty="0" err="1" smtClean="0">
                <a:solidFill>
                  <a:srgbClr val="1A2C1B"/>
                </a:solidFill>
              </a:rPr>
              <a:t>єдино</a:t>
            </a:r>
            <a:r>
              <a:rPr lang="ru-RU" sz="2000" b="1" dirty="0" smtClean="0">
                <a:solidFill>
                  <a:srgbClr val="1A2C1B"/>
                </a:solidFill>
              </a:rPr>
              <a:t> </a:t>
            </a:r>
            <a:r>
              <a:rPr lang="ru-RU" sz="2000" b="1" dirty="0" err="1" smtClean="0">
                <a:solidFill>
                  <a:srgbClr val="1A2C1B"/>
                </a:solidFill>
              </a:rPr>
              <a:t>можливий</a:t>
            </a:r>
            <a:r>
              <a:rPr lang="ru-RU" sz="2000" b="1" dirty="0" smtClean="0">
                <a:solidFill>
                  <a:srgbClr val="1A2C1B"/>
                </a:solidFill>
              </a:rPr>
              <a:t> шлях живого </a:t>
            </a:r>
            <a:r>
              <a:rPr lang="ru-RU" sz="2000" b="1" dirty="0" err="1" smtClean="0">
                <a:solidFill>
                  <a:srgbClr val="1A2C1B"/>
                </a:solidFill>
              </a:rPr>
              <a:t>викладання</a:t>
            </a:r>
            <a:r>
              <a:rPr lang="ru-RU" sz="2000" b="1" dirty="0" smtClean="0">
                <a:solidFill>
                  <a:srgbClr val="1A2C1B"/>
                </a:solidFill>
              </a:rPr>
              <a:t>. </a:t>
            </a:r>
            <a:r>
              <a:rPr lang="ru-RU" sz="2000" b="1" dirty="0" err="1" smtClean="0">
                <a:solidFill>
                  <a:srgbClr val="1A2C1B"/>
                </a:solidFill>
              </a:rPr>
              <a:t>Завжди</a:t>
            </a:r>
            <a:r>
              <a:rPr lang="ru-RU" sz="2000" b="1" dirty="0" smtClean="0">
                <a:solidFill>
                  <a:srgbClr val="1A2C1B"/>
                </a:solidFill>
              </a:rPr>
              <a:t> бути в </a:t>
            </a:r>
            <a:r>
              <a:rPr lang="ru-RU" sz="2000" b="1" dirty="0" err="1" smtClean="0">
                <a:solidFill>
                  <a:srgbClr val="1A2C1B"/>
                </a:solidFill>
              </a:rPr>
              <a:t>пошуках</a:t>
            </a:r>
            <a:r>
              <a:rPr lang="ru-RU" sz="2000" b="1" dirty="0" smtClean="0">
                <a:solidFill>
                  <a:srgbClr val="1A2C1B"/>
                </a:solidFill>
              </a:rPr>
              <a:t>, </a:t>
            </a:r>
            <a:r>
              <a:rPr lang="ru-RU" sz="2000" b="1" dirty="0" err="1" smtClean="0">
                <a:solidFill>
                  <a:srgbClr val="1A2C1B"/>
                </a:solidFill>
              </a:rPr>
              <a:t>вимагати</a:t>
            </a:r>
            <a:r>
              <a:rPr lang="ru-RU" sz="2000" b="1" dirty="0" smtClean="0">
                <a:solidFill>
                  <a:srgbClr val="1A2C1B"/>
                </a:solidFill>
              </a:rPr>
              <a:t>, </a:t>
            </a:r>
            <a:r>
              <a:rPr lang="ru-RU" sz="2000" b="1" dirty="0" err="1" smtClean="0">
                <a:solidFill>
                  <a:srgbClr val="1A2C1B"/>
                </a:solidFill>
              </a:rPr>
              <a:t>удосконалюватися</a:t>
            </a:r>
            <a:r>
              <a:rPr lang="ru-RU" sz="2000" b="1" dirty="0" smtClean="0">
                <a:solidFill>
                  <a:srgbClr val="1A2C1B"/>
                </a:solidFill>
              </a:rPr>
              <a:t> — </a:t>
            </a:r>
            <a:r>
              <a:rPr lang="ru-RU" sz="2000" b="1" dirty="0" err="1" smtClean="0">
                <a:solidFill>
                  <a:srgbClr val="1A2C1B"/>
                </a:solidFill>
              </a:rPr>
              <a:t>це</a:t>
            </a:r>
            <a:r>
              <a:rPr lang="ru-RU" sz="2000" b="1" dirty="0" smtClean="0">
                <a:solidFill>
                  <a:srgbClr val="1A2C1B"/>
                </a:solidFill>
              </a:rPr>
              <a:t> </a:t>
            </a:r>
            <a:r>
              <a:rPr lang="ru-RU" sz="2000" b="1" dirty="0" err="1" smtClean="0">
                <a:solidFill>
                  <a:srgbClr val="1A2C1B"/>
                </a:solidFill>
              </a:rPr>
              <a:t>єдино</a:t>
            </a:r>
            <a:r>
              <a:rPr lang="ru-RU" sz="2000" b="1" dirty="0" smtClean="0">
                <a:solidFill>
                  <a:srgbClr val="1A2C1B"/>
                </a:solidFill>
              </a:rPr>
              <a:t> </a:t>
            </a:r>
            <a:r>
              <a:rPr lang="ru-RU" sz="2000" b="1" dirty="0" err="1" smtClean="0">
                <a:solidFill>
                  <a:srgbClr val="1A2C1B"/>
                </a:solidFill>
              </a:rPr>
              <a:t>можливий</a:t>
            </a:r>
            <a:r>
              <a:rPr lang="ru-RU" sz="2000" b="1" dirty="0" smtClean="0">
                <a:solidFill>
                  <a:srgbClr val="1A2C1B"/>
                </a:solidFill>
              </a:rPr>
              <a:t> курс </a:t>
            </a:r>
            <a:endParaRPr lang="en-US" sz="2000" b="1" dirty="0" smtClean="0">
              <a:solidFill>
                <a:srgbClr val="1A2C1B"/>
              </a:solidFill>
            </a:endParaRPr>
          </a:p>
          <a:p>
            <a:pPr marL="0" indent="0" algn="ctr" eaLnBrk="1" hangingPunct="1">
              <a:buNone/>
            </a:pPr>
            <a:r>
              <a:rPr lang="ru-RU" sz="2000" b="1" dirty="0" err="1" smtClean="0">
                <a:solidFill>
                  <a:srgbClr val="1A2C1B"/>
                </a:solidFill>
              </a:rPr>
              <a:t>учительської</a:t>
            </a:r>
            <a:r>
              <a:rPr lang="ru-RU" sz="2000" b="1" dirty="0" smtClean="0">
                <a:solidFill>
                  <a:srgbClr val="1A2C1B"/>
                </a:solidFill>
              </a:rPr>
              <a:t> </a:t>
            </a:r>
            <a:r>
              <a:rPr lang="ru-RU" sz="2000" b="1" dirty="0" err="1" smtClean="0">
                <a:solidFill>
                  <a:srgbClr val="1A2C1B"/>
                </a:solidFill>
              </a:rPr>
              <a:t>праці</a:t>
            </a:r>
            <a:r>
              <a:rPr lang="ru-RU" sz="2000" b="1" dirty="0" smtClean="0">
                <a:solidFill>
                  <a:srgbClr val="1A2C1B"/>
                </a:solidFill>
              </a:rPr>
              <a:t>» </a:t>
            </a:r>
            <a:endParaRPr lang="en-US" sz="2000" b="1" dirty="0" smtClean="0">
              <a:solidFill>
                <a:srgbClr val="1A2C1B"/>
              </a:solidFill>
            </a:endParaRPr>
          </a:p>
          <a:p>
            <a:pPr marL="0" indent="0" algn="ctr" eaLnBrk="1" hangingPunct="1">
              <a:buNone/>
            </a:pPr>
            <a:r>
              <a:rPr lang="en-US" sz="2000" b="1" dirty="0" smtClean="0">
                <a:solidFill>
                  <a:srgbClr val="1A2C1B"/>
                </a:solidFill>
              </a:rPr>
              <a:t>						</a:t>
            </a:r>
            <a:r>
              <a:rPr lang="ru-RU" sz="2000" b="1" dirty="0" err="1" smtClean="0">
                <a:solidFill>
                  <a:srgbClr val="1A2C1B"/>
                </a:solidFill>
              </a:rPr>
              <a:t>М.Рибнікова</a:t>
            </a:r>
            <a:endParaRPr lang="ru-RU" sz="2000" b="1" dirty="0" smtClean="0">
              <a:solidFill>
                <a:srgbClr val="1A2C1B"/>
              </a:solidFill>
            </a:endParaRPr>
          </a:p>
          <a:p>
            <a:pPr eaLnBrk="1" hangingPunct="1"/>
            <a:endParaRPr lang="ru-RU" sz="2000" b="1" dirty="0" smtClean="0">
              <a:solidFill>
                <a:srgbClr val="1A2C1B"/>
              </a:solidFill>
            </a:endParaRPr>
          </a:p>
        </p:txBody>
      </p:sp>
      <p:sp>
        <p:nvSpPr>
          <p:cNvPr id="44034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endParaRPr lang="uk-UA"/>
          </a:p>
        </p:txBody>
      </p:sp>
      <p:sp>
        <p:nvSpPr>
          <p:cNvPr id="44035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endParaRPr lang="uk-UA"/>
          </a:p>
        </p:txBody>
      </p:sp>
      <p:pic>
        <p:nvPicPr>
          <p:cNvPr id="44036" name="Picture 17" descr="DSCF106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03799">
            <a:off x="4601985" y="848587"/>
            <a:ext cx="4068763" cy="2500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4" descr="1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993395">
            <a:off x="303157" y="716960"/>
            <a:ext cx="3814275" cy="2524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3" descr="G:\ГР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714" y="3729685"/>
            <a:ext cx="2079758" cy="2938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0" name="Picture 2" descr="G:\Гр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57" y="3666775"/>
            <a:ext cx="2128521" cy="3067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3" name="Text Box 5"/>
          <p:cNvSpPr txBox="1">
            <a:spLocks noChangeArrowheads="1"/>
          </p:cNvSpPr>
          <p:nvPr/>
        </p:nvSpPr>
        <p:spPr bwMode="auto">
          <a:xfrm>
            <a:off x="2438400" y="2438400"/>
            <a:ext cx="472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endParaRPr lang="uk-UA">
              <a:cs typeface="Arial" charset="0"/>
            </a:endParaRPr>
          </a:p>
        </p:txBody>
      </p:sp>
      <p:sp>
        <p:nvSpPr>
          <p:cNvPr id="18434" name="Oval 11"/>
          <p:cNvSpPr>
            <a:spLocks noChangeArrowheads="1"/>
          </p:cNvSpPr>
          <p:nvPr/>
        </p:nvSpPr>
        <p:spPr bwMode="auto">
          <a:xfrm>
            <a:off x="251520" y="1433513"/>
            <a:ext cx="3165489" cy="13922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DA1CF"/>
              </a:gs>
            </a:gsLst>
            <a:lin ang="18900000" scaled="1"/>
          </a:gradFill>
          <a:ln w="9525" algn="ctr">
            <a:solidFill>
              <a:srgbClr val="660066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r>
              <a:rPr lang="uk-UA" sz="1400" b="1" i="1" dirty="0">
                <a:solidFill>
                  <a:srgbClr val="660066"/>
                </a:solidFill>
              </a:rPr>
              <a:t>Член творчої групи </a:t>
            </a:r>
          </a:p>
          <a:p>
            <a:pPr algn="ctr">
              <a:spcBef>
                <a:spcPct val="20000"/>
              </a:spcBef>
            </a:pPr>
            <a:r>
              <a:rPr lang="uk-UA" sz="1400" b="1" i="1" dirty="0">
                <a:solidFill>
                  <a:srgbClr val="660066"/>
                </a:solidFill>
              </a:rPr>
              <a:t>вчителів з питань </a:t>
            </a:r>
          </a:p>
          <a:p>
            <a:pPr algn="ctr">
              <a:spcBef>
                <a:spcPct val="20000"/>
              </a:spcBef>
            </a:pPr>
            <a:r>
              <a:rPr lang="uk-UA" sz="1400" b="1" i="1" dirty="0">
                <a:solidFill>
                  <a:srgbClr val="660066"/>
                </a:solidFill>
              </a:rPr>
              <a:t>координації роботи </a:t>
            </a:r>
          </a:p>
          <a:p>
            <a:pPr algn="ctr">
              <a:spcBef>
                <a:spcPct val="20000"/>
              </a:spcBef>
            </a:pPr>
            <a:r>
              <a:rPr lang="uk-UA" sz="1400" b="1" i="1" dirty="0">
                <a:solidFill>
                  <a:srgbClr val="660066"/>
                </a:solidFill>
              </a:rPr>
              <a:t>з обдарованими дітьми</a:t>
            </a:r>
            <a:endParaRPr lang="ru-RU" sz="1400" b="1" i="1" dirty="0">
              <a:solidFill>
                <a:srgbClr val="660066"/>
              </a:solidFill>
            </a:endParaRPr>
          </a:p>
        </p:txBody>
      </p:sp>
      <p:sp>
        <p:nvSpPr>
          <p:cNvPr id="18435" name="Oval 12"/>
          <p:cNvSpPr>
            <a:spLocks noChangeArrowheads="1"/>
          </p:cNvSpPr>
          <p:nvPr/>
        </p:nvSpPr>
        <p:spPr bwMode="auto">
          <a:xfrm>
            <a:off x="4468748" y="2504132"/>
            <a:ext cx="2651124" cy="168304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DA1CF"/>
              </a:gs>
            </a:gsLst>
            <a:lin ang="18900000" scaled="1"/>
          </a:gradFill>
          <a:ln w="9525" algn="ctr">
            <a:solidFill>
              <a:srgbClr val="660066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r>
              <a:rPr lang="uk-UA" sz="1600" b="1" i="1" dirty="0">
                <a:solidFill>
                  <a:srgbClr val="660066"/>
                </a:solidFill>
              </a:rPr>
              <a:t>Координатор </a:t>
            </a:r>
          </a:p>
          <a:p>
            <a:pPr algn="ctr">
              <a:spcBef>
                <a:spcPct val="20000"/>
              </a:spcBef>
            </a:pPr>
            <a:r>
              <a:rPr lang="uk-UA" sz="1600" b="1" i="1" dirty="0">
                <a:solidFill>
                  <a:srgbClr val="660066"/>
                </a:solidFill>
              </a:rPr>
              <a:t>українознавчої гри </a:t>
            </a:r>
          </a:p>
          <a:p>
            <a:pPr algn="ctr">
              <a:spcBef>
                <a:spcPct val="20000"/>
              </a:spcBef>
            </a:pPr>
            <a:r>
              <a:rPr lang="uk-UA" sz="1600" b="1" i="1" dirty="0">
                <a:solidFill>
                  <a:srgbClr val="660066"/>
                </a:solidFill>
              </a:rPr>
              <a:t> “Соняшник” </a:t>
            </a:r>
          </a:p>
          <a:p>
            <a:pPr algn="ctr">
              <a:spcBef>
                <a:spcPct val="20000"/>
              </a:spcBef>
            </a:pPr>
            <a:r>
              <a:rPr lang="uk-UA" sz="1600" b="1" i="1" dirty="0">
                <a:solidFill>
                  <a:srgbClr val="660066"/>
                </a:solidFill>
              </a:rPr>
              <a:t>у </a:t>
            </a:r>
            <a:r>
              <a:rPr lang="uk-UA" sz="1600" b="1" i="1" dirty="0" err="1">
                <a:solidFill>
                  <a:srgbClr val="660066"/>
                </a:solidFill>
              </a:rPr>
              <a:t>Шумському</a:t>
            </a:r>
            <a:r>
              <a:rPr lang="uk-UA" sz="1600" b="1" i="1" dirty="0">
                <a:solidFill>
                  <a:srgbClr val="660066"/>
                </a:solidFill>
              </a:rPr>
              <a:t> ліцеї</a:t>
            </a:r>
            <a:endParaRPr lang="ru-RU" sz="1600" b="1" i="1" dirty="0">
              <a:solidFill>
                <a:srgbClr val="660066"/>
              </a:solidFill>
            </a:endParaRPr>
          </a:p>
        </p:txBody>
      </p:sp>
      <p:sp>
        <p:nvSpPr>
          <p:cNvPr id="18436" name="Oval 13"/>
          <p:cNvSpPr>
            <a:spLocks noChangeArrowheads="1"/>
          </p:cNvSpPr>
          <p:nvPr/>
        </p:nvSpPr>
        <p:spPr bwMode="auto">
          <a:xfrm>
            <a:off x="6191250" y="1700213"/>
            <a:ext cx="2819400" cy="14478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DA1CF"/>
              </a:gs>
            </a:gsLst>
            <a:lin ang="18900000" scaled="1"/>
          </a:gradFill>
          <a:ln w="9525">
            <a:solidFill>
              <a:srgbClr val="660066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r>
              <a:rPr lang="uk-UA" sz="1600" b="1" i="1" dirty="0">
                <a:solidFill>
                  <a:srgbClr val="660066"/>
                </a:solidFill>
              </a:rPr>
              <a:t>Член журі ІІ етапу </a:t>
            </a:r>
          </a:p>
          <a:p>
            <a:pPr algn="ctr">
              <a:spcBef>
                <a:spcPct val="20000"/>
              </a:spcBef>
            </a:pPr>
            <a:r>
              <a:rPr lang="uk-UA" sz="1600" b="1" i="1" dirty="0">
                <a:solidFill>
                  <a:srgbClr val="660066"/>
                </a:solidFill>
              </a:rPr>
              <a:t>Всеукраїнських </a:t>
            </a:r>
          </a:p>
          <a:p>
            <a:pPr algn="ctr">
              <a:spcBef>
                <a:spcPct val="20000"/>
              </a:spcBef>
            </a:pPr>
            <a:r>
              <a:rPr lang="uk-UA" sz="1600" b="1" i="1" dirty="0">
                <a:solidFill>
                  <a:srgbClr val="660066"/>
                </a:solidFill>
              </a:rPr>
              <a:t>учнівських </a:t>
            </a:r>
          </a:p>
          <a:p>
            <a:pPr algn="ctr">
              <a:spcBef>
                <a:spcPct val="20000"/>
              </a:spcBef>
            </a:pPr>
            <a:r>
              <a:rPr lang="uk-UA" sz="1600" b="1" i="1" dirty="0">
                <a:solidFill>
                  <a:srgbClr val="660066"/>
                </a:solidFill>
              </a:rPr>
              <a:t>олімпіад</a:t>
            </a:r>
            <a:endParaRPr lang="ru-RU" sz="1600" b="1" i="1" dirty="0">
              <a:solidFill>
                <a:srgbClr val="660066"/>
              </a:solidFill>
            </a:endParaRPr>
          </a:p>
        </p:txBody>
      </p:sp>
      <p:sp>
        <p:nvSpPr>
          <p:cNvPr id="18437" name="Oval 14"/>
          <p:cNvSpPr>
            <a:spLocks noChangeArrowheads="1"/>
          </p:cNvSpPr>
          <p:nvPr/>
        </p:nvSpPr>
        <p:spPr bwMode="auto">
          <a:xfrm>
            <a:off x="107950" y="61913"/>
            <a:ext cx="2590800" cy="13716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DA1CF"/>
              </a:gs>
            </a:gsLst>
            <a:lin ang="18900000" scaled="1"/>
          </a:gradFill>
          <a:ln w="9525" algn="ctr">
            <a:solidFill>
              <a:srgbClr val="660066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r>
              <a:rPr lang="uk-UA" sz="1600" b="1" i="1">
                <a:solidFill>
                  <a:srgbClr val="660066"/>
                </a:solidFill>
              </a:rPr>
              <a:t>Учасник </a:t>
            </a:r>
          </a:p>
          <a:p>
            <a:pPr algn="ctr">
              <a:spcBef>
                <a:spcPct val="20000"/>
              </a:spcBef>
            </a:pPr>
            <a:r>
              <a:rPr lang="uk-UA" sz="1600" b="1" i="1">
                <a:solidFill>
                  <a:srgbClr val="660066"/>
                </a:solidFill>
              </a:rPr>
              <a:t>міжшкільних</a:t>
            </a:r>
          </a:p>
          <a:p>
            <a:pPr algn="ctr">
              <a:spcBef>
                <a:spcPct val="20000"/>
              </a:spcBef>
            </a:pPr>
            <a:r>
              <a:rPr lang="uk-UA" sz="1600" b="1" i="1">
                <a:solidFill>
                  <a:srgbClr val="660066"/>
                </a:solidFill>
              </a:rPr>
              <a:t>методичних </a:t>
            </a:r>
          </a:p>
          <a:p>
            <a:pPr algn="ctr">
              <a:spcBef>
                <a:spcPct val="20000"/>
              </a:spcBef>
            </a:pPr>
            <a:r>
              <a:rPr lang="uk-UA" sz="1600" b="1" i="1">
                <a:solidFill>
                  <a:srgbClr val="660066"/>
                </a:solidFill>
              </a:rPr>
              <a:t>об’єднань</a:t>
            </a:r>
            <a:endParaRPr lang="ru-RU" sz="1600" b="1" i="1">
              <a:solidFill>
                <a:srgbClr val="660066"/>
              </a:solidFill>
            </a:endParaRPr>
          </a:p>
        </p:txBody>
      </p:sp>
      <p:sp>
        <p:nvSpPr>
          <p:cNvPr id="18438" name="Oval 15"/>
          <p:cNvSpPr>
            <a:spLocks noChangeArrowheads="1"/>
          </p:cNvSpPr>
          <p:nvPr/>
        </p:nvSpPr>
        <p:spPr bwMode="auto">
          <a:xfrm>
            <a:off x="6424613" y="176213"/>
            <a:ext cx="2743200" cy="16002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DA1CF"/>
              </a:gs>
            </a:gsLst>
            <a:lin ang="18900000" scaled="1"/>
          </a:gradFill>
          <a:ln w="9525" algn="ctr">
            <a:solidFill>
              <a:srgbClr val="660066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r>
              <a:rPr lang="uk-UA" sz="1600" b="1" i="1" dirty="0">
                <a:solidFill>
                  <a:srgbClr val="660066"/>
                </a:solidFill>
              </a:rPr>
              <a:t>Керівник</a:t>
            </a:r>
          </a:p>
          <a:p>
            <a:pPr algn="ctr">
              <a:spcBef>
                <a:spcPct val="20000"/>
              </a:spcBef>
            </a:pPr>
            <a:r>
              <a:rPr lang="uk-UA" sz="1600" b="1" i="1" dirty="0">
                <a:solidFill>
                  <a:srgbClr val="660066"/>
                </a:solidFill>
              </a:rPr>
              <a:t>гуманітарної</a:t>
            </a:r>
          </a:p>
          <a:p>
            <a:pPr algn="ctr">
              <a:spcBef>
                <a:spcPct val="20000"/>
              </a:spcBef>
            </a:pPr>
            <a:r>
              <a:rPr lang="uk-UA" sz="1600" b="1" i="1" dirty="0">
                <a:solidFill>
                  <a:srgbClr val="660066"/>
                </a:solidFill>
              </a:rPr>
              <a:t>секції НТ </a:t>
            </a:r>
          </a:p>
          <a:p>
            <a:pPr algn="ctr">
              <a:spcBef>
                <a:spcPct val="20000"/>
              </a:spcBef>
            </a:pPr>
            <a:r>
              <a:rPr lang="uk-UA" sz="1600" b="1" i="1" dirty="0">
                <a:solidFill>
                  <a:srgbClr val="660066"/>
                </a:solidFill>
              </a:rPr>
              <a:t>“Прометей”</a:t>
            </a:r>
            <a:endParaRPr lang="ru-RU" sz="1600" b="1" i="1" dirty="0">
              <a:solidFill>
                <a:srgbClr val="660066"/>
              </a:solidFill>
            </a:endParaRPr>
          </a:p>
        </p:txBody>
      </p:sp>
      <p:sp>
        <p:nvSpPr>
          <p:cNvPr id="18442" name="AutoShape 62"/>
          <p:cNvSpPr>
            <a:spLocks noChangeArrowheads="1"/>
          </p:cNvSpPr>
          <p:nvPr/>
        </p:nvSpPr>
        <p:spPr bwMode="auto">
          <a:xfrm>
            <a:off x="3048000" y="0"/>
            <a:ext cx="3048000" cy="17526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5EC3D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5EC3D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uk-UA" sz="2000" b="1" i="1">
                <a:solidFill>
                  <a:srgbClr val="000099"/>
                </a:solidFill>
              </a:rPr>
              <a:t>Категорія: вища</a:t>
            </a:r>
          </a:p>
          <a:p>
            <a:pPr algn="ctr">
              <a:spcBef>
                <a:spcPct val="50000"/>
              </a:spcBef>
            </a:pPr>
            <a:r>
              <a:rPr lang="uk-UA" sz="2000" b="1" i="1">
                <a:solidFill>
                  <a:srgbClr val="000099"/>
                </a:solidFill>
              </a:rPr>
              <a:t>Стаж: 21 рік</a:t>
            </a:r>
            <a:endParaRPr lang="ru-RU" sz="2000">
              <a:solidFill>
                <a:srgbClr val="000099"/>
              </a:solidFill>
            </a:endParaRPr>
          </a:p>
        </p:txBody>
      </p:sp>
      <p:sp>
        <p:nvSpPr>
          <p:cNvPr id="18443" name="Text Box 59"/>
          <p:cNvSpPr txBox="1">
            <a:spLocks noChangeArrowheads="1"/>
          </p:cNvSpPr>
          <p:nvPr/>
        </p:nvSpPr>
        <p:spPr bwMode="auto">
          <a:xfrm>
            <a:off x="3092949" y="4533326"/>
            <a:ext cx="3080970" cy="170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uk-UA" sz="1400" b="1" i="1" dirty="0"/>
              <a:t>Я вибрала Долю собі сама.</a:t>
            </a:r>
          </a:p>
          <a:p>
            <a:pPr>
              <a:lnSpc>
                <a:spcPct val="150000"/>
              </a:lnSpc>
            </a:pPr>
            <a:r>
              <a:rPr lang="uk-UA" sz="1400" b="1" i="1" dirty="0"/>
              <a:t>І що зі мною не станеться, –</a:t>
            </a:r>
          </a:p>
          <a:p>
            <a:pPr>
              <a:lnSpc>
                <a:spcPct val="150000"/>
              </a:lnSpc>
            </a:pPr>
            <a:r>
              <a:rPr lang="uk-UA" sz="1400" b="1" i="1" dirty="0"/>
              <a:t>у мене жодних претензій нема</a:t>
            </a:r>
          </a:p>
          <a:p>
            <a:pPr>
              <a:lnSpc>
                <a:spcPct val="150000"/>
              </a:lnSpc>
            </a:pPr>
            <a:r>
              <a:rPr lang="uk-UA" sz="1400" b="1" i="1" dirty="0"/>
              <a:t>до Долі, моєї обраниці.</a:t>
            </a:r>
          </a:p>
          <a:p>
            <a:pPr>
              <a:lnSpc>
                <a:spcPct val="150000"/>
              </a:lnSpc>
            </a:pPr>
            <a:r>
              <a:rPr lang="en-US" sz="1400" b="1" i="1" dirty="0" smtClean="0"/>
              <a:t>	           </a:t>
            </a:r>
            <a:r>
              <a:rPr lang="uk-UA" sz="1400" b="1" i="1" dirty="0" smtClean="0"/>
              <a:t>Ліна </a:t>
            </a:r>
            <a:r>
              <a:rPr lang="uk-UA" sz="1400" b="1" i="1" dirty="0"/>
              <a:t>Костенко</a:t>
            </a:r>
          </a:p>
        </p:txBody>
      </p:sp>
      <p:sp>
        <p:nvSpPr>
          <p:cNvPr id="18444" name="Oval 12"/>
          <p:cNvSpPr>
            <a:spLocks noChangeArrowheads="1"/>
          </p:cNvSpPr>
          <p:nvPr/>
        </p:nvSpPr>
        <p:spPr bwMode="auto">
          <a:xfrm>
            <a:off x="1806423" y="2621756"/>
            <a:ext cx="2771775" cy="14478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DA1CF"/>
              </a:gs>
            </a:gsLst>
            <a:lin ang="18900000" scaled="1"/>
          </a:gradFill>
          <a:ln w="9525" algn="ctr">
            <a:solidFill>
              <a:srgbClr val="660066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r>
              <a:rPr lang="uk-UA" sz="1600" b="1" i="1">
                <a:solidFill>
                  <a:srgbClr val="660066"/>
                </a:solidFill>
              </a:rPr>
              <a:t>Керівник літературно-</a:t>
            </a:r>
          </a:p>
          <a:p>
            <a:pPr algn="ctr">
              <a:spcBef>
                <a:spcPct val="20000"/>
              </a:spcBef>
            </a:pPr>
            <a:r>
              <a:rPr lang="uk-UA" sz="1600" b="1" i="1">
                <a:solidFill>
                  <a:srgbClr val="660066"/>
                </a:solidFill>
              </a:rPr>
              <a:t>креативного об’єднання </a:t>
            </a:r>
          </a:p>
          <a:p>
            <a:pPr algn="ctr">
              <a:spcBef>
                <a:spcPct val="20000"/>
              </a:spcBef>
            </a:pPr>
            <a:r>
              <a:rPr lang="uk-UA" sz="1600" b="1" i="1">
                <a:solidFill>
                  <a:srgbClr val="660066"/>
                </a:solidFill>
              </a:rPr>
              <a:t>«Джерельце»</a:t>
            </a:r>
            <a:endParaRPr lang="ru-RU" sz="1600" b="1" i="1">
              <a:solidFill>
                <a:srgbClr val="66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4"/>
          <p:cNvSpPr>
            <a:spLocks noGrp="1" noChangeArrowheads="1"/>
          </p:cNvSpPr>
          <p:nvPr>
            <p:ph type="title"/>
          </p:nvPr>
        </p:nvSpPr>
        <p:spPr>
          <a:xfrm>
            <a:off x="4067175" y="836613"/>
            <a:ext cx="4826000" cy="1655762"/>
          </a:xfrm>
        </p:spPr>
        <p:txBody>
          <a:bodyPr/>
          <a:lstStyle/>
          <a:p>
            <a:pPr algn="ctr" eaLnBrk="1" hangingPunct="1"/>
            <a:r>
              <a:rPr lang="uk-UA" sz="2800" b="1" i="1" dirty="0" smtClean="0">
                <a:solidFill>
                  <a:srgbClr val="72D4A1"/>
                </a:solidFill>
              </a:rPr>
              <a:t>                                                           Педагогічне кредо</a:t>
            </a:r>
            <a:r>
              <a:rPr lang="uk-UA" sz="2000" b="1" dirty="0" smtClean="0">
                <a:solidFill>
                  <a:srgbClr val="72D4A1"/>
                </a:solidFill>
              </a:rPr>
              <a:t> </a:t>
            </a:r>
            <a:br>
              <a:rPr lang="uk-UA" sz="2000" b="1" dirty="0" smtClean="0">
                <a:solidFill>
                  <a:srgbClr val="72D4A1"/>
                </a:solidFill>
              </a:rPr>
            </a:br>
            <a:r>
              <a:rPr lang="ru-RU" sz="2000" b="1" dirty="0" smtClean="0"/>
              <a:t>Три шляхи </a:t>
            </a:r>
            <a:r>
              <a:rPr lang="ru-RU" sz="2000" b="1" dirty="0" err="1" smtClean="0"/>
              <a:t>ведуть</a:t>
            </a:r>
            <a:r>
              <a:rPr lang="ru-RU" sz="2000" b="1" dirty="0" smtClean="0"/>
              <a:t> до </a:t>
            </a:r>
            <a:r>
              <a:rPr lang="ru-RU" sz="2000" b="1" dirty="0" err="1" smtClean="0"/>
              <a:t>знання</a:t>
            </a:r>
            <a:r>
              <a:rPr lang="ru-RU" sz="2000" b="1" dirty="0" smtClean="0"/>
              <a:t>: </a:t>
            </a:r>
            <a:br>
              <a:rPr lang="ru-RU" sz="2000" b="1" dirty="0" smtClean="0"/>
            </a:br>
            <a:r>
              <a:rPr lang="ru-RU" sz="2000" b="1" dirty="0" smtClean="0"/>
              <a:t>шлях </a:t>
            </a:r>
            <a:r>
              <a:rPr lang="ru-RU" sz="2000" b="1" dirty="0" err="1" smtClean="0"/>
              <a:t>роздумів</a:t>
            </a:r>
            <a:r>
              <a:rPr lang="ru-RU" sz="2000" b="1" dirty="0" smtClean="0"/>
              <a:t> — </a:t>
            </a:r>
            <a:r>
              <a:rPr lang="ru-RU" sz="2000" b="1" dirty="0" err="1" smtClean="0"/>
              <a:t>найшляхетніший</a:t>
            </a:r>
            <a:r>
              <a:rPr lang="ru-RU" sz="2000" b="1" dirty="0" smtClean="0"/>
              <a:t>,</a:t>
            </a:r>
            <a:br>
              <a:rPr lang="ru-RU" sz="2000" b="1" dirty="0" smtClean="0"/>
            </a:br>
            <a:r>
              <a:rPr lang="ru-RU" sz="2000" b="1" dirty="0" smtClean="0"/>
              <a:t> шлях </a:t>
            </a:r>
            <a:r>
              <a:rPr lang="ru-RU" sz="2000" b="1" dirty="0" err="1" smtClean="0"/>
              <a:t>наслідування</a:t>
            </a:r>
            <a:r>
              <a:rPr lang="ru-RU" sz="2000" b="1" dirty="0" smtClean="0"/>
              <a:t> — </a:t>
            </a:r>
            <a:r>
              <a:rPr lang="ru-RU" sz="2000" b="1" dirty="0" err="1" smtClean="0"/>
              <a:t>найлегший</a:t>
            </a:r>
            <a:r>
              <a:rPr lang="ru-RU" sz="2000" b="1" dirty="0" smtClean="0"/>
              <a:t>,  </a:t>
            </a:r>
            <a:br>
              <a:rPr lang="ru-RU" sz="2000" b="1" dirty="0" smtClean="0"/>
            </a:br>
            <a:r>
              <a:rPr lang="ru-RU" sz="2000" b="1" dirty="0" smtClean="0"/>
              <a:t>шлях </a:t>
            </a:r>
            <a:r>
              <a:rPr lang="ru-RU" sz="2000" b="1" dirty="0" err="1" smtClean="0"/>
              <a:t>досвіду</a:t>
            </a:r>
            <a:r>
              <a:rPr lang="ru-RU" sz="2000" b="1" dirty="0" smtClean="0"/>
              <a:t> — </a:t>
            </a:r>
            <a:r>
              <a:rPr lang="ru-RU" sz="2000" b="1" dirty="0" err="1" smtClean="0"/>
              <a:t>найгіркіший</a:t>
            </a:r>
            <a:r>
              <a:rPr lang="ru-RU" sz="2000" b="1" dirty="0" smtClean="0"/>
              <a:t>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							       </a:t>
            </a:r>
            <a:r>
              <a:rPr lang="ru-RU" sz="2000" b="1" i="1" dirty="0" err="1" smtClean="0"/>
              <a:t>Конфуцій</a:t>
            </a:r>
            <a:r>
              <a:rPr lang="ru-RU" sz="2000" b="1" i="1" dirty="0" smtClean="0"/>
              <a:t> </a:t>
            </a:r>
            <a:r>
              <a:rPr lang="ru-RU" sz="2000" dirty="0" smtClean="0"/>
              <a:t>	                                                                                  </a:t>
            </a:r>
            <a:r>
              <a:rPr lang="ru-RU" sz="2000" b="1" dirty="0" smtClean="0"/>
              <a:t>   </a:t>
            </a:r>
          </a:p>
        </p:txBody>
      </p:sp>
      <p:sp>
        <p:nvSpPr>
          <p:cNvPr id="1945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284663" y="2565400"/>
            <a:ext cx="3617912" cy="3921125"/>
          </a:xfrm>
        </p:spPr>
        <p:txBody>
          <a:bodyPr/>
          <a:lstStyle/>
          <a:p>
            <a:pPr eaLnBrk="1" hangingPunct="1">
              <a:buFontTx/>
              <a:buNone/>
            </a:pPr>
            <a:endParaRPr lang="uk-UA" sz="2800" b="1" i="1" dirty="0" smtClean="0">
              <a:solidFill>
                <a:srgbClr val="72D4A1"/>
              </a:solidFill>
            </a:endParaRPr>
          </a:p>
          <a:p>
            <a:pPr algn="ctr" eaLnBrk="1" hangingPunct="1">
              <a:buFontTx/>
              <a:buNone/>
            </a:pPr>
            <a:r>
              <a:rPr lang="uk-UA" sz="2800" b="1" i="1" dirty="0" smtClean="0">
                <a:solidFill>
                  <a:srgbClr val="72D4A1"/>
                </a:solidFill>
              </a:rPr>
              <a:t>	Життєве кредо</a:t>
            </a:r>
          </a:p>
          <a:p>
            <a:pPr eaLnBrk="1" hangingPunct="1">
              <a:buFontTx/>
              <a:buNone/>
            </a:pPr>
            <a:endParaRPr lang="ru-RU" sz="2800" dirty="0" smtClean="0"/>
          </a:p>
        </p:txBody>
      </p:sp>
      <p:sp>
        <p:nvSpPr>
          <p:cNvPr id="19459" name="Rectangle 7"/>
          <p:cNvSpPr>
            <a:spLocks noChangeArrowheads="1"/>
          </p:cNvSpPr>
          <p:nvPr/>
        </p:nvSpPr>
        <p:spPr bwMode="auto">
          <a:xfrm>
            <a:off x="4067175" y="3716338"/>
            <a:ext cx="5076825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 err="1">
                <a:solidFill>
                  <a:schemeClr val="tx2"/>
                </a:solidFill>
              </a:rPr>
              <a:t>Що</a:t>
            </a:r>
            <a:r>
              <a:rPr lang="ru-RU" sz="2000" b="1" dirty="0">
                <a:solidFill>
                  <a:schemeClr val="tx2"/>
                </a:solidFill>
              </a:rPr>
              <a:t> доля нелегка, – в </a:t>
            </a:r>
            <a:r>
              <a:rPr lang="ru-RU" sz="2000" b="1" dirty="0" err="1">
                <a:solidFill>
                  <a:schemeClr val="tx2"/>
                </a:solidFill>
              </a:rPr>
              <a:t>цім</a:t>
            </a:r>
            <a:r>
              <a:rPr lang="ru-RU" sz="2000" b="1" dirty="0">
                <a:solidFill>
                  <a:schemeClr val="tx2"/>
                </a:solidFill>
              </a:rPr>
              <a:t> </a:t>
            </a:r>
            <a:r>
              <a:rPr lang="ru-RU" sz="2000" b="1" dirty="0" err="1">
                <a:solidFill>
                  <a:schemeClr val="tx2"/>
                </a:solidFill>
              </a:rPr>
              <a:t>користь</a:t>
            </a:r>
            <a:r>
              <a:rPr lang="ru-RU" sz="2000" b="1" dirty="0">
                <a:solidFill>
                  <a:schemeClr val="tx2"/>
                </a:solidFill>
              </a:rPr>
              <a:t> і своя є,</a:t>
            </a:r>
            <a:br>
              <a:rPr lang="ru-RU" sz="2000" b="1" dirty="0">
                <a:solidFill>
                  <a:schemeClr val="tx2"/>
                </a:solidFill>
              </a:rPr>
            </a:br>
            <a:r>
              <a:rPr lang="ru-RU" sz="2000" b="1" dirty="0" err="1">
                <a:solidFill>
                  <a:schemeClr val="tx2"/>
                </a:solidFill>
              </a:rPr>
              <a:t>Блаженний</a:t>
            </a:r>
            <a:r>
              <a:rPr lang="ru-RU" sz="2000" b="1" dirty="0">
                <a:solidFill>
                  <a:schemeClr val="tx2"/>
                </a:solidFill>
              </a:rPr>
              <a:t> сон </a:t>
            </a:r>
            <a:r>
              <a:rPr lang="ru-RU" sz="2000" b="1" dirty="0" err="1">
                <a:solidFill>
                  <a:schemeClr val="tx2"/>
                </a:solidFill>
              </a:rPr>
              <a:t>душі</a:t>
            </a:r>
            <a:r>
              <a:rPr lang="ru-RU" sz="2000" b="1" dirty="0">
                <a:solidFill>
                  <a:schemeClr val="tx2"/>
                </a:solidFill>
              </a:rPr>
              <a:t> </a:t>
            </a:r>
            <a:r>
              <a:rPr lang="ru-RU" sz="2000" b="1" dirty="0" err="1">
                <a:solidFill>
                  <a:schemeClr val="tx2"/>
                </a:solidFill>
              </a:rPr>
              <a:t>мистецтву</a:t>
            </a:r>
            <a:r>
              <a:rPr lang="ru-RU" sz="2000" b="1" dirty="0">
                <a:solidFill>
                  <a:schemeClr val="tx2"/>
                </a:solidFill>
              </a:rPr>
              <a:t> не </a:t>
            </a:r>
            <a:r>
              <a:rPr lang="ru-RU" sz="2000" b="1" dirty="0" err="1">
                <a:solidFill>
                  <a:schemeClr val="tx2"/>
                </a:solidFill>
              </a:rPr>
              <a:t>сприяє</a:t>
            </a:r>
            <a:r>
              <a:rPr lang="ru-RU" sz="2000" b="1" dirty="0">
                <a:solidFill>
                  <a:schemeClr val="tx2"/>
                </a:solidFill>
              </a:rPr>
              <a:t>.</a:t>
            </a:r>
            <a:r>
              <a:rPr lang="ru-RU" sz="2000" dirty="0">
                <a:solidFill>
                  <a:schemeClr val="tx2"/>
                </a:solidFill>
              </a:rPr>
              <a:t/>
            </a:r>
            <a:br>
              <a:rPr lang="ru-RU" sz="2000" dirty="0">
                <a:solidFill>
                  <a:schemeClr val="tx2"/>
                </a:solidFill>
              </a:rPr>
            </a:br>
            <a:r>
              <a:rPr lang="ru-RU" sz="2000" dirty="0">
                <a:solidFill>
                  <a:schemeClr val="tx2"/>
                </a:solidFill>
              </a:rPr>
              <a:t>                                                                                                       </a:t>
            </a:r>
            <a:r>
              <a:rPr lang="ru-RU" sz="2000" b="1" i="1" dirty="0" err="1">
                <a:solidFill>
                  <a:schemeClr val="tx2"/>
                </a:solidFill>
              </a:rPr>
              <a:t>Ліна</a:t>
            </a:r>
            <a:r>
              <a:rPr lang="ru-RU" sz="2000" b="1" i="1" dirty="0">
                <a:solidFill>
                  <a:schemeClr val="tx2"/>
                </a:solidFill>
              </a:rPr>
              <a:t> Костенко</a:t>
            </a:r>
          </a:p>
        </p:txBody>
      </p:sp>
      <p:pic>
        <p:nvPicPr>
          <p:cNvPr id="19461" name="Picture 9" descr="DSCF113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837" y="3716338"/>
            <a:ext cx="3716338" cy="2094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DSCF117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850" y="332656"/>
            <a:ext cx="3616325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0" name="Oval 2"/>
          <p:cNvSpPr>
            <a:spLocks noChangeArrowheads="1"/>
          </p:cNvSpPr>
          <p:nvPr/>
        </p:nvSpPr>
        <p:spPr bwMode="auto">
          <a:xfrm>
            <a:off x="3276600" y="0"/>
            <a:ext cx="1800225" cy="1943100"/>
          </a:xfrm>
          <a:prstGeom prst="ellipse">
            <a:avLst/>
          </a:prstGeom>
          <a:solidFill>
            <a:srgbClr val="A4C8A7"/>
          </a:solidFill>
          <a:ln w="508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</a:pPr>
            <a:r>
              <a:rPr lang="uk-UA" sz="1600" b="1">
                <a:solidFill>
                  <a:srgbClr val="452120"/>
                </a:solidFill>
              </a:rPr>
              <a:t> Актуальність</a:t>
            </a:r>
          </a:p>
          <a:p>
            <a:pPr algn="ctr" eaLnBrk="0" hangingPunct="0">
              <a:spcBef>
                <a:spcPct val="20000"/>
              </a:spcBef>
            </a:pPr>
            <a:r>
              <a:rPr lang="uk-UA" sz="1600" b="1">
                <a:solidFill>
                  <a:srgbClr val="452120"/>
                </a:solidFill>
              </a:rPr>
              <a:t> досвіду</a:t>
            </a:r>
          </a:p>
          <a:p>
            <a:pPr algn="ctr" eaLnBrk="0" hangingPunct="0">
              <a:spcBef>
                <a:spcPct val="20000"/>
              </a:spcBef>
            </a:pPr>
            <a:r>
              <a:rPr lang="uk-UA" sz="1600" b="1">
                <a:solidFill>
                  <a:srgbClr val="452120"/>
                </a:solidFill>
              </a:rPr>
              <a:t>зумовлена</a:t>
            </a:r>
          </a:p>
          <a:p>
            <a:pPr algn="ctr" eaLnBrk="0" hangingPunct="0">
              <a:spcBef>
                <a:spcPct val="20000"/>
              </a:spcBef>
            </a:pPr>
            <a:endParaRPr lang="ru-RU" sz="1600" b="1">
              <a:solidFill>
                <a:srgbClr val="452120"/>
              </a:solidFill>
            </a:endParaRPr>
          </a:p>
        </p:txBody>
      </p:sp>
      <p:sp>
        <p:nvSpPr>
          <p:cNvPr id="20511" name="AutoShape 3"/>
          <p:cNvSpPr>
            <a:spLocks noChangeArrowheads="1"/>
          </p:cNvSpPr>
          <p:nvPr/>
        </p:nvSpPr>
        <p:spPr bwMode="auto">
          <a:xfrm>
            <a:off x="179389" y="981074"/>
            <a:ext cx="3097212" cy="1113557"/>
          </a:xfrm>
          <a:prstGeom prst="roundRect">
            <a:avLst>
              <a:gd name="adj" fmla="val 16667"/>
            </a:avLst>
          </a:prstGeom>
          <a:solidFill>
            <a:srgbClr val="A4C8A7"/>
          </a:solidFill>
          <a:ln w="508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</a:pPr>
            <a:endParaRPr lang="en-US" sz="1600" b="1" dirty="0" smtClean="0">
              <a:solidFill>
                <a:srgbClr val="452120"/>
              </a:solidFill>
            </a:endParaRPr>
          </a:p>
          <a:p>
            <a:pPr algn="ctr" eaLnBrk="0" hangingPunct="0">
              <a:spcBef>
                <a:spcPct val="20000"/>
              </a:spcBef>
            </a:pPr>
            <a:r>
              <a:rPr lang="uk-UA" sz="1600" b="1" dirty="0" smtClean="0">
                <a:solidFill>
                  <a:srgbClr val="452120"/>
                </a:solidFill>
              </a:rPr>
              <a:t>необмеженими </a:t>
            </a:r>
            <a:endParaRPr lang="en-US" sz="1600" b="1" dirty="0" smtClean="0">
              <a:solidFill>
                <a:srgbClr val="452120"/>
              </a:solidFill>
            </a:endParaRPr>
          </a:p>
          <a:p>
            <a:pPr algn="ctr" eaLnBrk="0" hangingPunct="0">
              <a:spcBef>
                <a:spcPct val="20000"/>
              </a:spcBef>
            </a:pPr>
            <a:r>
              <a:rPr lang="uk-UA" sz="1600" b="1" dirty="0" smtClean="0">
                <a:solidFill>
                  <a:srgbClr val="452120"/>
                </a:solidFill>
              </a:rPr>
              <a:t>можливостями </a:t>
            </a:r>
            <a:endParaRPr lang="uk-UA" sz="1600" b="1" dirty="0">
              <a:solidFill>
                <a:srgbClr val="452120"/>
              </a:solidFill>
            </a:endParaRPr>
          </a:p>
          <a:p>
            <a:pPr algn="ctr" eaLnBrk="0" hangingPunct="0">
              <a:spcBef>
                <a:spcPct val="20000"/>
              </a:spcBef>
            </a:pPr>
            <a:r>
              <a:rPr lang="uk-UA" sz="1600" b="1" dirty="0">
                <a:solidFill>
                  <a:srgbClr val="452120"/>
                </a:solidFill>
              </a:rPr>
              <a:t>ІКТ</a:t>
            </a:r>
          </a:p>
          <a:p>
            <a:pPr algn="ctr" eaLnBrk="0" hangingPunct="0">
              <a:spcBef>
                <a:spcPct val="20000"/>
              </a:spcBef>
            </a:pPr>
            <a:endParaRPr lang="ru-RU" sz="1600" b="1" dirty="0">
              <a:solidFill>
                <a:srgbClr val="452120"/>
              </a:solidFill>
            </a:endParaRPr>
          </a:p>
        </p:txBody>
      </p:sp>
      <p:sp>
        <p:nvSpPr>
          <p:cNvPr id="20512" name="AutoShape 4"/>
          <p:cNvSpPr>
            <a:spLocks noChangeArrowheads="1"/>
          </p:cNvSpPr>
          <p:nvPr/>
        </p:nvSpPr>
        <p:spPr bwMode="auto">
          <a:xfrm>
            <a:off x="229436" y="2313781"/>
            <a:ext cx="4175125" cy="1870075"/>
          </a:xfrm>
          <a:prstGeom prst="roundRect">
            <a:avLst>
              <a:gd name="adj" fmla="val 16667"/>
            </a:avLst>
          </a:prstGeom>
          <a:solidFill>
            <a:srgbClr val="A4C8A7"/>
          </a:solidFill>
          <a:ln w="508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</a:pPr>
            <a:r>
              <a:rPr lang="uk-UA" sz="1600" b="1" dirty="0">
                <a:solidFill>
                  <a:srgbClr val="452120"/>
                </a:solidFill>
              </a:rPr>
              <a:t>пошуком шляхів підвищення показників </a:t>
            </a:r>
          </a:p>
          <a:p>
            <a:pPr algn="ctr" eaLnBrk="0" hangingPunct="0">
              <a:spcBef>
                <a:spcPct val="20000"/>
              </a:spcBef>
            </a:pPr>
            <a:r>
              <a:rPr lang="uk-UA" sz="1600" b="1" dirty="0">
                <a:solidFill>
                  <a:srgbClr val="452120"/>
                </a:solidFill>
              </a:rPr>
              <a:t>продуктивності навчально-виховного</a:t>
            </a:r>
          </a:p>
          <a:p>
            <a:pPr algn="ctr" eaLnBrk="0" hangingPunct="0">
              <a:spcBef>
                <a:spcPct val="20000"/>
              </a:spcBef>
            </a:pPr>
            <a:r>
              <a:rPr lang="uk-UA" sz="1600" b="1" dirty="0">
                <a:solidFill>
                  <a:srgbClr val="452120"/>
                </a:solidFill>
              </a:rPr>
              <a:t> процесу через поєднання </a:t>
            </a:r>
          </a:p>
          <a:p>
            <a:pPr algn="ctr" eaLnBrk="0" hangingPunct="0">
              <a:spcBef>
                <a:spcPct val="20000"/>
              </a:spcBef>
            </a:pPr>
            <a:r>
              <a:rPr lang="uk-UA" sz="1600" b="1" dirty="0">
                <a:solidFill>
                  <a:srgbClr val="452120"/>
                </a:solidFill>
              </a:rPr>
              <a:t>пізнавально-корисного і цікавого</a:t>
            </a:r>
            <a:endParaRPr lang="ru-RU" sz="1600" b="1" dirty="0">
              <a:solidFill>
                <a:srgbClr val="452120"/>
              </a:solidFill>
            </a:endParaRPr>
          </a:p>
        </p:txBody>
      </p:sp>
      <p:sp>
        <p:nvSpPr>
          <p:cNvPr id="20513" name="AutoShape 5"/>
          <p:cNvSpPr>
            <a:spLocks noChangeArrowheads="1"/>
          </p:cNvSpPr>
          <p:nvPr/>
        </p:nvSpPr>
        <p:spPr bwMode="auto">
          <a:xfrm>
            <a:off x="5086350" y="981075"/>
            <a:ext cx="4057650" cy="1439863"/>
          </a:xfrm>
          <a:prstGeom prst="roundRect">
            <a:avLst>
              <a:gd name="adj" fmla="val 16667"/>
            </a:avLst>
          </a:prstGeom>
          <a:solidFill>
            <a:srgbClr val="A4C8A7"/>
          </a:solidFill>
          <a:ln w="508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</a:pPr>
            <a:r>
              <a:rPr lang="uk-UA" sz="1600" b="1">
                <a:solidFill>
                  <a:srgbClr val="452120"/>
                </a:solidFill>
              </a:rPr>
              <a:t>потребами сучасного старшокласника, </a:t>
            </a:r>
          </a:p>
          <a:p>
            <a:pPr algn="ctr" eaLnBrk="0" hangingPunct="0">
              <a:spcBef>
                <a:spcPct val="20000"/>
              </a:spcBef>
            </a:pPr>
            <a:r>
              <a:rPr lang="uk-UA" sz="1600" b="1">
                <a:solidFill>
                  <a:srgbClr val="452120"/>
                </a:solidFill>
              </a:rPr>
              <a:t>який вільно орієнтується в </a:t>
            </a:r>
          </a:p>
          <a:p>
            <a:pPr algn="ctr" eaLnBrk="0" hangingPunct="0">
              <a:spcBef>
                <a:spcPct val="20000"/>
              </a:spcBef>
            </a:pPr>
            <a:r>
              <a:rPr lang="uk-UA" sz="1600" b="1">
                <a:solidFill>
                  <a:srgbClr val="452120"/>
                </a:solidFill>
              </a:rPr>
              <a:t>інформаційному просторі </a:t>
            </a:r>
            <a:endParaRPr lang="ru-RU" sz="1600" b="1">
              <a:solidFill>
                <a:srgbClr val="452120"/>
              </a:solidFill>
            </a:endParaRPr>
          </a:p>
        </p:txBody>
      </p:sp>
      <p:sp>
        <p:nvSpPr>
          <p:cNvPr id="20514" name="AutoShape 6"/>
          <p:cNvSpPr>
            <a:spLocks noChangeArrowheads="1"/>
          </p:cNvSpPr>
          <p:nvPr/>
        </p:nvSpPr>
        <p:spPr bwMode="auto">
          <a:xfrm>
            <a:off x="4572000" y="2636838"/>
            <a:ext cx="4103688" cy="1368226"/>
          </a:xfrm>
          <a:prstGeom prst="roundRect">
            <a:avLst>
              <a:gd name="adj" fmla="val 16667"/>
            </a:avLst>
          </a:prstGeom>
          <a:solidFill>
            <a:srgbClr val="A4C8A7"/>
          </a:solidFill>
          <a:ln w="508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</a:pPr>
            <a:r>
              <a:rPr lang="uk-UA" sz="1600" b="1" dirty="0" smtClean="0"/>
              <a:t>розширенням </a:t>
            </a:r>
            <a:r>
              <a:rPr lang="uk-UA" sz="1600" b="1" dirty="0"/>
              <a:t>простору</a:t>
            </a:r>
          </a:p>
          <a:p>
            <a:pPr algn="ctr" eaLnBrk="0" hangingPunct="0">
              <a:spcBef>
                <a:spcPct val="20000"/>
              </a:spcBef>
            </a:pPr>
            <a:r>
              <a:rPr lang="uk-UA" sz="1600" b="1" dirty="0"/>
              <a:t> можливостей самореалізації учнів</a:t>
            </a:r>
          </a:p>
          <a:p>
            <a:pPr algn="ctr" eaLnBrk="0" hangingPunct="0">
              <a:spcBef>
                <a:spcPct val="20000"/>
              </a:spcBef>
            </a:pPr>
            <a:r>
              <a:rPr lang="uk-UA" sz="1600" b="1" dirty="0"/>
              <a:t> в усіх видах діяльності</a:t>
            </a:r>
            <a:endParaRPr lang="ru-RU" sz="1600" b="1" dirty="0"/>
          </a:p>
        </p:txBody>
      </p:sp>
      <p:sp>
        <p:nvSpPr>
          <p:cNvPr id="20515" name="AutoShape 7"/>
          <p:cNvSpPr>
            <a:spLocks noChangeArrowheads="1"/>
          </p:cNvSpPr>
          <p:nvPr/>
        </p:nvSpPr>
        <p:spPr bwMode="auto">
          <a:xfrm rot="10800000">
            <a:off x="2411412" y="537297"/>
            <a:ext cx="865187" cy="443778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lnTo>
                  <a:pt x="15429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16" name="AutoShape 8"/>
          <p:cNvSpPr>
            <a:spLocks noChangeArrowheads="1"/>
          </p:cNvSpPr>
          <p:nvPr/>
        </p:nvSpPr>
        <p:spPr bwMode="auto">
          <a:xfrm rot="10800000" flipH="1">
            <a:off x="5076825" y="537295"/>
            <a:ext cx="791791" cy="434254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lnTo>
                  <a:pt x="15429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17" name="AutoShape 9"/>
          <p:cNvSpPr>
            <a:spLocks noChangeArrowheads="1"/>
          </p:cNvSpPr>
          <p:nvPr/>
        </p:nvSpPr>
        <p:spPr bwMode="auto">
          <a:xfrm rot="982276">
            <a:off x="3531364" y="1856731"/>
            <a:ext cx="237370" cy="475802"/>
          </a:xfrm>
          <a:prstGeom prst="downArrow">
            <a:avLst>
              <a:gd name="adj1" fmla="val 50000"/>
              <a:gd name="adj2" fmla="val 5769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742950" lvl="1" indent="-285750">
              <a:spcBef>
                <a:spcPct val="20000"/>
              </a:spcBef>
              <a:buFontTx/>
              <a:buChar char="•"/>
            </a:pPr>
            <a:endParaRPr lang="uk-UA"/>
          </a:p>
        </p:txBody>
      </p:sp>
      <p:sp>
        <p:nvSpPr>
          <p:cNvPr id="20518" name="AutoShape 10"/>
          <p:cNvSpPr>
            <a:spLocks noChangeArrowheads="1"/>
          </p:cNvSpPr>
          <p:nvPr/>
        </p:nvSpPr>
        <p:spPr bwMode="auto">
          <a:xfrm rot="20760114">
            <a:off x="4710297" y="1759209"/>
            <a:ext cx="225055" cy="918486"/>
          </a:xfrm>
          <a:prstGeom prst="downArrow">
            <a:avLst>
              <a:gd name="adj1" fmla="val 50000"/>
              <a:gd name="adj2" fmla="val 8727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FontTx/>
              <a:buChar char="•"/>
            </a:pPr>
            <a:endParaRPr lang="uk-UA"/>
          </a:p>
        </p:txBody>
      </p:sp>
      <p:grpSp>
        <p:nvGrpSpPr>
          <p:cNvPr id="2" name="Diagram 12"/>
          <p:cNvGrpSpPr>
            <a:grpSpLocks/>
          </p:cNvGrpSpPr>
          <p:nvPr/>
        </p:nvGrpSpPr>
        <p:grpSpPr bwMode="auto">
          <a:xfrm>
            <a:off x="827088" y="4797425"/>
            <a:ext cx="7416800" cy="2060575"/>
            <a:chOff x="240" y="1008"/>
            <a:chExt cx="4627" cy="2812"/>
          </a:xfrm>
        </p:grpSpPr>
        <p:sp>
          <p:nvSpPr>
            <p:cNvPr id="3" name="_s20494"/>
            <p:cNvSpPr>
              <a:spLocks noChangeArrowheads="1" noTextEdit="1"/>
            </p:cNvSpPr>
            <p:nvPr/>
          </p:nvSpPr>
          <p:spPr bwMode="auto">
            <a:xfrm>
              <a:off x="2026" y="1486"/>
              <a:ext cx="1054" cy="1055"/>
            </a:xfrm>
            <a:prstGeom prst="ellipse">
              <a:avLst/>
            </a:prstGeom>
            <a:solidFill>
              <a:schemeClr val="accent2">
                <a:alpha val="50000"/>
              </a:schemeClr>
            </a:solidFill>
            <a:ln w="4669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" name="_s20495"/>
            <p:cNvSpPr>
              <a:spLocks noChangeArrowheads="1"/>
            </p:cNvSpPr>
            <p:nvPr/>
          </p:nvSpPr>
          <p:spPr bwMode="auto">
            <a:xfrm>
              <a:off x="2026" y="1117"/>
              <a:ext cx="1054" cy="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342900" marR="0" lvl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Blip>
                  <a:blip r:embed="rId2"/>
                </a:buBlip>
                <a:tabLst/>
              </a:pPr>
              <a:r>
                <a:rPr kumimoji="0" lang="uk-UA" sz="1800" b="1" i="0" u="none" strike="noStrike" cap="none" normalizeH="0" baseline="0" smtClean="0">
                  <a:ln>
                    <a:noFill/>
                  </a:ln>
                  <a:solidFill>
                    <a:srgbClr val="223A24"/>
                  </a:solidFill>
                  <a:effectLst/>
                  <a:latin typeface="Arial" charset="0"/>
                  <a:cs typeface="Arial" charset="0"/>
                </a:rPr>
                <a:t>Використання ІКТ</a:t>
              </a:r>
              <a:endParaRPr kumimoji="0" lang="ru-RU" sz="1800" b="1" i="0" u="none" strike="noStrike" cap="none" normalizeH="0" baseline="0" smtClean="0">
                <a:ln>
                  <a:noFill/>
                </a:ln>
                <a:solidFill>
                  <a:srgbClr val="223A24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5" name="_s20496"/>
            <p:cNvSpPr>
              <a:spLocks noChangeArrowheads="1" noTextEdit="1"/>
            </p:cNvSpPr>
            <p:nvPr/>
          </p:nvSpPr>
          <p:spPr bwMode="auto">
            <a:xfrm>
              <a:off x="2373" y="2087"/>
              <a:ext cx="1054" cy="1055"/>
            </a:xfrm>
            <a:prstGeom prst="ellipse">
              <a:avLst/>
            </a:prstGeom>
            <a:solidFill>
              <a:schemeClr val="hlink">
                <a:alpha val="50000"/>
              </a:schemeClr>
            </a:solidFill>
            <a:ln w="4669">
              <a:solidFill>
                <a:schemeClr val="hlink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" name="_s20497"/>
            <p:cNvSpPr>
              <a:spLocks noChangeArrowheads="1"/>
            </p:cNvSpPr>
            <p:nvPr/>
          </p:nvSpPr>
          <p:spPr bwMode="auto">
            <a:xfrm>
              <a:off x="3448" y="2931"/>
              <a:ext cx="1054" cy="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342900" marR="0" lvl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Blip>
                  <a:blip r:embed="rId2"/>
                </a:buBlip>
                <a:tabLst/>
              </a:pPr>
              <a:r>
                <a:rPr kumimoji="0" lang="uk-UA" sz="1800" b="1" i="0" u="none" strike="noStrike" cap="none" normalizeH="0" baseline="0" smtClean="0">
                  <a:ln>
                    <a:noFill/>
                  </a:ln>
                  <a:solidFill>
                    <a:srgbClr val="223A24"/>
                  </a:solidFill>
                  <a:effectLst/>
                  <a:latin typeface="Arial" charset="0"/>
                  <a:cs typeface="Arial" charset="0"/>
                </a:rPr>
                <a:t>Створення</a:t>
              </a:r>
            </a:p>
            <a:p>
              <a:pPr marL="342900" marR="0" lvl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800" b="1" i="0" u="none" strike="noStrike" cap="none" normalizeH="0" baseline="0" smtClean="0">
                  <a:ln>
                    <a:noFill/>
                  </a:ln>
                  <a:solidFill>
                    <a:srgbClr val="223A24"/>
                  </a:solidFill>
                  <a:effectLst/>
                  <a:latin typeface="Arial" charset="0"/>
                  <a:cs typeface="Arial" charset="0"/>
                </a:rPr>
                <a:t> ситуації успіху</a:t>
              </a:r>
              <a:endParaRPr kumimoji="0" lang="ru-RU" sz="1800" b="1" i="0" u="none" strike="noStrike" cap="none" normalizeH="0" baseline="0" smtClean="0">
                <a:ln>
                  <a:noFill/>
                </a:ln>
                <a:solidFill>
                  <a:srgbClr val="223A24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7" name="_s20498"/>
            <p:cNvSpPr>
              <a:spLocks noChangeArrowheads="1" noTextEdit="1"/>
            </p:cNvSpPr>
            <p:nvPr/>
          </p:nvSpPr>
          <p:spPr bwMode="auto">
            <a:xfrm>
              <a:off x="1679" y="2087"/>
              <a:ext cx="1054" cy="1055"/>
            </a:xfrm>
            <a:prstGeom prst="ellipse">
              <a:avLst/>
            </a:prstGeom>
            <a:solidFill>
              <a:schemeClr val="folHlink">
                <a:alpha val="50000"/>
              </a:schemeClr>
            </a:solidFill>
            <a:ln w="4669">
              <a:solidFill>
                <a:schemeClr val="folHlink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8" name="_s20499"/>
            <p:cNvSpPr>
              <a:spLocks noChangeArrowheads="1"/>
            </p:cNvSpPr>
            <p:nvPr/>
          </p:nvSpPr>
          <p:spPr bwMode="auto">
            <a:xfrm>
              <a:off x="603" y="2930"/>
              <a:ext cx="1054" cy="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342900" marR="0" lvl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Blip>
                  <a:blip r:embed="rId2"/>
                </a:buBlip>
                <a:tabLst/>
              </a:pPr>
              <a:r>
                <a:rPr kumimoji="0" lang="uk-UA" sz="1800" b="1" i="0" u="none" strike="noStrike" cap="none" normalizeH="0" baseline="0" smtClean="0">
                  <a:ln>
                    <a:noFill/>
                  </a:ln>
                  <a:solidFill>
                    <a:srgbClr val="223A24"/>
                  </a:solidFill>
                  <a:effectLst/>
                  <a:latin typeface="Arial" charset="0"/>
                  <a:cs typeface="Arial" charset="0"/>
                </a:rPr>
                <a:t>Оптимізація</a:t>
              </a:r>
              <a:endParaRPr kumimoji="0" lang="ru-RU" sz="1800" b="1" i="0" u="none" strike="noStrike" cap="none" normalizeH="0" baseline="0" smtClean="0">
                <a:ln>
                  <a:noFill/>
                </a:ln>
                <a:solidFill>
                  <a:srgbClr val="223A24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grpSp>
        <p:nvGrpSpPr>
          <p:cNvPr id="9" name="Diagram 28"/>
          <p:cNvGrpSpPr>
            <a:grpSpLocks noChangeAspect="1"/>
          </p:cNvGrpSpPr>
          <p:nvPr/>
        </p:nvGrpSpPr>
        <p:grpSpPr bwMode="auto">
          <a:xfrm>
            <a:off x="539750" y="2852738"/>
            <a:ext cx="5127625" cy="3116262"/>
            <a:chOff x="240" y="1008"/>
            <a:chExt cx="4627" cy="2812"/>
          </a:xfrm>
        </p:grpSpPr>
      </p:grpSp>
      <p:sp>
        <p:nvSpPr>
          <p:cNvPr id="20519" name="Rectangle 36"/>
          <p:cNvSpPr>
            <a:spLocks noChangeArrowheads="1"/>
          </p:cNvSpPr>
          <p:nvPr/>
        </p:nvSpPr>
        <p:spPr bwMode="auto">
          <a:xfrm>
            <a:off x="2195513" y="4292600"/>
            <a:ext cx="4716462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ru-RU" sz="2400" b="1">
                <a:solidFill>
                  <a:srgbClr val="434547"/>
                </a:solidFill>
              </a:rPr>
              <a:t>Ключові елементи проблеми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AutoShape 2"/>
          <p:cNvSpPr>
            <a:spLocks noChangeArrowheads="1"/>
          </p:cNvSpPr>
          <p:nvPr/>
        </p:nvSpPr>
        <p:spPr bwMode="auto">
          <a:xfrm rot="10825483" flipV="1">
            <a:off x="5722938" y="3425825"/>
            <a:ext cx="2951162" cy="2087563"/>
          </a:xfrm>
          <a:prstGeom prst="curvedRightArrow">
            <a:avLst>
              <a:gd name="adj1" fmla="val 20000"/>
              <a:gd name="adj2" fmla="val 40000"/>
              <a:gd name="adj3" fmla="val 47123"/>
            </a:avLst>
          </a:prstGeom>
          <a:solidFill>
            <a:srgbClr val="E5D2B1"/>
          </a:solidFill>
          <a:ln w="50800">
            <a:solidFill>
              <a:srgbClr val="A4C8A7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FontTx/>
              <a:buChar char="•"/>
            </a:pPr>
            <a:endParaRPr lang="uk-UA"/>
          </a:p>
        </p:txBody>
      </p:sp>
      <p:sp>
        <p:nvSpPr>
          <p:cNvPr id="21506" name="AutoShape 3"/>
          <p:cNvSpPr>
            <a:spLocks noChangeArrowheads="1"/>
          </p:cNvSpPr>
          <p:nvPr/>
        </p:nvSpPr>
        <p:spPr bwMode="auto">
          <a:xfrm>
            <a:off x="900113" y="1341438"/>
            <a:ext cx="2955925" cy="1660525"/>
          </a:xfrm>
          <a:prstGeom prst="curvedRightArrow">
            <a:avLst>
              <a:gd name="adj1" fmla="val 20000"/>
              <a:gd name="adj2" fmla="val 40000"/>
              <a:gd name="adj3" fmla="val 59337"/>
            </a:avLst>
          </a:prstGeom>
          <a:solidFill>
            <a:srgbClr val="E5D2B1"/>
          </a:solidFill>
          <a:ln w="50800">
            <a:solidFill>
              <a:srgbClr val="A4C8A7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FontTx/>
              <a:buChar char="•"/>
            </a:pPr>
            <a:endParaRPr lang="uk-UA"/>
          </a:p>
        </p:txBody>
      </p:sp>
      <p:sp>
        <p:nvSpPr>
          <p:cNvPr id="21507" name="Rectangle 4"/>
          <p:cNvSpPr>
            <a:spLocks noGrp="1" noRot="1" noChangeArrowheads="1"/>
          </p:cNvSpPr>
          <p:nvPr>
            <p:ph type="body" idx="1"/>
          </p:nvPr>
        </p:nvSpPr>
        <p:spPr>
          <a:xfrm>
            <a:off x="1116013" y="2636838"/>
            <a:ext cx="5616575" cy="3657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uk-UA" smtClean="0"/>
              <a:t/>
            </a:r>
            <a:br>
              <a:rPr lang="uk-UA" smtClean="0"/>
            </a:br>
            <a:r>
              <a:rPr lang="uk-UA" smtClean="0"/>
              <a:t/>
            </a:r>
            <a:br>
              <a:rPr lang="uk-UA" smtClean="0"/>
            </a:br>
            <a:endParaRPr lang="ru-RU" smtClean="0"/>
          </a:p>
        </p:txBody>
      </p:sp>
      <p:sp>
        <p:nvSpPr>
          <p:cNvPr id="21508" name="AutoShape 5"/>
          <p:cNvSpPr>
            <a:spLocks noChangeArrowheads="1"/>
          </p:cNvSpPr>
          <p:nvPr/>
        </p:nvSpPr>
        <p:spPr bwMode="auto">
          <a:xfrm>
            <a:off x="2627313" y="549275"/>
            <a:ext cx="3168650" cy="1079500"/>
          </a:xfrm>
          <a:prstGeom prst="roundRect">
            <a:avLst>
              <a:gd name="adj" fmla="val 16667"/>
            </a:avLst>
          </a:prstGeom>
          <a:solidFill>
            <a:srgbClr val="A4C8A7"/>
          </a:solidFill>
          <a:ln w="50800">
            <a:solidFill>
              <a:srgbClr val="E5D2B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</a:pPr>
            <a:r>
              <a:rPr lang="uk-UA" sz="2800" b="1">
                <a:solidFill>
                  <a:srgbClr val="9F423B"/>
                </a:solidFill>
              </a:rPr>
              <a:t>Ідея досвіду</a:t>
            </a:r>
            <a:endParaRPr lang="ru-RU" sz="2800" b="1">
              <a:solidFill>
                <a:srgbClr val="9F423B"/>
              </a:solidFill>
            </a:endParaRPr>
          </a:p>
        </p:txBody>
      </p:sp>
      <p:sp>
        <p:nvSpPr>
          <p:cNvPr id="21509" name="AutoShape 6"/>
          <p:cNvSpPr>
            <a:spLocks noChangeArrowheads="1"/>
          </p:cNvSpPr>
          <p:nvPr/>
        </p:nvSpPr>
        <p:spPr bwMode="auto">
          <a:xfrm>
            <a:off x="3492500" y="1628775"/>
            <a:ext cx="4895850" cy="2303463"/>
          </a:xfrm>
          <a:prstGeom prst="roundRect">
            <a:avLst>
              <a:gd name="adj" fmla="val 16667"/>
            </a:avLst>
          </a:prstGeom>
          <a:solidFill>
            <a:srgbClr val="A4C8A7"/>
          </a:solidFill>
          <a:ln w="50800">
            <a:solidFill>
              <a:srgbClr val="E5D2B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2400" b="1" dirty="0">
                <a:solidFill>
                  <a:srgbClr val="76312C"/>
                </a:solidFill>
              </a:rPr>
              <a:t>Підвищення ефективності </a:t>
            </a:r>
          </a:p>
          <a:p>
            <a:pPr algn="ctr"/>
            <a:r>
              <a:rPr lang="uk-UA" sz="2400" b="1" dirty="0">
                <a:solidFill>
                  <a:srgbClr val="76312C"/>
                </a:solidFill>
              </a:rPr>
              <a:t>навчально-виховного процесу </a:t>
            </a:r>
          </a:p>
          <a:p>
            <a:pPr algn="ctr"/>
            <a:r>
              <a:rPr lang="uk-UA" sz="2400" b="1" dirty="0">
                <a:solidFill>
                  <a:srgbClr val="76312C"/>
                </a:solidFill>
              </a:rPr>
              <a:t>через використання інтересів </a:t>
            </a:r>
          </a:p>
          <a:p>
            <a:pPr algn="ctr"/>
            <a:r>
              <a:rPr lang="uk-UA" sz="2400" b="1" dirty="0">
                <a:solidFill>
                  <a:srgbClr val="76312C"/>
                </a:solidFill>
              </a:rPr>
              <a:t>і вподобань сучасного школяра</a:t>
            </a:r>
            <a:endParaRPr lang="ru-RU" sz="2400" b="1" dirty="0">
              <a:solidFill>
                <a:srgbClr val="76312C"/>
              </a:solidFill>
            </a:endParaRPr>
          </a:p>
        </p:txBody>
      </p:sp>
      <p:sp>
        <p:nvSpPr>
          <p:cNvPr id="21510" name="AutoShape 7"/>
          <p:cNvSpPr>
            <a:spLocks noChangeArrowheads="1"/>
          </p:cNvSpPr>
          <p:nvPr/>
        </p:nvSpPr>
        <p:spPr bwMode="auto">
          <a:xfrm>
            <a:off x="827088" y="3789363"/>
            <a:ext cx="4826000" cy="2378075"/>
          </a:xfrm>
          <a:prstGeom prst="roundRect">
            <a:avLst>
              <a:gd name="adj" fmla="val 16667"/>
            </a:avLst>
          </a:prstGeom>
          <a:solidFill>
            <a:srgbClr val="A4C8A7"/>
          </a:solidFill>
          <a:ln w="50800">
            <a:solidFill>
              <a:srgbClr val="E5D2B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2400" b="1">
                <a:solidFill>
                  <a:srgbClr val="76312C"/>
                </a:solidFill>
              </a:rPr>
              <a:t>Впровадження системних</a:t>
            </a:r>
          </a:p>
          <a:p>
            <a:pPr algn="ctr"/>
            <a:r>
              <a:rPr lang="uk-UA" sz="2400" b="1">
                <a:solidFill>
                  <a:srgbClr val="76312C"/>
                </a:solidFill>
              </a:rPr>
              <a:t> якісно-результативних  </a:t>
            </a:r>
          </a:p>
          <a:p>
            <a:pPr algn="ctr"/>
            <a:r>
              <a:rPr lang="uk-UA" sz="2400" b="1">
                <a:solidFill>
                  <a:srgbClr val="76312C"/>
                </a:solidFill>
              </a:rPr>
              <a:t>можливостей</a:t>
            </a:r>
          </a:p>
          <a:p>
            <a:pPr algn="ctr"/>
            <a:r>
              <a:rPr lang="uk-UA" sz="2400" b="1">
                <a:solidFill>
                  <a:srgbClr val="76312C"/>
                </a:solidFill>
              </a:rPr>
              <a:t> мультимедійних технологій</a:t>
            </a:r>
            <a:endParaRPr lang="ru-RU" sz="2400" b="1">
              <a:solidFill>
                <a:srgbClr val="76312C"/>
              </a:solidFill>
            </a:endParaRPr>
          </a:p>
          <a:p>
            <a:pPr algn="ctr" eaLnBrk="0" hangingPunct="0">
              <a:spcBef>
                <a:spcPct val="20000"/>
              </a:spcBef>
            </a:pPr>
            <a:endParaRPr lang="ru-RU" sz="2400" b="1">
              <a:solidFill>
                <a:srgbClr val="76312C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4751387" cy="4535487"/>
          </a:xfrm>
        </p:spPr>
        <p:txBody>
          <a:bodyPr/>
          <a:lstStyle/>
          <a:p>
            <a:pPr eaLnBrk="1" hangingPunct="1"/>
            <a:r>
              <a:rPr lang="uk-UA" sz="2800" b="1" i="1" dirty="0" smtClean="0"/>
              <a:t>Мета:</a:t>
            </a:r>
            <a:r>
              <a:rPr lang="uk-UA" sz="2800" dirty="0" smtClean="0"/>
              <a:t>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uk-UA" sz="2400" b="1" i="1" dirty="0" smtClean="0">
                <a:solidFill>
                  <a:schemeClr val="tx1"/>
                </a:solidFill>
              </a:rPr>
              <a:t>опираючись на   власний досвід і створюючи </a:t>
            </a:r>
            <a:r>
              <a:rPr lang="uk-UA" sz="2400" b="1" i="1" dirty="0" err="1" smtClean="0">
                <a:solidFill>
                  <a:schemeClr val="tx1"/>
                </a:solidFill>
              </a:rPr>
              <a:t>обгрунтовану</a:t>
            </a:r>
            <a:r>
              <a:rPr lang="uk-UA" sz="2400" b="1" i="1" dirty="0" smtClean="0">
                <a:solidFill>
                  <a:schemeClr val="tx1"/>
                </a:solidFill>
              </a:rPr>
              <a:t> методику роботи, досягати оптимального вирішення навчально-пізнавальних завдань із  зростаючою результативністю </a:t>
            </a:r>
            <a:br>
              <a:rPr lang="uk-UA" sz="2400" b="1" i="1" dirty="0" smtClean="0">
                <a:solidFill>
                  <a:schemeClr val="tx1"/>
                </a:solidFill>
              </a:rPr>
            </a:br>
            <a:endParaRPr lang="ru-RU" sz="2400" b="1" i="1" dirty="0" smtClean="0">
              <a:solidFill>
                <a:schemeClr val="tx1"/>
              </a:solidFill>
            </a:endParaRPr>
          </a:p>
        </p:txBody>
      </p:sp>
      <p:pic>
        <p:nvPicPr>
          <p:cNvPr id="22530" name="Picture 53" descr="DSCF113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8063" y="548680"/>
            <a:ext cx="3541911" cy="590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9" descr="G:\Фотографії до збірочки\DSCN192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275" y="4077072"/>
            <a:ext cx="3597685" cy="2698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1" name="AutoShape 3"/>
          <p:cNvSpPr>
            <a:spLocks noChangeArrowheads="1"/>
          </p:cNvSpPr>
          <p:nvPr/>
        </p:nvSpPr>
        <p:spPr bwMode="auto">
          <a:xfrm rot="1945339">
            <a:off x="611188" y="692150"/>
            <a:ext cx="787400" cy="2143125"/>
          </a:xfrm>
          <a:prstGeom prst="curvedRightArrow">
            <a:avLst>
              <a:gd name="adj1" fmla="val 54435"/>
              <a:gd name="adj2" fmla="val 108871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FontTx/>
              <a:buChar char="•"/>
            </a:pPr>
            <a:endParaRPr lang="uk-UA"/>
          </a:p>
        </p:txBody>
      </p:sp>
      <p:sp>
        <p:nvSpPr>
          <p:cNvPr id="324613" name="AutoShape 5"/>
          <p:cNvSpPr>
            <a:spLocks noChangeArrowheads="1"/>
          </p:cNvSpPr>
          <p:nvPr/>
        </p:nvSpPr>
        <p:spPr bwMode="auto">
          <a:xfrm>
            <a:off x="1116013" y="1700213"/>
            <a:ext cx="4248150" cy="1223962"/>
          </a:xfrm>
          <a:prstGeom prst="roundRect">
            <a:avLst>
              <a:gd name="adj" fmla="val 16667"/>
            </a:avLst>
          </a:prstGeom>
          <a:solidFill>
            <a:srgbClr val="E4D1AE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</a:pPr>
            <a:r>
              <a:rPr lang="uk-UA" sz="1600" b="1">
                <a:solidFill>
                  <a:srgbClr val="483504"/>
                </a:solidFill>
              </a:rPr>
              <a:t>Оптимізація форм і методів активної </a:t>
            </a:r>
          </a:p>
          <a:p>
            <a:pPr algn="ctr" eaLnBrk="0" hangingPunct="0">
              <a:spcBef>
                <a:spcPct val="20000"/>
              </a:spcBef>
            </a:pPr>
            <a:r>
              <a:rPr lang="uk-UA" sz="1600" b="1">
                <a:solidFill>
                  <a:srgbClr val="483504"/>
                </a:solidFill>
              </a:rPr>
              <a:t> та інтерактивної моделей </a:t>
            </a:r>
          </a:p>
          <a:p>
            <a:pPr algn="ctr" eaLnBrk="0" hangingPunct="0">
              <a:spcBef>
                <a:spcPct val="20000"/>
              </a:spcBef>
            </a:pPr>
            <a:r>
              <a:rPr lang="uk-UA" sz="1600" b="1">
                <a:solidFill>
                  <a:srgbClr val="483504"/>
                </a:solidFill>
              </a:rPr>
              <a:t>навчання</a:t>
            </a:r>
            <a:endParaRPr lang="en-US" sz="1600" b="1">
              <a:solidFill>
                <a:srgbClr val="483504"/>
              </a:solidFill>
            </a:endParaRPr>
          </a:p>
          <a:p>
            <a:pPr algn="ctr" eaLnBrk="0" hangingPunct="0">
              <a:spcBef>
                <a:spcPct val="20000"/>
              </a:spcBef>
            </a:pPr>
            <a:endParaRPr lang="ru-RU" sz="1600" b="1" i="1">
              <a:solidFill>
                <a:srgbClr val="483504"/>
              </a:solidFill>
            </a:endParaRPr>
          </a:p>
        </p:txBody>
      </p:sp>
      <p:sp>
        <p:nvSpPr>
          <p:cNvPr id="324614" name="AutoShape 6"/>
          <p:cNvSpPr>
            <a:spLocks noChangeArrowheads="1"/>
          </p:cNvSpPr>
          <p:nvPr/>
        </p:nvSpPr>
        <p:spPr bwMode="auto">
          <a:xfrm>
            <a:off x="1835150" y="476250"/>
            <a:ext cx="4897438" cy="1079500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</a:pPr>
            <a:r>
              <a:rPr lang="uk-UA" sz="1800" b="1" i="1">
                <a:solidFill>
                  <a:srgbClr val="C00000"/>
                </a:solidFill>
              </a:rPr>
              <a:t>Технологія реалізації педагогічної ідеї</a:t>
            </a:r>
            <a:endParaRPr lang="ru-RU" sz="1800" b="1" i="1">
              <a:solidFill>
                <a:srgbClr val="C00000"/>
              </a:solidFill>
            </a:endParaRPr>
          </a:p>
        </p:txBody>
      </p:sp>
      <p:sp>
        <p:nvSpPr>
          <p:cNvPr id="324615" name="AutoShape 7"/>
          <p:cNvSpPr>
            <a:spLocks noChangeArrowheads="1"/>
          </p:cNvSpPr>
          <p:nvPr/>
        </p:nvSpPr>
        <p:spPr bwMode="auto">
          <a:xfrm>
            <a:off x="4427538" y="2276475"/>
            <a:ext cx="4321175" cy="1439863"/>
          </a:xfrm>
          <a:prstGeom prst="roundRect">
            <a:avLst>
              <a:gd name="adj" fmla="val 16667"/>
            </a:avLst>
          </a:prstGeom>
          <a:solidFill>
            <a:srgbClr val="E5D2B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r>
              <a:rPr lang="uk-UA" sz="1600" b="1" dirty="0">
                <a:solidFill>
                  <a:srgbClr val="483504"/>
                </a:solidFill>
              </a:rPr>
              <a:t>Пошук нових форм і методів</a:t>
            </a:r>
          </a:p>
          <a:p>
            <a:pPr algn="ctr">
              <a:spcBef>
                <a:spcPct val="20000"/>
              </a:spcBef>
            </a:pPr>
            <a:r>
              <a:rPr lang="uk-UA" sz="1600" b="1" dirty="0">
                <a:solidFill>
                  <a:srgbClr val="483504"/>
                </a:solidFill>
              </a:rPr>
              <a:t> для реалізації мети і змісту</a:t>
            </a:r>
          </a:p>
          <a:p>
            <a:pPr algn="ctr">
              <a:spcBef>
                <a:spcPct val="20000"/>
              </a:spcBef>
            </a:pPr>
            <a:r>
              <a:rPr lang="uk-UA" sz="1600" b="1" dirty="0">
                <a:solidFill>
                  <a:srgbClr val="483504"/>
                </a:solidFill>
              </a:rPr>
              <a:t> особистісно-орієнтованого навчання</a:t>
            </a:r>
            <a:endParaRPr lang="ru-RU" sz="1600" b="1" dirty="0">
              <a:solidFill>
                <a:srgbClr val="483504"/>
              </a:solidFill>
            </a:endParaRPr>
          </a:p>
        </p:txBody>
      </p:sp>
      <p:sp>
        <p:nvSpPr>
          <p:cNvPr id="324616" name="AutoShape 8"/>
          <p:cNvSpPr>
            <a:spLocks noChangeArrowheads="1"/>
          </p:cNvSpPr>
          <p:nvPr/>
        </p:nvSpPr>
        <p:spPr bwMode="auto">
          <a:xfrm>
            <a:off x="468313" y="3429000"/>
            <a:ext cx="3240087" cy="2303463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</a:pPr>
            <a:r>
              <a:rPr lang="uk-UA" sz="1600" b="1" i="1">
                <a:solidFill>
                  <a:srgbClr val="9F423B"/>
                </a:solidFill>
              </a:rPr>
              <a:t>Взаємне інформаційне,</a:t>
            </a:r>
          </a:p>
          <a:p>
            <a:pPr algn="ctr" eaLnBrk="0" hangingPunct="0">
              <a:spcBef>
                <a:spcPct val="20000"/>
              </a:spcBef>
            </a:pPr>
            <a:r>
              <a:rPr lang="uk-UA" sz="1600" b="1" i="1">
                <a:solidFill>
                  <a:srgbClr val="9F423B"/>
                </a:solidFill>
              </a:rPr>
              <a:t> мотиваційне, пізнавальне, </a:t>
            </a:r>
          </a:p>
          <a:p>
            <a:pPr algn="ctr" eaLnBrk="0" hangingPunct="0">
              <a:spcBef>
                <a:spcPct val="20000"/>
              </a:spcBef>
            </a:pPr>
            <a:r>
              <a:rPr lang="uk-UA" sz="1600" b="1" i="1">
                <a:solidFill>
                  <a:srgbClr val="9F423B"/>
                </a:solidFill>
              </a:rPr>
              <a:t>креативне, ілюстративне, </a:t>
            </a:r>
          </a:p>
          <a:p>
            <a:pPr algn="ctr" eaLnBrk="0" hangingPunct="0">
              <a:spcBef>
                <a:spcPct val="20000"/>
              </a:spcBef>
            </a:pPr>
            <a:r>
              <a:rPr lang="uk-UA" sz="1600" b="1" i="1">
                <a:solidFill>
                  <a:srgbClr val="9F423B"/>
                </a:solidFill>
              </a:rPr>
              <a:t>морально-етичне, </a:t>
            </a:r>
          </a:p>
          <a:p>
            <a:pPr algn="ctr" eaLnBrk="0" hangingPunct="0">
              <a:spcBef>
                <a:spcPct val="20000"/>
              </a:spcBef>
            </a:pPr>
            <a:r>
              <a:rPr lang="uk-UA" sz="1600" b="1" i="1">
                <a:solidFill>
                  <a:srgbClr val="9F423B"/>
                </a:solidFill>
              </a:rPr>
              <a:t>духовне збагачення</a:t>
            </a:r>
            <a:endParaRPr lang="ru-RU" sz="1600" b="1" i="1">
              <a:solidFill>
                <a:srgbClr val="9F423B"/>
              </a:solidFill>
            </a:endParaRPr>
          </a:p>
        </p:txBody>
      </p:sp>
      <p:sp>
        <p:nvSpPr>
          <p:cNvPr id="324617" name="AutoShape 9"/>
          <p:cNvSpPr>
            <a:spLocks noChangeArrowheads="1"/>
          </p:cNvSpPr>
          <p:nvPr/>
        </p:nvSpPr>
        <p:spPr bwMode="auto">
          <a:xfrm>
            <a:off x="3924300" y="4005263"/>
            <a:ext cx="4681538" cy="2232025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</a:pPr>
            <a:endParaRPr lang="ru-RU" sz="1200">
              <a:solidFill>
                <a:srgbClr val="C00000"/>
              </a:solidFill>
            </a:endParaRPr>
          </a:p>
          <a:p>
            <a:pPr algn="ctr" eaLnBrk="0" hangingPunct="0">
              <a:spcBef>
                <a:spcPct val="20000"/>
              </a:spcBef>
            </a:pPr>
            <a:r>
              <a:rPr lang="uk-UA" sz="1600" b="1" i="1">
                <a:solidFill>
                  <a:srgbClr val="9F423B"/>
                </a:solidFill>
              </a:rPr>
              <a:t>Створення сприятливих умов </a:t>
            </a:r>
          </a:p>
          <a:p>
            <a:pPr algn="ctr" eaLnBrk="0" hangingPunct="0">
              <a:spcBef>
                <a:spcPct val="20000"/>
              </a:spcBef>
            </a:pPr>
            <a:r>
              <a:rPr lang="uk-UA" sz="1600" b="1" i="1">
                <a:solidFill>
                  <a:srgbClr val="9F423B"/>
                </a:solidFill>
              </a:rPr>
              <a:t>для творчості,</a:t>
            </a:r>
          </a:p>
          <a:p>
            <a:pPr algn="ctr" eaLnBrk="0" hangingPunct="0">
              <a:spcBef>
                <a:spcPct val="20000"/>
              </a:spcBef>
            </a:pPr>
            <a:r>
              <a:rPr lang="uk-UA" sz="1600" b="1" i="1">
                <a:solidFill>
                  <a:srgbClr val="9F423B"/>
                </a:solidFill>
              </a:rPr>
              <a:t> перевага нетрадиційних форм роботи, </a:t>
            </a:r>
          </a:p>
          <a:p>
            <a:pPr algn="ctr" eaLnBrk="0" hangingPunct="0">
              <a:spcBef>
                <a:spcPct val="20000"/>
              </a:spcBef>
            </a:pPr>
            <a:r>
              <a:rPr lang="uk-UA" sz="1600" b="1" i="1">
                <a:solidFill>
                  <a:srgbClr val="9F423B"/>
                </a:solidFill>
              </a:rPr>
              <a:t>свобода учнів у виборі засобів, </a:t>
            </a:r>
          </a:p>
          <a:p>
            <a:pPr algn="ctr" eaLnBrk="0" hangingPunct="0">
              <a:spcBef>
                <a:spcPct val="20000"/>
              </a:spcBef>
            </a:pPr>
            <a:r>
              <a:rPr lang="uk-UA" sz="1600" b="1" i="1">
                <a:solidFill>
                  <a:srgbClr val="9F423B"/>
                </a:solidFill>
              </a:rPr>
              <a:t>розвиток умінь і навичок самореалізації</a:t>
            </a:r>
          </a:p>
          <a:p>
            <a:pPr algn="ctr" eaLnBrk="0" hangingPunct="0">
              <a:spcBef>
                <a:spcPct val="20000"/>
              </a:spcBef>
            </a:pPr>
            <a:endParaRPr lang="ru-RU" sz="1600" b="1" i="1">
              <a:solidFill>
                <a:srgbClr val="9F423B"/>
              </a:solidFill>
            </a:endParaRPr>
          </a:p>
        </p:txBody>
      </p:sp>
      <p:sp>
        <p:nvSpPr>
          <p:cNvPr id="324618" name="AutoShape 10"/>
          <p:cNvSpPr>
            <a:spLocks noChangeArrowheads="1"/>
          </p:cNvSpPr>
          <p:nvPr/>
        </p:nvSpPr>
        <p:spPr bwMode="auto">
          <a:xfrm>
            <a:off x="6588125" y="3716337"/>
            <a:ext cx="215900" cy="28892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FontTx/>
              <a:buChar char="•"/>
            </a:pPr>
            <a:endParaRPr lang="uk-UA"/>
          </a:p>
        </p:txBody>
      </p:sp>
      <p:sp>
        <p:nvSpPr>
          <p:cNvPr id="324619" name="AutoShape 11"/>
          <p:cNvSpPr>
            <a:spLocks noChangeArrowheads="1"/>
          </p:cNvSpPr>
          <p:nvPr/>
        </p:nvSpPr>
        <p:spPr bwMode="auto">
          <a:xfrm>
            <a:off x="2232025" y="2933303"/>
            <a:ext cx="215900" cy="495697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FontTx/>
              <a:buChar char="•"/>
            </a:pPr>
            <a:endParaRPr lang="uk-UA"/>
          </a:p>
        </p:txBody>
      </p:sp>
      <p:sp>
        <p:nvSpPr>
          <p:cNvPr id="324610" name="AutoShape 2"/>
          <p:cNvSpPr>
            <a:spLocks noChangeArrowheads="1"/>
          </p:cNvSpPr>
          <p:nvPr/>
        </p:nvSpPr>
        <p:spPr bwMode="auto">
          <a:xfrm rot="19654661" flipH="1">
            <a:off x="7164388" y="692150"/>
            <a:ext cx="787400" cy="2143125"/>
          </a:xfrm>
          <a:prstGeom prst="curvedRightArrow">
            <a:avLst>
              <a:gd name="adj1" fmla="val 54435"/>
              <a:gd name="adj2" fmla="val 108871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FontTx/>
              <a:buChar char="•"/>
            </a:pPr>
            <a:endParaRPr lang="uk-UA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AutoShape 2"/>
          <p:cNvSpPr>
            <a:spLocks noChangeArrowheads="1"/>
          </p:cNvSpPr>
          <p:nvPr/>
        </p:nvSpPr>
        <p:spPr bwMode="auto">
          <a:xfrm rot="18452689" flipH="1">
            <a:off x="934244" y="945357"/>
            <a:ext cx="1296987" cy="647700"/>
          </a:xfrm>
          <a:prstGeom prst="curvedDownArrow">
            <a:avLst>
              <a:gd name="adj1" fmla="val 40049"/>
              <a:gd name="adj2" fmla="val 80098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FontTx/>
              <a:buChar char="•"/>
            </a:pPr>
            <a:endParaRPr lang="uk-UA"/>
          </a:p>
        </p:txBody>
      </p:sp>
      <p:sp>
        <p:nvSpPr>
          <p:cNvPr id="328707" name="AutoShape 3"/>
          <p:cNvSpPr>
            <a:spLocks noChangeArrowheads="1"/>
          </p:cNvSpPr>
          <p:nvPr/>
        </p:nvSpPr>
        <p:spPr bwMode="auto">
          <a:xfrm rot="3147311">
            <a:off x="6839744" y="945357"/>
            <a:ext cx="1296987" cy="647700"/>
          </a:xfrm>
          <a:prstGeom prst="curvedDownArrow">
            <a:avLst>
              <a:gd name="adj1" fmla="val 40049"/>
              <a:gd name="adj2" fmla="val 80098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FontTx/>
              <a:buChar char="•"/>
            </a:pPr>
            <a:endParaRPr lang="uk-UA"/>
          </a:p>
        </p:txBody>
      </p:sp>
      <p:sp>
        <p:nvSpPr>
          <p:cNvPr id="328708" name="AutoShape 4"/>
          <p:cNvSpPr>
            <a:spLocks noChangeArrowheads="1"/>
          </p:cNvSpPr>
          <p:nvPr/>
        </p:nvSpPr>
        <p:spPr bwMode="auto">
          <a:xfrm>
            <a:off x="2124074" y="557683"/>
            <a:ext cx="4970463" cy="998067"/>
          </a:xfrm>
          <a:prstGeom prst="roundRect">
            <a:avLst>
              <a:gd name="adj" fmla="val 16667"/>
            </a:avLst>
          </a:prstGeom>
          <a:solidFill>
            <a:srgbClr val="A4C8A7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</a:pPr>
            <a:r>
              <a:rPr lang="uk-UA" sz="2400" b="1" dirty="0">
                <a:solidFill>
                  <a:srgbClr val="C00000"/>
                </a:solidFill>
              </a:rPr>
              <a:t>Практичне значення досвіду</a:t>
            </a:r>
            <a:r>
              <a:rPr lang="uk-UA" sz="2400" dirty="0">
                <a:solidFill>
                  <a:srgbClr val="C00000"/>
                </a:solidFill>
              </a:rPr>
              <a:t> 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28709" name="WordArt 5"/>
          <p:cNvSpPr>
            <a:spLocks noChangeArrowheads="1" noChangeShapeType="1" noTextEdit="1"/>
          </p:cNvSpPr>
          <p:nvPr/>
        </p:nvSpPr>
        <p:spPr bwMode="auto">
          <a:xfrm>
            <a:off x="323850" y="1773238"/>
            <a:ext cx="1963738" cy="238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дозволяє</a:t>
            </a:r>
          </a:p>
        </p:txBody>
      </p:sp>
      <p:sp>
        <p:nvSpPr>
          <p:cNvPr id="328711" name="AutoShape 7"/>
          <p:cNvSpPr>
            <a:spLocks noChangeArrowheads="1"/>
          </p:cNvSpPr>
          <p:nvPr/>
        </p:nvSpPr>
        <p:spPr bwMode="auto">
          <a:xfrm>
            <a:off x="539750" y="2924175"/>
            <a:ext cx="3600450" cy="2881313"/>
          </a:xfrm>
          <a:prstGeom prst="roundRect">
            <a:avLst>
              <a:gd name="adj" fmla="val 16667"/>
            </a:avLst>
          </a:prstGeom>
          <a:solidFill>
            <a:srgbClr val="E5D2B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</a:pPr>
            <a:r>
              <a:rPr lang="uk-UA" sz="2000" b="1">
                <a:solidFill>
                  <a:srgbClr val="76312C"/>
                </a:solidFill>
              </a:rPr>
              <a:t>Мультимедійне </a:t>
            </a:r>
          </a:p>
          <a:p>
            <a:pPr algn="ctr" eaLnBrk="0" hangingPunct="0">
              <a:spcBef>
                <a:spcPct val="20000"/>
              </a:spcBef>
            </a:pPr>
            <a:r>
              <a:rPr lang="uk-UA" sz="2000" b="1">
                <a:solidFill>
                  <a:srgbClr val="76312C"/>
                </a:solidFill>
              </a:rPr>
              <a:t>моделювання </a:t>
            </a:r>
          </a:p>
          <a:p>
            <a:pPr algn="ctr" eaLnBrk="0" hangingPunct="0">
              <a:spcBef>
                <a:spcPct val="20000"/>
              </a:spcBef>
            </a:pPr>
            <a:r>
              <a:rPr lang="uk-UA" sz="2000" b="1">
                <a:solidFill>
                  <a:srgbClr val="76312C"/>
                </a:solidFill>
              </a:rPr>
              <a:t>якісно доцільних </a:t>
            </a:r>
          </a:p>
          <a:p>
            <a:pPr algn="ctr" eaLnBrk="0" hangingPunct="0">
              <a:spcBef>
                <a:spcPct val="20000"/>
              </a:spcBef>
            </a:pPr>
            <a:r>
              <a:rPr lang="uk-UA" sz="2000" b="1">
                <a:solidFill>
                  <a:srgbClr val="76312C"/>
                </a:solidFill>
              </a:rPr>
              <a:t>форм і методів у </a:t>
            </a:r>
          </a:p>
          <a:p>
            <a:pPr algn="ctr" eaLnBrk="0" hangingPunct="0">
              <a:spcBef>
                <a:spcPct val="20000"/>
              </a:spcBef>
            </a:pPr>
            <a:r>
              <a:rPr lang="uk-UA" sz="2000" b="1">
                <a:solidFill>
                  <a:srgbClr val="76312C"/>
                </a:solidFill>
              </a:rPr>
              <a:t>навчально-виховному</a:t>
            </a:r>
          </a:p>
          <a:p>
            <a:pPr algn="ctr" eaLnBrk="0" hangingPunct="0">
              <a:spcBef>
                <a:spcPct val="20000"/>
              </a:spcBef>
            </a:pPr>
            <a:r>
              <a:rPr lang="uk-UA" sz="2000" b="1">
                <a:solidFill>
                  <a:srgbClr val="76312C"/>
                </a:solidFill>
              </a:rPr>
              <a:t> процесі</a:t>
            </a:r>
          </a:p>
          <a:p>
            <a:pPr algn="ctr" eaLnBrk="0" hangingPunct="0">
              <a:spcBef>
                <a:spcPct val="20000"/>
              </a:spcBef>
            </a:pPr>
            <a:endParaRPr lang="ru-RU" b="1">
              <a:solidFill>
                <a:srgbClr val="76312C"/>
              </a:solidFill>
            </a:endParaRPr>
          </a:p>
        </p:txBody>
      </p:sp>
      <p:sp>
        <p:nvSpPr>
          <p:cNvPr id="328712" name="AutoShape 8"/>
          <p:cNvSpPr>
            <a:spLocks noChangeArrowheads="1"/>
          </p:cNvSpPr>
          <p:nvPr/>
        </p:nvSpPr>
        <p:spPr bwMode="auto">
          <a:xfrm>
            <a:off x="4211638" y="2205038"/>
            <a:ext cx="3671887" cy="647700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</a:pPr>
            <a:r>
              <a:rPr lang="uk-UA" sz="2000" b="1">
                <a:solidFill>
                  <a:srgbClr val="76312C"/>
                </a:solidFill>
              </a:rPr>
              <a:t>“віртуалізації” навчально-</a:t>
            </a:r>
          </a:p>
          <a:p>
            <a:pPr algn="ctr" eaLnBrk="0" hangingPunct="0">
              <a:spcBef>
                <a:spcPct val="20000"/>
              </a:spcBef>
            </a:pPr>
            <a:r>
              <a:rPr lang="uk-UA" sz="2000" b="1">
                <a:solidFill>
                  <a:srgbClr val="76312C"/>
                </a:solidFill>
              </a:rPr>
              <a:t>виховного процесу</a:t>
            </a:r>
            <a:endParaRPr lang="ru-RU" sz="2000" b="1">
              <a:solidFill>
                <a:srgbClr val="76312C"/>
              </a:solidFill>
            </a:endParaRPr>
          </a:p>
        </p:txBody>
      </p:sp>
      <p:sp>
        <p:nvSpPr>
          <p:cNvPr id="328713" name="AutoShape 9"/>
          <p:cNvSpPr>
            <a:spLocks noChangeArrowheads="1"/>
          </p:cNvSpPr>
          <p:nvPr/>
        </p:nvSpPr>
        <p:spPr bwMode="auto">
          <a:xfrm rot="16722715" flipH="1">
            <a:off x="120500" y="2413086"/>
            <a:ext cx="1353052" cy="477973"/>
          </a:xfrm>
          <a:prstGeom prst="curvedDownArrow">
            <a:avLst>
              <a:gd name="adj1" fmla="val 46823"/>
              <a:gd name="adj2" fmla="val 93647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FontTx/>
              <a:buChar char="•"/>
            </a:pPr>
            <a:endParaRPr lang="uk-UA"/>
          </a:p>
        </p:txBody>
      </p:sp>
      <p:sp>
        <p:nvSpPr>
          <p:cNvPr id="328714" name="AutoShape 10"/>
          <p:cNvSpPr>
            <a:spLocks noChangeArrowheads="1"/>
          </p:cNvSpPr>
          <p:nvPr/>
        </p:nvSpPr>
        <p:spPr bwMode="auto">
          <a:xfrm>
            <a:off x="4211638" y="2924175"/>
            <a:ext cx="3671887" cy="647700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</a:pPr>
            <a:r>
              <a:rPr lang="uk-UA" sz="2000">
                <a:solidFill>
                  <a:srgbClr val="6600CC"/>
                </a:solidFill>
              </a:rPr>
              <a:t> </a:t>
            </a:r>
            <a:r>
              <a:rPr lang="uk-UA" sz="2000" b="1">
                <a:solidFill>
                  <a:srgbClr val="76312C"/>
                </a:solidFill>
              </a:rPr>
              <a:t>самореалізації</a:t>
            </a:r>
          </a:p>
          <a:p>
            <a:pPr algn="ctr" eaLnBrk="0" hangingPunct="0">
              <a:spcBef>
                <a:spcPct val="20000"/>
              </a:spcBef>
            </a:pPr>
            <a:r>
              <a:rPr lang="uk-UA" sz="2000" b="1">
                <a:solidFill>
                  <a:srgbClr val="76312C"/>
                </a:solidFill>
              </a:rPr>
              <a:t> в  різних видах діяльності</a:t>
            </a:r>
            <a:endParaRPr lang="ru-RU" sz="2000" b="1">
              <a:solidFill>
                <a:srgbClr val="76312C"/>
              </a:solidFill>
            </a:endParaRPr>
          </a:p>
        </p:txBody>
      </p:sp>
      <p:sp>
        <p:nvSpPr>
          <p:cNvPr id="328715" name="AutoShape 11"/>
          <p:cNvSpPr>
            <a:spLocks noChangeArrowheads="1"/>
          </p:cNvSpPr>
          <p:nvPr/>
        </p:nvSpPr>
        <p:spPr bwMode="auto">
          <a:xfrm>
            <a:off x="4211638" y="3644900"/>
            <a:ext cx="3744912" cy="647700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</a:pPr>
            <a:r>
              <a:rPr lang="uk-UA" sz="2000" b="1">
                <a:solidFill>
                  <a:srgbClr val="76312C"/>
                </a:solidFill>
              </a:rPr>
              <a:t>створення ситуації успіху</a:t>
            </a:r>
            <a:endParaRPr lang="ru-RU" sz="2000" b="1">
              <a:solidFill>
                <a:srgbClr val="76312C"/>
              </a:solidFill>
            </a:endParaRPr>
          </a:p>
        </p:txBody>
      </p:sp>
      <p:sp>
        <p:nvSpPr>
          <p:cNvPr id="328716" name="AutoShape 12"/>
          <p:cNvSpPr>
            <a:spLocks noChangeArrowheads="1"/>
          </p:cNvSpPr>
          <p:nvPr/>
        </p:nvSpPr>
        <p:spPr bwMode="auto">
          <a:xfrm>
            <a:off x="4211638" y="4508500"/>
            <a:ext cx="3744912" cy="504825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</a:pPr>
            <a:r>
              <a:rPr lang="uk-UA" sz="2000" b="1">
                <a:solidFill>
                  <a:srgbClr val="76312C"/>
                </a:solidFill>
              </a:rPr>
              <a:t>підвищення мотивації</a:t>
            </a:r>
            <a:endParaRPr lang="ru-RU" sz="2000" b="1">
              <a:solidFill>
                <a:srgbClr val="76312C"/>
              </a:solidFill>
            </a:endParaRPr>
          </a:p>
        </p:txBody>
      </p:sp>
      <p:sp>
        <p:nvSpPr>
          <p:cNvPr id="328717" name="AutoShape 13"/>
          <p:cNvSpPr>
            <a:spLocks noChangeArrowheads="1"/>
          </p:cNvSpPr>
          <p:nvPr/>
        </p:nvSpPr>
        <p:spPr bwMode="auto">
          <a:xfrm>
            <a:off x="4211638" y="5084763"/>
            <a:ext cx="3744912" cy="863600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</a:pPr>
            <a:r>
              <a:rPr lang="uk-UA" sz="2000" b="1">
                <a:solidFill>
                  <a:srgbClr val="76312C"/>
                </a:solidFill>
              </a:rPr>
              <a:t>активізації діяльності </a:t>
            </a:r>
          </a:p>
          <a:p>
            <a:pPr algn="ctr" eaLnBrk="0" hangingPunct="0">
              <a:spcBef>
                <a:spcPct val="20000"/>
              </a:spcBef>
            </a:pPr>
            <a:r>
              <a:rPr lang="uk-UA" sz="2000" b="1">
                <a:solidFill>
                  <a:srgbClr val="76312C"/>
                </a:solidFill>
              </a:rPr>
              <a:t>вчителя і учнів</a:t>
            </a:r>
            <a:endParaRPr lang="ru-RU" sz="2000" b="1">
              <a:solidFill>
                <a:srgbClr val="76312C"/>
              </a:solidFill>
            </a:endParaRPr>
          </a:p>
        </p:txBody>
      </p:sp>
      <p:sp>
        <p:nvSpPr>
          <p:cNvPr id="328718" name="Line 14"/>
          <p:cNvSpPr>
            <a:spLocks noChangeShapeType="1"/>
          </p:cNvSpPr>
          <p:nvPr/>
        </p:nvSpPr>
        <p:spPr bwMode="auto">
          <a:xfrm>
            <a:off x="8243888" y="1989138"/>
            <a:ext cx="0" cy="3816350"/>
          </a:xfrm>
          <a:prstGeom prst="line">
            <a:avLst/>
          </a:prstGeom>
          <a:noFill/>
          <a:ln w="6350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8719" name="Line 15"/>
          <p:cNvSpPr>
            <a:spLocks noChangeShapeType="1"/>
          </p:cNvSpPr>
          <p:nvPr/>
        </p:nvSpPr>
        <p:spPr bwMode="auto">
          <a:xfrm>
            <a:off x="7667625" y="2060575"/>
            <a:ext cx="576263" cy="0"/>
          </a:xfrm>
          <a:prstGeom prst="line">
            <a:avLst/>
          </a:prstGeom>
          <a:noFill/>
          <a:ln w="6350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28720" name="Line 16"/>
          <p:cNvSpPr>
            <a:spLocks noChangeShapeType="1"/>
          </p:cNvSpPr>
          <p:nvPr/>
        </p:nvSpPr>
        <p:spPr bwMode="auto">
          <a:xfrm flipH="1" flipV="1">
            <a:off x="7956550" y="2565400"/>
            <a:ext cx="215900" cy="0"/>
          </a:xfrm>
          <a:prstGeom prst="line">
            <a:avLst/>
          </a:prstGeom>
          <a:noFill/>
          <a:ln w="6350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28721" name="Line 17"/>
          <p:cNvSpPr>
            <a:spLocks noChangeShapeType="1"/>
          </p:cNvSpPr>
          <p:nvPr/>
        </p:nvSpPr>
        <p:spPr bwMode="auto">
          <a:xfrm flipH="1" flipV="1">
            <a:off x="7956550" y="3213100"/>
            <a:ext cx="215900" cy="0"/>
          </a:xfrm>
          <a:prstGeom prst="line">
            <a:avLst/>
          </a:prstGeom>
          <a:noFill/>
          <a:ln w="6350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28722" name="Line 18"/>
          <p:cNvSpPr>
            <a:spLocks noChangeShapeType="1"/>
          </p:cNvSpPr>
          <p:nvPr/>
        </p:nvSpPr>
        <p:spPr bwMode="auto">
          <a:xfrm flipH="1" flipV="1">
            <a:off x="7956550" y="3933825"/>
            <a:ext cx="215900" cy="0"/>
          </a:xfrm>
          <a:prstGeom prst="line">
            <a:avLst/>
          </a:prstGeom>
          <a:noFill/>
          <a:ln w="6350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28723" name="Line 19"/>
          <p:cNvSpPr>
            <a:spLocks noChangeShapeType="1"/>
          </p:cNvSpPr>
          <p:nvPr/>
        </p:nvSpPr>
        <p:spPr bwMode="auto">
          <a:xfrm flipH="1" flipV="1">
            <a:off x="7956550" y="4652963"/>
            <a:ext cx="215900" cy="0"/>
          </a:xfrm>
          <a:prstGeom prst="line">
            <a:avLst/>
          </a:prstGeom>
          <a:noFill/>
          <a:ln w="6350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28724" name="Line 20"/>
          <p:cNvSpPr>
            <a:spLocks noChangeShapeType="1"/>
          </p:cNvSpPr>
          <p:nvPr/>
        </p:nvSpPr>
        <p:spPr bwMode="auto">
          <a:xfrm flipH="1" flipV="1">
            <a:off x="7956550" y="5445125"/>
            <a:ext cx="215900" cy="0"/>
          </a:xfrm>
          <a:prstGeom prst="line">
            <a:avLst/>
          </a:prstGeom>
          <a:noFill/>
          <a:ln w="6350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4595" name="Rectangle 21"/>
          <p:cNvSpPr>
            <a:spLocks noChangeArrowheads="1"/>
          </p:cNvSpPr>
          <p:nvPr/>
        </p:nvSpPr>
        <p:spPr bwMode="auto">
          <a:xfrm>
            <a:off x="3924300" y="1557338"/>
            <a:ext cx="4572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 b="1"/>
              <a:t>створює умови для</a:t>
            </a:r>
            <a:endParaRPr lang="ru-RU" sz="2800" b="1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260648"/>
            <a:ext cx="7477125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uk-UA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Пріоритетні завдання у роботі над проблемою</a:t>
            </a:r>
            <a:r>
              <a:rPr lang="en-US" sz="36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  <a:endParaRPr lang="ru-RU" sz="36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0178" y="1386428"/>
            <a:ext cx="8209160" cy="3050684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  <a:defRPr/>
            </a:pPr>
            <a:r>
              <a:rPr lang="uk-UA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Постійно працювати над активізацією діяльності учнів, розвивати їх самостійність та ініціативу</a:t>
            </a:r>
            <a:r>
              <a:rPr lang="en-US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endParaRPr lang="en-US" sz="24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09600" indent="-609600" eaLnBrk="1" hangingPunct="1">
              <a:buFontTx/>
              <a:buAutoNum type="arabicPeriod"/>
              <a:defRPr/>
            </a:pPr>
            <a:r>
              <a:rPr lang="uk-UA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Урізноманітнювати форми </a:t>
            </a:r>
            <a:r>
              <a:rPr lang="uk-UA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і </a:t>
            </a:r>
            <a:r>
              <a:rPr lang="uk-UA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методи</a:t>
            </a:r>
            <a:r>
              <a:rPr lang="en-US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  <a:r>
              <a:rPr lang="uk-UA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роботи,</a:t>
            </a:r>
            <a:r>
              <a:rPr lang="en-US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uk-UA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використовувати нові резерви</a:t>
            </a:r>
            <a:r>
              <a:rPr lang="en-US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uk-UA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педагогічного</a:t>
            </a:r>
            <a:r>
              <a:rPr lang="en-US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uk-UA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впливу</a:t>
            </a:r>
            <a:r>
              <a:rPr lang="en-US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r>
              <a:rPr lang="uk-UA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	</a:t>
            </a:r>
            <a:r>
              <a:rPr lang="uk-UA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r>
              <a:rPr lang="uk-UA" sz="2800" i="1" dirty="0" smtClean="0"/>
              <a:t>					</a:t>
            </a:r>
            <a:r>
              <a:rPr lang="uk-UA" sz="3600" i="1" dirty="0" smtClean="0"/>
              <a:t>				</a:t>
            </a:r>
            <a:endParaRPr lang="ru-RU" i="1" baseline="10000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3275856" y="3861048"/>
            <a:ext cx="5631567" cy="2718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>
              <a:defRPr/>
            </a:pPr>
            <a:r>
              <a:rPr lang="uk-UA" i="1" baseline="10000" dirty="0">
                <a:solidFill>
                  <a:srgbClr val="002060"/>
                </a:solidFill>
              </a:rPr>
              <a:t>«Як мускули стають безсилими, </a:t>
            </a:r>
            <a:endParaRPr lang="en-US" i="1" baseline="10000" dirty="0" smtClean="0">
              <a:solidFill>
                <a:srgbClr val="002060"/>
              </a:solidFill>
            </a:endParaRPr>
          </a:p>
          <a:p>
            <a:pPr algn="r" eaLnBrk="1" hangingPunct="1">
              <a:defRPr/>
            </a:pPr>
            <a:r>
              <a:rPr lang="uk-UA" i="1" baseline="10000" dirty="0" smtClean="0">
                <a:solidFill>
                  <a:srgbClr val="002060"/>
                </a:solidFill>
              </a:rPr>
              <a:t>кволими </a:t>
            </a:r>
            <a:r>
              <a:rPr lang="uk-UA" i="1" baseline="10000" dirty="0">
                <a:solidFill>
                  <a:srgbClr val="002060"/>
                </a:solidFill>
              </a:rPr>
              <a:t>без праці і вправ, так і </a:t>
            </a:r>
            <a:endParaRPr lang="en-US" i="1" baseline="10000" dirty="0" smtClean="0">
              <a:solidFill>
                <a:srgbClr val="002060"/>
              </a:solidFill>
            </a:endParaRPr>
          </a:p>
          <a:p>
            <a:pPr algn="r" eaLnBrk="1" hangingPunct="1">
              <a:defRPr/>
            </a:pPr>
            <a:r>
              <a:rPr lang="uk-UA" i="1" baseline="10000" dirty="0" smtClean="0">
                <a:solidFill>
                  <a:srgbClr val="002060"/>
                </a:solidFill>
              </a:rPr>
              <a:t>розум </a:t>
            </a:r>
            <a:r>
              <a:rPr lang="uk-UA" i="1" baseline="10000" dirty="0">
                <a:solidFill>
                  <a:srgbClr val="002060"/>
                </a:solidFill>
              </a:rPr>
              <a:t>не формується без </a:t>
            </a:r>
            <a:endParaRPr lang="en-US" i="1" baseline="10000" dirty="0">
              <a:solidFill>
                <a:srgbClr val="002060"/>
              </a:solidFill>
            </a:endParaRPr>
          </a:p>
          <a:p>
            <a:pPr algn="r" eaLnBrk="1" hangingPunct="1">
              <a:defRPr/>
            </a:pPr>
            <a:r>
              <a:rPr lang="uk-UA" i="1" baseline="10000" dirty="0" smtClean="0">
                <a:solidFill>
                  <a:srgbClr val="002060"/>
                </a:solidFill>
              </a:rPr>
              <a:t>розумового напруження</a:t>
            </a:r>
            <a:r>
              <a:rPr lang="uk-UA" i="1" baseline="10000" dirty="0">
                <a:solidFill>
                  <a:srgbClr val="002060"/>
                </a:solidFill>
              </a:rPr>
              <a:t>, </a:t>
            </a:r>
            <a:endParaRPr lang="en-US" i="1" baseline="10000" dirty="0">
              <a:solidFill>
                <a:srgbClr val="002060"/>
              </a:solidFill>
            </a:endParaRPr>
          </a:p>
          <a:p>
            <a:pPr algn="r" eaLnBrk="1" hangingPunct="1">
              <a:defRPr/>
            </a:pPr>
            <a:r>
              <a:rPr lang="uk-UA" i="1" baseline="10000" dirty="0" smtClean="0">
                <a:solidFill>
                  <a:srgbClr val="002060"/>
                </a:solidFill>
              </a:rPr>
              <a:t>без </a:t>
            </a:r>
            <a:r>
              <a:rPr lang="uk-UA" i="1" baseline="10000" dirty="0">
                <a:solidFill>
                  <a:srgbClr val="002060"/>
                </a:solidFill>
              </a:rPr>
              <a:t>думки</a:t>
            </a:r>
            <a:r>
              <a:rPr lang="uk-UA" i="1" baseline="10000" dirty="0" smtClean="0">
                <a:solidFill>
                  <a:srgbClr val="002060"/>
                </a:solidFill>
              </a:rPr>
              <a:t>, </a:t>
            </a:r>
            <a:r>
              <a:rPr lang="uk-UA" i="1" baseline="10000" dirty="0">
                <a:solidFill>
                  <a:srgbClr val="002060"/>
                </a:solidFill>
              </a:rPr>
              <a:t>без </a:t>
            </a:r>
            <a:r>
              <a:rPr lang="uk-UA" i="1" baseline="10000" dirty="0" smtClean="0">
                <a:solidFill>
                  <a:srgbClr val="002060"/>
                </a:solidFill>
              </a:rPr>
              <a:t>самостійних</a:t>
            </a:r>
            <a:endParaRPr lang="en-US" i="1" baseline="10000" dirty="0" smtClean="0">
              <a:solidFill>
                <a:srgbClr val="002060"/>
              </a:solidFill>
            </a:endParaRPr>
          </a:p>
          <a:p>
            <a:pPr algn="r" eaLnBrk="1" hangingPunct="1">
              <a:defRPr/>
            </a:pPr>
            <a:r>
              <a:rPr lang="uk-UA" i="1" baseline="10000" dirty="0" smtClean="0">
                <a:solidFill>
                  <a:srgbClr val="002060"/>
                </a:solidFill>
              </a:rPr>
              <a:t> </a:t>
            </a:r>
            <a:r>
              <a:rPr lang="uk-UA" i="1" baseline="10000" dirty="0">
                <a:solidFill>
                  <a:srgbClr val="002060"/>
                </a:solidFill>
              </a:rPr>
              <a:t>пошуків</a:t>
            </a:r>
            <a:r>
              <a:rPr lang="uk-UA" i="1" baseline="10000" dirty="0" smtClean="0">
                <a:solidFill>
                  <a:srgbClr val="002060"/>
                </a:solidFill>
              </a:rPr>
              <a:t>»</a:t>
            </a:r>
            <a:endParaRPr lang="en-US" i="1" baseline="10000" dirty="0" smtClean="0">
              <a:solidFill>
                <a:srgbClr val="002060"/>
              </a:solidFill>
            </a:endParaRPr>
          </a:p>
          <a:p>
            <a:pPr algn="r" eaLnBrk="1" hangingPunct="1">
              <a:defRPr/>
            </a:pPr>
            <a:endParaRPr lang="uk-UA" i="1" baseline="10000" dirty="0">
              <a:solidFill>
                <a:srgbClr val="002060"/>
              </a:solidFill>
            </a:endParaRPr>
          </a:p>
          <a:p>
            <a:pPr marL="609600" indent="-609600" algn="r" eaLnBrk="1" hangingPunct="1">
              <a:buFontTx/>
              <a:buNone/>
              <a:defRPr/>
            </a:pPr>
            <a:r>
              <a:rPr lang="uk-UA" i="1" baseline="10000" dirty="0" smtClean="0">
                <a:solidFill>
                  <a:srgbClr val="002060"/>
                </a:solidFill>
              </a:rPr>
              <a:t>                                   В.О.Сухомлинський</a:t>
            </a:r>
            <a:endParaRPr lang="ru-RU" i="1" baseline="10000" dirty="0">
              <a:solidFill>
                <a:srgbClr val="002060"/>
              </a:solidFill>
            </a:endParaRPr>
          </a:p>
        </p:txBody>
      </p:sp>
      <p:pic>
        <p:nvPicPr>
          <p:cNvPr id="5" name="Рисунок 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3861048"/>
            <a:ext cx="3816350" cy="286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Кимоно">
  <a:themeElements>
    <a:clrScheme name="Кимоно 1">
      <a:dk1>
        <a:srgbClr val="2F1311"/>
      </a:dk1>
      <a:lt1>
        <a:srgbClr val="C16059"/>
      </a:lt1>
      <a:dk2>
        <a:srgbClr val="F7D47D"/>
      </a:dk2>
      <a:lt2>
        <a:srgbClr val="000000"/>
      </a:lt2>
      <a:accent1>
        <a:srgbClr val="D5B781"/>
      </a:accent1>
      <a:accent2>
        <a:srgbClr val="79AF7D"/>
      </a:accent2>
      <a:accent3>
        <a:srgbClr val="DDB6B5"/>
      </a:accent3>
      <a:accent4>
        <a:srgbClr val="270E0D"/>
      </a:accent4>
      <a:accent5>
        <a:srgbClr val="E7D8C1"/>
      </a:accent5>
      <a:accent6>
        <a:srgbClr val="6D9E71"/>
      </a:accent6>
      <a:hlink>
        <a:srgbClr val="F0B854"/>
      </a:hlink>
      <a:folHlink>
        <a:srgbClr val="DC893E"/>
      </a:folHlink>
    </a:clrScheme>
    <a:fontScheme name="Кимоно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Blip>
            <a:blip xmlns:r="http://schemas.openxmlformats.org/officeDocument/2006/relationships" r:embed="rId1"/>
          </a:buBlip>
          <a:tabLst/>
          <a:defRPr kumimoji="0" lang="ru-RU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Blip>
            <a:blip xmlns:r="http://schemas.openxmlformats.org/officeDocument/2006/relationships" r:embed="rId1"/>
          </a:buBlip>
          <a:tabLst/>
          <a:defRPr kumimoji="0" lang="ru-RU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Кимоно 1">
        <a:dk1>
          <a:srgbClr val="2F1311"/>
        </a:dk1>
        <a:lt1>
          <a:srgbClr val="C16059"/>
        </a:lt1>
        <a:dk2>
          <a:srgbClr val="F7D47D"/>
        </a:dk2>
        <a:lt2>
          <a:srgbClr val="000000"/>
        </a:lt2>
        <a:accent1>
          <a:srgbClr val="D5B781"/>
        </a:accent1>
        <a:accent2>
          <a:srgbClr val="79AF7D"/>
        </a:accent2>
        <a:accent3>
          <a:srgbClr val="DDB6B5"/>
        </a:accent3>
        <a:accent4>
          <a:srgbClr val="270E0D"/>
        </a:accent4>
        <a:accent5>
          <a:srgbClr val="E7D8C1"/>
        </a:accent5>
        <a:accent6>
          <a:srgbClr val="6D9E71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2">
        <a:dk1>
          <a:srgbClr val="000000"/>
        </a:dk1>
        <a:lt1>
          <a:srgbClr val="FFFFFF"/>
        </a:lt1>
        <a:dk2>
          <a:srgbClr val="000000"/>
        </a:dk2>
        <a:lt2>
          <a:srgbClr val="F7D47D"/>
        </a:lt2>
        <a:accent1>
          <a:srgbClr val="C19341"/>
        </a:accent1>
        <a:accent2>
          <a:srgbClr val="60A265"/>
        </a:accent2>
        <a:accent3>
          <a:srgbClr val="AAAAAA"/>
        </a:accent3>
        <a:accent4>
          <a:srgbClr val="DADADA"/>
        </a:accent4>
        <a:accent5>
          <a:srgbClr val="DDC8B0"/>
        </a:accent5>
        <a:accent6>
          <a:srgbClr val="56925B"/>
        </a:accent6>
        <a:hlink>
          <a:srgbClr val="EB9F17"/>
        </a:hlink>
        <a:folHlink>
          <a:srgbClr val="CF76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имоно 3">
        <a:dk1>
          <a:srgbClr val="00002E"/>
        </a:dk1>
        <a:lt1>
          <a:srgbClr val="FFFFFF"/>
        </a:lt1>
        <a:dk2>
          <a:srgbClr val="003399"/>
        </a:dk2>
        <a:lt2>
          <a:srgbClr val="F4BC40"/>
        </a:lt2>
        <a:accent1>
          <a:srgbClr val="9280CC"/>
        </a:accent1>
        <a:accent2>
          <a:srgbClr val="BD51A1"/>
        </a:accent2>
        <a:accent3>
          <a:srgbClr val="AAADCA"/>
        </a:accent3>
        <a:accent4>
          <a:srgbClr val="DADADA"/>
        </a:accent4>
        <a:accent5>
          <a:srgbClr val="C7C0E2"/>
        </a:accent5>
        <a:accent6>
          <a:srgbClr val="AB4991"/>
        </a:accent6>
        <a:hlink>
          <a:srgbClr val="CC66FF"/>
        </a:hlink>
        <a:folHlink>
          <a:srgbClr val="824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имоно 4">
        <a:dk1>
          <a:srgbClr val="2F1311"/>
        </a:dk1>
        <a:lt1>
          <a:srgbClr val="7A8E9C"/>
        </a:lt1>
        <a:dk2>
          <a:srgbClr val="FDF4DF"/>
        </a:dk2>
        <a:lt2>
          <a:srgbClr val="3E4A52"/>
        </a:lt2>
        <a:accent1>
          <a:srgbClr val="81ABA0"/>
        </a:accent1>
        <a:accent2>
          <a:srgbClr val="CD817B"/>
        </a:accent2>
        <a:accent3>
          <a:srgbClr val="BEC6CB"/>
        </a:accent3>
        <a:accent4>
          <a:srgbClr val="270E0D"/>
        </a:accent4>
        <a:accent5>
          <a:srgbClr val="C1D2CD"/>
        </a:accent5>
        <a:accent6>
          <a:srgbClr val="BA746F"/>
        </a:accent6>
        <a:hlink>
          <a:srgbClr val="BEBC76"/>
        </a:hlink>
        <a:folHlink>
          <a:srgbClr val="668E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5">
        <a:dk1>
          <a:srgbClr val="2F1311"/>
        </a:dk1>
        <a:lt1>
          <a:srgbClr val="7A9C7C"/>
        </a:lt1>
        <a:dk2>
          <a:srgbClr val="FBEBC3"/>
        </a:dk2>
        <a:lt2>
          <a:srgbClr val="3C503D"/>
        </a:lt2>
        <a:accent1>
          <a:srgbClr val="D5B781"/>
        </a:accent1>
        <a:accent2>
          <a:srgbClr val="C16059"/>
        </a:accent2>
        <a:accent3>
          <a:srgbClr val="BECBBF"/>
        </a:accent3>
        <a:accent4>
          <a:srgbClr val="270E0D"/>
        </a:accent4>
        <a:accent5>
          <a:srgbClr val="E7D8C1"/>
        </a:accent5>
        <a:accent6>
          <a:srgbClr val="AF5650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6">
        <a:dk1>
          <a:srgbClr val="000000"/>
        </a:dk1>
        <a:lt1>
          <a:srgbClr val="D9EFE0"/>
        </a:lt1>
        <a:dk2>
          <a:srgbClr val="30605A"/>
        </a:dk2>
        <a:lt2>
          <a:srgbClr val="15331E"/>
        </a:lt2>
        <a:accent1>
          <a:srgbClr val="A4C6BA"/>
        </a:accent1>
        <a:accent2>
          <a:srgbClr val="558F7D"/>
        </a:accent2>
        <a:accent3>
          <a:srgbClr val="E9F6ED"/>
        </a:accent3>
        <a:accent4>
          <a:srgbClr val="000000"/>
        </a:accent4>
        <a:accent5>
          <a:srgbClr val="CFDFD9"/>
        </a:accent5>
        <a:accent6>
          <a:srgbClr val="4C8171"/>
        </a:accent6>
        <a:hlink>
          <a:srgbClr val="C1C177"/>
        </a:hlink>
        <a:folHlink>
          <a:srgbClr val="A08F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7">
        <a:dk1>
          <a:srgbClr val="2F1311"/>
        </a:dk1>
        <a:lt1>
          <a:srgbClr val="CFC7B5"/>
        </a:lt1>
        <a:dk2>
          <a:srgbClr val="853F35"/>
        </a:dk2>
        <a:lt2>
          <a:srgbClr val="8E7F5E"/>
        </a:lt2>
        <a:accent1>
          <a:srgbClr val="EBD2A5"/>
        </a:accent1>
        <a:accent2>
          <a:srgbClr val="A5C9A8"/>
        </a:accent2>
        <a:accent3>
          <a:srgbClr val="E4E0D7"/>
        </a:accent3>
        <a:accent4>
          <a:srgbClr val="270E0D"/>
        </a:accent4>
        <a:accent5>
          <a:srgbClr val="F3E5CF"/>
        </a:accent5>
        <a:accent6>
          <a:srgbClr val="95B698"/>
        </a:accent6>
        <a:hlink>
          <a:srgbClr val="C68510"/>
        </a:hlink>
        <a:folHlink>
          <a:srgbClr val="E5A8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8">
        <a:dk1>
          <a:srgbClr val="000000"/>
        </a:dk1>
        <a:lt1>
          <a:srgbClr val="F0EED8"/>
        </a:lt1>
        <a:dk2>
          <a:srgbClr val="666729"/>
        </a:dk2>
        <a:lt2>
          <a:srgbClr val="3F3B19"/>
        </a:lt2>
        <a:accent1>
          <a:srgbClr val="E9D47D"/>
        </a:accent1>
        <a:accent2>
          <a:srgbClr val="D4DD91"/>
        </a:accent2>
        <a:accent3>
          <a:srgbClr val="F6F5E9"/>
        </a:accent3>
        <a:accent4>
          <a:srgbClr val="000000"/>
        </a:accent4>
        <a:accent5>
          <a:srgbClr val="F2E6BF"/>
        </a:accent5>
        <a:accent6>
          <a:srgbClr val="C0C883"/>
        </a:accent6>
        <a:hlink>
          <a:srgbClr val="9D943F"/>
        </a:hlink>
        <a:folHlink>
          <a:srgbClr val="C9C1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1927</TotalTime>
  <Words>514</Words>
  <Application>Microsoft Office PowerPoint</Application>
  <PresentationFormat>Экран (4:3)</PresentationFormat>
  <Paragraphs>156</Paragraphs>
  <Slides>15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Кимоно</vt:lpstr>
      <vt:lpstr>Диаграмма Microsoft Excel</vt:lpstr>
      <vt:lpstr> Тема досвіду  Оптимізація процесу навчання шляхом застосування ІКТ з метою створення ситуації успіху для старшокласника </vt:lpstr>
      <vt:lpstr>Презентация PowerPoint</vt:lpstr>
      <vt:lpstr>                                                           Педагогічне кредо  Три шляхи ведуть до знання:  шлях роздумів — найшляхетніший,  шлях наслідування — найлегший,   шлях досвіду — найгіркіший.                Конфуцій                                                                                       </vt:lpstr>
      <vt:lpstr>Презентация PowerPoint</vt:lpstr>
      <vt:lpstr>Презентация PowerPoint</vt:lpstr>
      <vt:lpstr>Мета:  опираючись на   власний досвід і створюючи обгрунтовану методику роботи, досягати оптимального вирішення навчально-пізнавальних завдань із  зростаючою результативністю  </vt:lpstr>
      <vt:lpstr>Презентация PowerPoint</vt:lpstr>
      <vt:lpstr>Презентация PowerPoint</vt:lpstr>
      <vt:lpstr>Пріоритетні завдання у роботі над проблемою:</vt:lpstr>
      <vt:lpstr>             3. Зберегти значимість поточної оцінки,  посиливши     поурочний контроль. Уникати методів пасивного     навчання. 4. Створити умови для активного  самовираження,     саморозкриття кожного   учня як особистості, а     відтак –   самопізнання,   самовдосконалення і     саморозвитку.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</cp:lastModifiedBy>
  <cp:revision>45</cp:revision>
  <dcterms:created xsi:type="dcterms:W3CDTF">2014-12-01T15:24:04Z</dcterms:created>
  <dcterms:modified xsi:type="dcterms:W3CDTF">2014-12-16T14:04:00Z</dcterms:modified>
</cp:coreProperties>
</file>