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8" r:id="rId2"/>
    <p:sldId id="271" r:id="rId3"/>
    <p:sldId id="300" r:id="rId4"/>
    <p:sldId id="301" r:id="rId5"/>
    <p:sldId id="326" r:id="rId6"/>
    <p:sldId id="302" r:id="rId7"/>
    <p:sldId id="306" r:id="rId8"/>
    <p:sldId id="308" r:id="rId9"/>
    <p:sldId id="310" r:id="rId10"/>
    <p:sldId id="311" r:id="rId11"/>
    <p:sldId id="313" r:id="rId12"/>
    <p:sldId id="314" r:id="rId13"/>
    <p:sldId id="318" r:id="rId14"/>
    <p:sldId id="288" r:id="rId15"/>
    <p:sldId id="297" r:id="rId16"/>
    <p:sldId id="328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29"/>
    <a:srgbClr val="FF9900"/>
    <a:srgbClr val="33CC33"/>
    <a:srgbClr val="009900"/>
    <a:srgbClr val="006600"/>
    <a:srgbClr val="FFFF99"/>
    <a:srgbClr val="F67B00"/>
    <a:srgbClr val="A95007"/>
    <a:srgbClr val="FFFFFF"/>
    <a:srgbClr val="DFE3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7" autoAdjust="0"/>
  </p:normalViewPr>
  <p:slideViewPr>
    <p:cSldViewPr>
      <p:cViewPr>
        <p:scale>
          <a:sx n="66" d="100"/>
          <a:sy n="66" d="100"/>
        </p:scale>
        <p:origin x="-1494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078934-4B92-4744-802F-53011E2C22D2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A6150A-47EE-4EAA-AD35-70FA8C73493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ED79-4D9E-4F41-8E5C-F0A3C8C44A18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A257-F15C-4463-B539-389174D71EF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19CC-FB76-44C1-9107-83B67F22DC53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ECA6-68A0-4B8F-BE1D-A1EDD43404A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0753-0A06-4590-996E-23E59CB4C1BB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A8AD-63DE-4E41-A048-1977FA6FFEB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70D0-C75C-4FD3-B664-23E83682788A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B478-BEDF-4B82-B48A-A9EFC951619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6D50-A5D4-4CF3-BC8E-5F411E0AE98D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5C202-E49B-4825-8793-AB66B36627B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81DB-CAF0-47E2-9574-7C4106732AEB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2917-C2B1-4DDD-994B-A3774587718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B4FA-6070-4430-98E1-36FE603CBD54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D8914-41B7-43E8-80FF-3CB224D6784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D993-B720-440C-8448-411ACDC3ECC9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203C6-6951-446D-B62E-994DDD53C87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5166-C35C-4B99-A922-6F77DA972379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DD2B-DF27-451C-8387-A244F200CB9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FD7C-55FC-4072-893F-96CBC30C8568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2AA30-C288-4F66-A35D-57EECCB0CF4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6F6D-E86E-4F3D-A86B-09ED03E3436B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3747-75DC-4518-974D-330C67E68B3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507BF1-4FA2-4E3F-A6A9-F83BBB099B0D}" type="datetimeFigureOut">
              <a:rPr lang="uk-UA"/>
              <a:pPr>
                <a:defRPr/>
              </a:pPr>
              <a:t>19.12.2014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2EC4C1-6B09-4878-8DBD-A5702D45C9C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file:///F:\&#1044;&#1086;&#1089;&#1074;&#1110;&#1076;%20&#1071;&#1095;&#1084;&#1077;&#1085;&#1100;&#1086;&#1074;&#1086;&#1111;%20&#1054;.%20&#1057;\&#1054;&#1087;&#1080;&#1089;%20&#1090;&#1072;%20&#1087;&#1088;&#1077;&#1079;&#1077;&#1085;&#1090;&#1072;&#1094;&#1110;&#1103;%20&#1076;&#1086;&#1089;&#1074;&#1110;&#1076;&#1091;\&#1055;&#1088;&#1077;&#1079;&#1077;&#1085;&#1090;&#1072;&#1094;&#1110;&#1103;%20&#1085;&#1072;%20&#1082;&#1086;&#1085;&#1082;&#1091;&#1088;&#1089;\&#1053;&#1110;&#1095;&#1082;&#1072;%20&#1090;&#1080;&#1093;&#1072;%20&#1110;%20&#1090;&#1077;&#1084;&#1085;&#1072;%20&#1073;&#1091;&#1083;&#1072;.wmv" TargetMode="External"/><Relationship Id="rId7" Type="http://schemas.openxmlformats.org/officeDocument/2006/relationships/image" Target="../media/image15.png"/><Relationship Id="rId2" Type="http://schemas.openxmlformats.org/officeDocument/2006/relationships/video" Target="file:///F:\&#1044;&#1086;&#1089;&#1074;&#1110;&#1076;%20&#1071;&#1095;&#1084;&#1077;&#1085;&#1100;&#1086;&#1074;&#1086;&#1111;%20&#1054;.%20&#1057;\&#1054;&#1087;&#1080;&#1089;%20&#1090;&#1072;%20&#1087;&#1088;&#1077;&#1079;&#1077;&#1085;&#1090;&#1072;&#1094;&#1110;&#1103;%20&#1076;&#1086;&#1089;&#1074;&#1110;&#1076;&#1091;\&#1055;&#1088;&#1077;&#1079;&#1077;&#1085;&#1090;&#1072;&#1094;&#1110;&#1103;%20&#1085;&#1072;%20&#1082;&#1086;&#1085;&#1082;&#1091;&#1088;&#1089;\Contra%20spem%20spero.wmv" TargetMode="External"/><Relationship Id="rId1" Type="http://schemas.openxmlformats.org/officeDocument/2006/relationships/video" Target="file:///F:\&#1044;&#1086;&#1089;&#1074;&#1110;&#1076;%20&#1071;&#1095;&#1084;&#1077;&#1085;&#1100;&#1086;&#1074;&#1086;&#1111;%20&#1054;.%20&#1057;\&#1054;&#1087;&#1080;&#1089;%20&#1090;&#1072;%20&#1087;&#1088;&#1077;&#1079;&#1077;&#1085;&#1090;&#1072;&#1094;&#1110;&#1103;%20&#1076;&#1086;&#1089;&#1074;&#1110;&#1076;&#1091;\&#1055;&#1088;&#1077;&#1079;&#1077;&#1085;&#1090;&#1072;&#1094;&#1110;&#1103;%20&#1085;&#1072;%20&#1082;&#1086;&#1085;&#1082;&#1091;&#1088;&#1089;\&#1042;&#1080;%20&#1097;&#1072;&#1089;&#1083;&#1080;&#1074;&#1110;,%20&#1087;&#1088;&#1077;&#1095;&#1080;&#1089;&#1090;&#1110;&#1111;%20&#1079;&#1086;&#1088;&#1110;.wm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 b="3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3571875" y="17145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429000" y="4000500"/>
            <a:ext cx="485775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Кредо: </a:t>
            </a:r>
            <a:r>
              <a:rPr lang="en-US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8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 починається з любові. Треба любити те, що робиш. Іти вперед крок за кроком 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7" descr="Сканировать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643188"/>
            <a:ext cx="2571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547813" y="700088"/>
            <a:ext cx="72009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Ячменьова</a:t>
            </a:r>
            <a:r>
              <a:rPr lang="uk-UA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Олена Семенівна,</a:t>
            </a:r>
          </a:p>
        </p:txBody>
      </p: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3492500" y="2492375"/>
            <a:ext cx="54372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uk-UA" sz="2000" b="1" i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uk-UA" sz="2000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Спеціаліст вищої категорії.</a:t>
            </a:r>
          </a:p>
          <a:p>
            <a:pPr>
              <a:defRPr/>
            </a:pPr>
            <a:r>
              <a:rPr lang="uk-UA" sz="2000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Стаж педагогічної роботи – 11 років.</a:t>
            </a:r>
          </a:p>
          <a:p>
            <a:pPr>
              <a:defRPr/>
            </a:pPr>
            <a:endParaRPr lang="ru-RU" sz="2000" b="1" i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714480" y="1357298"/>
            <a:ext cx="70723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української мови та літератури Кременецького ліцею імені</a:t>
            </a:r>
            <a:r>
              <a:rPr lang="en-US" sz="2400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uk-UA" sz="2400" b="1" i="1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У. </a:t>
            </a:r>
            <a:r>
              <a:rPr lang="uk-UA" sz="2400" b="1" i="1" dirty="0" err="1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Самчука</a:t>
            </a:r>
            <a:endParaRPr lang="uk-UA" sz="2400" b="1" i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AutoShape 30"/>
          <p:cNvSpPr>
            <a:spLocks noChangeArrowheads="1"/>
          </p:cNvSpPr>
          <p:nvPr/>
        </p:nvSpPr>
        <p:spPr bwMode="auto">
          <a:xfrm>
            <a:off x="-571500" y="333375"/>
            <a:ext cx="9929813" cy="1095375"/>
          </a:xfrm>
          <a:prstGeom prst="ribbon">
            <a:avLst>
              <a:gd name="adj1" fmla="val 15148"/>
              <a:gd name="adj2" fmla="val 7386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000">
                <a:solidFill>
                  <a:srgbClr val="006600"/>
                </a:solidFill>
              </a:rPr>
              <a:t>Драматургія Г.Квітки-Основ’яненка. “Сватання  на Гончарівці”</a:t>
            </a:r>
            <a:endParaRPr lang="ru-RU" sz="2000">
              <a:solidFill>
                <a:srgbClr val="006600"/>
              </a:solidFill>
            </a:endParaRPr>
          </a:p>
        </p:txBody>
      </p:sp>
      <p:pic>
        <p:nvPicPr>
          <p:cNvPr id="24580" name="Picture 2" descr="D:\оленка\моя папка\гурток\Ячменьова О Урок літ Сватання на Гончарів 2012\IMG_499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557338"/>
            <a:ext cx="4572000" cy="2794000"/>
          </a:xfr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571500" y="0"/>
            <a:ext cx="97155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Проект творчого типу (груповий)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3" descr="D:\оленка\моя папка\гурток\Ячменьова О Урок літ Сватання на Гончарів 2012\IMG_4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57338"/>
            <a:ext cx="41767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D:\оленка\моя папка\гурток\Ячменьова О Урок літ Сватання на Гончарів 2012\IMG_5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4030663"/>
            <a:ext cx="4751388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5"/>
          <a:srcRect b="3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/>
          <p:cNvSpPr/>
          <p:nvPr/>
        </p:nvSpPr>
        <p:spPr>
          <a:xfrm>
            <a:off x="1" y="428604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Вернісаж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індивідуальних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проектів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поезіями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Лесі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Українки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“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Поезія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живопис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який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чують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…”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Ви щасливі, пречистії зорі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14875" y="207168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ra spem spero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0063" y="2000250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Нічка тиха і темна була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643188" y="40719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кутник 13"/>
          <p:cNvSpPr/>
          <p:nvPr/>
        </p:nvSpPr>
        <p:spPr>
          <a:xfrm>
            <a:off x="2285984" y="214290"/>
            <a:ext cx="431425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Позакласна робота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7" name="Picture 1" descr="D:\оленка\моя папка\гурток\Ячменьова О Урок літ Сватання на Гончарів 2012\Ячменьової О.С творч Старицького 2010 грудень\IMG_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572008"/>
            <a:ext cx="2571768" cy="192882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4339" name="Picture 3" descr="D:\оленка\моя папка\гурток\Ячменьова О Урок літ Сватання на Гончарів 2012\Ячменьової О.С творч Старицького 2010 грудень\IMG_0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714884"/>
            <a:ext cx="2571768" cy="192882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</p:pic>
      <p:pic>
        <p:nvPicPr>
          <p:cNvPr id="14341" name="Picture 5" descr="D:\оленка\моя папка\гурток\Інсценізац Назара Стодолі  Ячменьова 2013\IMG_5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714620"/>
            <a:ext cx="2360313" cy="171451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4342" name="Picture 6" descr="C:\Users\Windows7ULTIMATE\Desktop\IMG_58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857496"/>
            <a:ext cx="2286016" cy="168890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4343" name="Picture 7" descr="D:\оленка\моя папка\мова і писемність\Розвиток Писемності 2012\Изображение нове 22 1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928670"/>
            <a:ext cx="2669243" cy="150019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4344" name="Picture 8" descr="D:\оленка\моя папка\мова і писемність\Розвиток Писемності 2012\Изображение нове 22 1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928670"/>
            <a:ext cx="2850112" cy="160185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4345" name="Picture 9" descr="D:\оленка\моя папка\мова і писемність\Розвиток Писемності 2012\Изображение нове 22 1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1" y="877269"/>
            <a:ext cx="2891174" cy="183735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25" name="TextBox 24"/>
          <p:cNvSpPr txBox="1"/>
          <p:nvPr/>
        </p:nvSpPr>
        <p:spPr>
          <a:xfrm>
            <a:off x="714380" y="6072206"/>
            <a:ext cx="185735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Відзначення </a:t>
            </a:r>
          </a:p>
          <a:p>
            <a:pPr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пам’ятних дат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7" name="Picture 11" descr="C:\Users\Windows7ULTIMATE\Desktop\Изображение 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4857760"/>
            <a:ext cx="2643174" cy="166717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14348" name="Picture 12" descr="D:\оленка\моя папка\гурток\Інсценізац Назара Стодолі  Ячменьова 2013\IMG_583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2857496"/>
            <a:ext cx="2573492" cy="1566834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0" y="2071678"/>
            <a:ext cx="171448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День</a:t>
            </a:r>
          </a:p>
          <a:p>
            <a:pPr>
              <a:defRPr/>
            </a:pPr>
            <a:r>
              <a:rPr lang="uk-UA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писемності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910" y="3786190"/>
            <a:ext cx="185735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Шевченківські </a:t>
            </a:r>
          </a:p>
          <a:p>
            <a:pPr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дні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b="3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286000" y="428625"/>
            <a:ext cx="642937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2012-2013 н.р.:</a:t>
            </a:r>
          </a:p>
          <a:p>
            <a:pPr>
              <a:buFontTx/>
              <a:buChar char="-"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- І місце в ІІ етапі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М іжнародного  мовно – літературного конкурсу ім. Т.Шевченка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(Савчук Д.);</a:t>
            </a:r>
          </a:p>
          <a:p>
            <a:pPr>
              <a:buFontTx/>
              <a:buChar char="-"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 ІІ місце в ІІ етапі 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Всеукраїнської олімпіади з української  мови  та літератури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 (Савчук Д.).</a:t>
            </a:r>
          </a:p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2013-2014 н.р.:</a:t>
            </a:r>
          </a:p>
          <a:p>
            <a:pPr>
              <a:buFontTx/>
              <a:buChar char="-"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- ІІ місце в ІІ етапі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М іжнародного  мовно – літературного конкурсу ім. Т.Шевченка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(Савчук Д.);</a:t>
            </a:r>
          </a:p>
          <a:p>
            <a:pPr>
              <a:buFontTx/>
              <a:buChar char="-"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 І місце в ІІ етапі 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Всеукраїнської олімпіади з української  мови  та літератури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 (Савчук Д.);</a:t>
            </a:r>
          </a:p>
          <a:p>
            <a:pPr>
              <a:buFontTx/>
              <a:buChar char="-"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- І місце в ІІ етапі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Міжнародного конкурсу  з української мови імені Петра Яцика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(Савчук Д.).</a:t>
            </a:r>
          </a:p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2014-2015 н.р.</a:t>
            </a:r>
          </a:p>
          <a:p>
            <a:pPr>
              <a:buFontTx/>
              <a:buChar char="-"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І місце в ІІ етапі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М іжнародного  мовно – літературного конкурсу ім. Т.Шевченка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(Артещук В.);</a:t>
            </a:r>
          </a:p>
          <a:p>
            <a:pPr>
              <a:buFontTx/>
              <a:buChar char="-"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ІІ місце в ІІ етапі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М іжнародного  мовно – літературного конкурсу ім. Т.Шевченка 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(Совик Я.);</a:t>
            </a:r>
          </a:p>
          <a:p>
            <a:pPr>
              <a:buFontTx/>
              <a:buChar char="-"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І місце в ІІ етапі 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Всеукраїнської олімпіади з української  мови  та літератури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(Артещук В.);</a:t>
            </a:r>
          </a:p>
          <a:p>
            <a:pPr>
              <a:buFontTx/>
              <a:buChar char="-"/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І місце в ІІ етапі  та ІІІ місце в ІІІ етапі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Міжнародного конкурсу  з української мови імені Петра Яцика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(Артещук В.) .</a:t>
            </a:r>
          </a:p>
          <a:p>
            <a:endParaRPr lang="uk-UA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0"/>
            <a:ext cx="6286544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 навчальної роботи</a:t>
            </a:r>
          </a:p>
        </p:txBody>
      </p:sp>
      <p:pic>
        <p:nvPicPr>
          <p:cNvPr id="29700" name="Picture 2" descr="C:\Users\Windows7ULTIMATE\Desktop\scan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3"/>
            <a:ext cx="1500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4" descr="https://encrypted-tbn3.gstatic.com/images?q=tbn:ANd9GcSrXIMXhBLOdjQNirYPriKuHUpHBGWTIm3jz-IA-9fvq6xW9RU3H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702" name="Picture 6" descr="http://cs624816.vk.me/v624816835/7236/Izr_q7LQg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2190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8" descr="https://pp.vk.me/c624721/v624721835/102e7/ohYqVvL51L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 b="3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285728"/>
            <a:ext cx="578647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</a:t>
            </a:r>
          </a:p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 обдарованими дітьми</a:t>
            </a:r>
          </a:p>
        </p:txBody>
      </p:sp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2357438" y="1428750"/>
            <a:ext cx="64293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2010 - 2011 н.р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-ІІІ місце ( ІІ етап)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в  конкурсі-захисті науково – дослідницьких робіт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МАН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 з української літератури  </a:t>
            </a:r>
          </a:p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( Дехтярук О.).</a:t>
            </a:r>
          </a:p>
          <a:p>
            <a:endParaRPr lang="uk-UA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2011 – 2012 н.р.:</a:t>
            </a:r>
          </a:p>
          <a:p>
            <a:pPr>
              <a:buFontTx/>
              <a:buChar char="-"/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ІІ місце ( ІІ етап)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в  конкурсі-захисті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науково – дослідницьких робіт 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МАН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із журналістики  (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Собчук М.).</a:t>
            </a:r>
          </a:p>
          <a:p>
            <a:pPr>
              <a:buFontTx/>
              <a:buChar char="-"/>
            </a:pPr>
            <a:endParaRPr lang="uk-UA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2012 - 2013 н.р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-ІІІ місце ( ІІ етап)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в  конкурсі-захисті науково – дослідницьких робіт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МАН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 з української літератури</a:t>
            </a:r>
          </a:p>
          <a:p>
            <a:r>
              <a:rPr lang="uk-UA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(Ячменьов І.). </a:t>
            </a:r>
          </a:p>
          <a:p>
            <a:endParaRPr lang="uk-UA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>
                <a:latin typeface="Times New Roman" pitchFamily="18" charset="0"/>
                <a:cs typeface="Times New Roman" pitchFamily="18" charset="0"/>
              </a:rPr>
              <a:t>2013 - 2014 н.р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uk-UA" b="1" i="1">
                <a:latin typeface="Times New Roman" pitchFamily="18" charset="0"/>
                <a:cs typeface="Times New Roman" pitchFamily="18" charset="0"/>
              </a:rPr>
              <a:t>-ІІІ місце ( ІІ етап)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в  конкурсі-захисті науково – дослідницьких робіт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МАН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 з української літератури </a:t>
            </a:r>
            <a:r>
              <a:rPr lang="uk-UA" b="1" i="1">
                <a:latin typeface="Times New Roman" pitchFamily="18" charset="0"/>
                <a:cs typeface="Times New Roman" pitchFamily="18" charset="0"/>
              </a:rPr>
              <a:t>(Скакальська А.).</a:t>
            </a:r>
          </a:p>
          <a:p>
            <a:endParaRPr lang="uk-UA" b="1" i="1">
              <a:latin typeface="Times New Roman" pitchFamily="18" charset="0"/>
              <a:cs typeface="Times New Roman" pitchFamily="18" charset="0"/>
            </a:endParaRPr>
          </a:p>
          <a:p>
            <a:endParaRPr lang="uk-UA" b="1" i="1">
              <a:latin typeface="Times New Roman" pitchFamily="18" charset="0"/>
              <a:cs typeface="Times New Roman" pitchFamily="18" charset="0"/>
            </a:endParaRPr>
          </a:p>
          <a:p>
            <a:endParaRPr lang="uk-UA" b="1" i="1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38916" name="Picture 2" descr="C:\Users\Windows7ULTIMATE\Desktop\OKtMjRHrt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00188"/>
            <a:ext cx="1285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C:\Users\Windows7ULTIMATE\Desktop\S8tlWn2km6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929063"/>
            <a:ext cx="1428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0"/>
            <a:ext cx="6715172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Методична скарбничка</a:t>
            </a:r>
          </a:p>
        </p:txBody>
      </p:sp>
      <p:pic>
        <p:nvPicPr>
          <p:cNvPr id="41987" name="Picture 4" descr="C:\Users\Windows7ULTIMATE\Desktop\++++\scan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C:\Users\Windows7ULTIMATE\Desktop\++++\scan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71500"/>
            <a:ext cx="19288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357563" y="571500"/>
            <a:ext cx="5214937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2012р. 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–  конспект  уроку з української літератури  </a:t>
            </a:r>
            <a:r>
              <a:rPr lang="uk-UA" sz="1600" b="1" i="1" dirty="0" err="1">
                <a:latin typeface="Times New Roman" pitchFamily="18" charset="0"/>
                <a:cs typeface="Times New Roman" pitchFamily="18" charset="0"/>
              </a:rPr>
              <a:t>“Слава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людини торувала славу </a:t>
            </a:r>
            <a:r>
              <a:rPr lang="uk-UA" sz="1600" b="1" i="1" dirty="0" err="1">
                <a:latin typeface="Times New Roman" pitchFamily="18" charset="0"/>
                <a:cs typeface="Times New Roman" pitchFamily="18" charset="0"/>
              </a:rPr>
              <a:t>поета”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( життя та творчість В.Стуса) та презентація до цього уроку розміщені на порталі «Учительський журнал он-лайн»;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2013 р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. – конспект  уроку з української  літератури </a:t>
            </a:r>
            <a:r>
              <a:rPr lang="uk-UA" sz="1600" b="1" i="1" dirty="0" err="1">
                <a:latin typeface="Times New Roman" pitchFamily="18" charset="0"/>
                <a:cs typeface="Times New Roman" pitchFamily="18" charset="0"/>
              </a:rPr>
              <a:t>“Звання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патріота треба  </a:t>
            </a:r>
            <a:r>
              <a:rPr lang="uk-UA" sz="1600" b="1" i="1" dirty="0" err="1">
                <a:latin typeface="Times New Roman" pitchFamily="18" charset="0"/>
                <a:cs typeface="Times New Roman" pitchFamily="18" charset="0"/>
              </a:rPr>
              <a:t>заслужити”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( життя та творчість                     </a:t>
            </a:r>
          </a:p>
          <a:p>
            <a:pPr marL="342900" indent="-342900" algn="just">
              <a:defRPr/>
            </a:pP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     В. Симоненка) та презентація до цього уроку розміщені на порталі  «Учительський журнал он-лайн».</a:t>
            </a:r>
            <a:endParaRPr lang="uk-UA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Прямоугольник 20"/>
          <p:cNvSpPr>
            <a:spLocks noChangeArrowheads="1"/>
          </p:cNvSpPr>
          <p:nvPr/>
        </p:nvSpPr>
        <p:spPr bwMode="auto">
          <a:xfrm>
            <a:off x="3071813" y="3286125"/>
            <a:ext cx="55721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 b="1">
                <a:latin typeface="Times New Roman" pitchFamily="18" charset="0"/>
                <a:cs typeface="Times New Roman" pitchFamily="18" charset="0"/>
              </a:rPr>
              <a:t>      2013 р.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Виникнення та розвиток української писемності та мови. Методична розробка позакласного заходу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Char char="•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Драматургія Г. Квітки-Основ’яненка. «Сватання на Гончарівці» – один з найкращих драматичних творів митця. Методична розробка уроку з української літератури. 9 клас.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У твоїм слові – твоя душа…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 (година спілкування для учнів 8 класу).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uk-UA" sz="1600" b="1">
                <a:latin typeface="Times New Roman" pitchFamily="18" charset="0"/>
                <a:cs typeface="Times New Roman" pitchFamily="18" charset="0"/>
              </a:rPr>
              <a:t>    2014 р.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Портретний вернісаж «Любов – одна, її обличчя різні» (до 100-річчя від дня смерті Лесі Українки. Методична розробка позакласного заходу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sz="1600">
                <a:latin typeface="Times New Roman" pitchFamily="18" charset="0"/>
                <a:cs typeface="Times New Roman" pitchFamily="18" charset="0"/>
              </a:rPr>
              <a:t>Шевченко у фольклорі. Літературний салон.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1" name="Picture 2" descr="F:\2014_12_05\IMG_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57438"/>
            <a:ext cx="15382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" descr="F:\2014_12_05\IMG_0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0"/>
            <a:ext cx="14827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4" descr="F:\2014_12_05\IMG_0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2643188"/>
            <a:ext cx="15748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6" descr="F:\2014_12_05\IMG_0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4286250"/>
            <a:ext cx="14462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5" descr="F:\2014_12_05\IM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5938" y="3500438"/>
            <a:ext cx="13350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Місце для вмісту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1114420"/>
          </a:xfrm>
        </p:spPr>
        <p:txBody>
          <a:bodyPr/>
          <a:lstStyle/>
          <a:p>
            <a:pPr algn="ctr" eaLnBrk="1" hangingPunct="1">
              <a:buNone/>
            </a:pPr>
            <a:endParaRPr lang="uk-UA" sz="4800" dirty="0" smtClean="0">
              <a:solidFill>
                <a:srgbClr val="FF5C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uk-UA" sz="4800" dirty="0" smtClean="0">
                <a:solidFill>
                  <a:srgbClr val="FF5C29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en-US" sz="4800" dirty="0" smtClean="0">
              <a:solidFill>
                <a:srgbClr val="FF5C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300037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5"/>
          <p:cNvSpPr txBox="1">
            <a:spLocks noChangeArrowheads="1"/>
          </p:cNvSpPr>
          <p:nvPr/>
        </p:nvSpPr>
        <p:spPr bwMode="auto">
          <a:xfrm rot="10800000" flipV="1">
            <a:off x="4214813" y="2166938"/>
            <a:ext cx="4929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Не тільки передати учням суму знань, а ще й навчити здобувати ці знання самостійно, сприяти розумінню потреби йти до мети шляхом свідомих зусиль,</a:t>
            </a:r>
          </a:p>
          <a:p>
            <a:pPr algn="just"/>
            <a:endParaRPr lang="uk-UA" sz="2400" b="1" i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538575"/>
            <a:ext cx="757242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та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3"/>
          <p:cNvSpPr/>
          <p:nvPr/>
        </p:nvSpPr>
        <p:spPr>
          <a:xfrm>
            <a:off x="571472" y="422956"/>
            <a:ext cx="842965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Впровадження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проектно</a:t>
            </a: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ї технології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уроках української літератури </a:t>
            </a:r>
          </a:p>
        </p:txBody>
      </p:sp>
      <p:pic>
        <p:nvPicPr>
          <p:cNvPr id="15365" name="Picture 2" descr="F:\Ячменьова Ол\2013_04_02\IMG_58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089400"/>
            <a:ext cx="34258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10"/>
          <p:cNvSpPr>
            <a:spLocks noChangeArrowheads="1"/>
          </p:cNvSpPr>
          <p:nvPr/>
        </p:nvSpPr>
        <p:spPr bwMode="auto">
          <a:xfrm>
            <a:off x="1500188" y="4643438"/>
            <a:ext cx="3571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ü"/>
            </a:pPr>
            <a:r>
              <a:rPr lang="uk-UA" sz="24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Розкрити творчі обдарування особистості та       сприяти її самореалізації,</a:t>
            </a:r>
          </a:p>
        </p:txBody>
      </p:sp>
      <p:pic>
        <p:nvPicPr>
          <p:cNvPr id="15367" name="Picture 6" descr="F:\Ячменьова Ол\рай семінар з виховної роботи\IMG_6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071688"/>
            <a:ext cx="40449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28629" y="1214422"/>
            <a:ext cx="8215371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оволодіння технікою  ПК   Дозволить  учителеві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2072482" y="1785143"/>
            <a:ext cx="285750" cy="14446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643313" y="1785938"/>
            <a:ext cx="407987" cy="126047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143500" y="1928813"/>
            <a:ext cx="498475" cy="698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7108032" y="2035969"/>
            <a:ext cx="1071562" cy="2857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Прямоугольник 25"/>
          <p:cNvSpPr>
            <a:spLocks noChangeArrowheads="1"/>
          </p:cNvSpPr>
          <p:nvPr/>
        </p:nvSpPr>
        <p:spPr bwMode="auto">
          <a:xfrm>
            <a:off x="0" y="2024063"/>
            <a:ext cx="3708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 зробити процес навчання активним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8" name="Прямоугольник 29"/>
          <p:cNvSpPr>
            <a:spLocks noChangeArrowheads="1"/>
          </p:cNvSpPr>
          <p:nvPr/>
        </p:nvSpPr>
        <p:spPr bwMode="auto">
          <a:xfrm>
            <a:off x="4000500" y="1928813"/>
            <a:ext cx="2714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нестандартно побудувати урок 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714375" y="3643313"/>
            <a:ext cx="8143875" cy="785812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77586" y="3643315"/>
            <a:ext cx="8080693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переваги навчання  за  проектною технологією для  учня 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5786" y="4426589"/>
            <a:ext cx="8072494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uk-UA" sz="2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враховує особливості його особистості;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2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сприяє адаптуванню в інформаційному просторі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2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допомагає досягти поставленої мети;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2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навчає самостійно здобувати знання;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uk-UA" sz="2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розкриває напрями застосовування отриманих знань у</a:t>
            </a:r>
          </a:p>
          <a:p>
            <a:pPr>
              <a:defRPr/>
            </a:pPr>
            <a:r>
              <a:rPr lang="uk-UA" sz="2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  житті.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71538" y="343895"/>
            <a:ext cx="728667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АКТУАЛЬНІСТЬ ДОСВІДУ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1500188" y="2857500"/>
            <a:ext cx="328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інтенсифікувати процес навчання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5063" y="2571750"/>
            <a:ext cx="29289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</a:rPr>
              <a:t>підвищити свій професійний рівень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353777"/>
            <a:ext cx="721523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Ідея досвіду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1163638"/>
            <a:ext cx="8509000" cy="569436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</a:rPr>
              <a:t>Полягає у формуванні когнітивної компетенції учнів , мотивації до творення і перетворенні себе, бажання здобувати знання самостійно 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sz="28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Поєднання традиційних форм навчання  та нетрадиційних.</a:t>
            </a:r>
          </a:p>
          <a:p>
            <a:pPr algn="ctr">
              <a:defRPr/>
            </a:pP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</a:rPr>
              <a:t> Новий рівень освоєння навчального матеріалу, що пов'язаний із використанням  проектної технології.</a:t>
            </a:r>
          </a:p>
          <a:p>
            <a:pPr algn="ctr">
              <a:defRPr/>
            </a:pP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sz="28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Оптимізує процес навчання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95288" y="549275"/>
            <a:ext cx="8748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b="1"/>
              <a:t>Проектування передбачає   планування, аналіз, пошук, </a:t>
            </a:r>
            <a:br>
              <a:rPr lang="uk-UA" sz="3600" b="1"/>
            </a:br>
            <a:r>
              <a:rPr lang="uk-UA" sz="3600" b="1"/>
              <a:t>реалізацію, результат</a:t>
            </a:r>
            <a:endParaRPr lang="ru-RU" sz="3600" b="1"/>
          </a:p>
        </p:txBody>
      </p:sp>
      <p:sp>
        <p:nvSpPr>
          <p:cNvPr id="43012" name="Скругленный прямоугольник 10"/>
          <p:cNvSpPr>
            <a:spLocks noGrp="1" noChangeArrowheads="1"/>
          </p:cNvSpPr>
          <p:nvPr>
            <p:ph idx="4294967295"/>
          </p:nvPr>
        </p:nvSpPr>
        <p:spPr>
          <a:xfrm>
            <a:off x="500034" y="3286124"/>
            <a:ext cx="1980000" cy="1620000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 w="25400" algn="ctr">
            <a:solidFill>
              <a:srgbClr val="385D8A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uk-UA" sz="28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sz="2000" dirty="0" smtClean="0">
                <a:solidFill>
                  <a:schemeClr val="bg1"/>
                </a:solidFill>
                <a:latin typeface="Arial" charset="0"/>
              </a:rPr>
              <a:t>замислив</a:t>
            </a:r>
            <a:endParaRPr lang="ru-RU" sz="2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3306" y="3357562"/>
            <a:ext cx="1980000" cy="162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спроектував</a:t>
            </a:r>
            <a:endParaRPr lang="ru-RU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6578" y="3357562"/>
            <a:ext cx="1980000" cy="162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Arial" pitchFamily="34" charset="0"/>
                <a:cs typeface="Arial" pitchFamily="34" charset="0"/>
              </a:rPr>
              <a:t>здійснив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571736" y="3857628"/>
            <a:ext cx="977900" cy="484188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трелка вправо 13"/>
          <p:cNvSpPr/>
          <p:nvPr/>
        </p:nvSpPr>
        <p:spPr>
          <a:xfrm>
            <a:off x="5715008" y="3929066"/>
            <a:ext cx="1050925" cy="484188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785818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проекту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16"/>
          <p:cNvCxnSpPr/>
          <p:nvPr/>
        </p:nvCxnSpPr>
        <p:spPr>
          <a:xfrm rot="5400000">
            <a:off x="678657" y="1678781"/>
            <a:ext cx="857250" cy="78581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20"/>
          <p:cNvCxnSpPr/>
          <p:nvPr/>
        </p:nvCxnSpPr>
        <p:spPr>
          <a:xfrm rot="5400000">
            <a:off x="6215063" y="1857375"/>
            <a:ext cx="857250" cy="71437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22"/>
          <p:cNvCxnSpPr>
            <a:stCxn id="16" idx="2"/>
          </p:cNvCxnSpPr>
          <p:nvPr/>
        </p:nvCxnSpPr>
        <p:spPr>
          <a:xfrm rot="16200000" flipH="1">
            <a:off x="7254875" y="1825625"/>
            <a:ext cx="814388" cy="82073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3"/>
          <p:cNvSpPr/>
          <p:nvPr/>
        </p:nvSpPr>
        <p:spPr>
          <a:xfrm>
            <a:off x="642910" y="1357298"/>
            <a:ext cx="2428893" cy="369332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Учитель</a:t>
            </a:r>
          </a:p>
        </p:txBody>
      </p:sp>
      <p:sp>
        <p:nvSpPr>
          <p:cNvPr id="16" name="Прямоугольник 13"/>
          <p:cNvSpPr/>
          <p:nvPr/>
        </p:nvSpPr>
        <p:spPr>
          <a:xfrm>
            <a:off x="5857884" y="1428736"/>
            <a:ext cx="2786083" cy="40011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Учасники проекту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13"/>
          <p:cNvSpPr/>
          <p:nvPr/>
        </p:nvSpPr>
        <p:spPr>
          <a:xfrm>
            <a:off x="7000892" y="2643182"/>
            <a:ext cx="1785949" cy="64633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</a:p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мови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13"/>
          <p:cNvSpPr/>
          <p:nvPr/>
        </p:nvSpPr>
        <p:spPr>
          <a:xfrm>
            <a:off x="5000628" y="2643182"/>
            <a:ext cx="1857356" cy="646331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</a:p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літератури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Прямоугольник 13"/>
          <p:cNvSpPr/>
          <p:nvPr/>
        </p:nvSpPr>
        <p:spPr>
          <a:xfrm>
            <a:off x="3214678" y="3786190"/>
            <a:ext cx="3071834" cy="646331"/>
          </a:xfrm>
          <a:prstGeom prst="flowChartPreparation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Активні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користувачі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13"/>
          <p:cNvSpPr/>
          <p:nvPr/>
        </p:nvSpPr>
        <p:spPr>
          <a:xfrm>
            <a:off x="3534213" y="4862286"/>
            <a:ext cx="2428893" cy="733663"/>
          </a:xfrm>
          <a:prstGeom prst="wave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Оцінка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проекту</a:t>
            </a:r>
          </a:p>
        </p:txBody>
      </p:sp>
      <p:sp>
        <p:nvSpPr>
          <p:cNvPr id="30" name="Прямоугольник 13"/>
          <p:cNvSpPr/>
          <p:nvPr/>
        </p:nvSpPr>
        <p:spPr>
          <a:xfrm>
            <a:off x="357157" y="2493000"/>
            <a:ext cx="2000265" cy="93600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Методичні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матеріали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13"/>
          <p:cNvSpPr/>
          <p:nvPr/>
        </p:nvSpPr>
        <p:spPr>
          <a:xfrm>
            <a:off x="2500298" y="2505670"/>
            <a:ext cx="2000265" cy="92333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Тематика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проектів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оцінювання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" name="Прямоугольник 13"/>
          <p:cNvSpPr/>
          <p:nvPr/>
        </p:nvSpPr>
        <p:spPr>
          <a:xfrm>
            <a:off x="3325346" y="6081486"/>
            <a:ext cx="2857520" cy="400110"/>
          </a:xfrm>
          <a:prstGeom prst="flowChartOnlineStorage">
            <a:avLst/>
          </a:prstGeom>
          <a:gradFill>
            <a:gsLst>
              <a:gs pos="0">
                <a:srgbClr val="FF6600"/>
              </a:gs>
              <a:gs pos="35000">
                <a:srgbClr val="CC5C00"/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перспектива</a:t>
            </a:r>
          </a:p>
        </p:txBody>
      </p:sp>
      <p:cxnSp>
        <p:nvCxnSpPr>
          <p:cNvPr id="39" name="Прямая со стрелкой 22"/>
          <p:cNvCxnSpPr>
            <a:endCxn id="31" idx="0"/>
          </p:cNvCxnSpPr>
          <p:nvPr/>
        </p:nvCxnSpPr>
        <p:spPr>
          <a:xfrm>
            <a:off x="2071688" y="1724025"/>
            <a:ext cx="1428750" cy="7810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22"/>
          <p:cNvCxnSpPr>
            <a:stCxn id="6" idx="2"/>
            <a:endCxn id="28" idx="0"/>
          </p:cNvCxnSpPr>
          <p:nvPr/>
        </p:nvCxnSpPr>
        <p:spPr>
          <a:xfrm rot="16200000" flipH="1">
            <a:off x="3459163" y="2493962"/>
            <a:ext cx="2547938" cy="3651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22"/>
          <p:cNvCxnSpPr>
            <a:stCxn id="28" idx="2"/>
            <a:endCxn id="29" idx="0"/>
          </p:cNvCxnSpPr>
          <p:nvPr/>
        </p:nvCxnSpPr>
        <p:spPr>
          <a:xfrm rot="5400000">
            <a:off x="4488657" y="4691856"/>
            <a:ext cx="522288" cy="317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22"/>
          <p:cNvCxnSpPr>
            <a:stCxn id="29" idx="2"/>
            <a:endCxn id="32" idx="0"/>
          </p:cNvCxnSpPr>
          <p:nvPr/>
        </p:nvCxnSpPr>
        <p:spPr>
          <a:xfrm rot="16200000" flipH="1">
            <a:off x="4462463" y="5789613"/>
            <a:ext cx="577850" cy="63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51" name="Групувати 116"/>
          <p:cNvGrpSpPr>
            <a:grpSpLocks/>
          </p:cNvGrpSpPr>
          <p:nvPr/>
        </p:nvGrpSpPr>
        <p:grpSpPr bwMode="auto">
          <a:xfrm>
            <a:off x="214313" y="1500188"/>
            <a:ext cx="3357562" cy="3738562"/>
            <a:chOff x="214282" y="1500174"/>
            <a:chExt cx="3357585" cy="3738918"/>
          </a:xfrm>
        </p:grpSpPr>
        <p:cxnSp>
          <p:nvCxnSpPr>
            <p:cNvPr id="82" name="Прямая со стрелкой 22"/>
            <p:cNvCxnSpPr/>
            <p:nvPr/>
          </p:nvCxnSpPr>
          <p:spPr>
            <a:xfrm>
              <a:off x="214282" y="5215278"/>
              <a:ext cx="3357585" cy="23814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22"/>
            <p:cNvCxnSpPr/>
            <p:nvPr/>
          </p:nvCxnSpPr>
          <p:spPr>
            <a:xfrm rot="5400000">
              <a:off x="-1641682" y="3356138"/>
              <a:ext cx="3713516" cy="1587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22"/>
            <p:cNvCxnSpPr/>
            <p:nvPr/>
          </p:nvCxnSpPr>
          <p:spPr>
            <a:xfrm rot="10800000">
              <a:off x="214282" y="1500174"/>
              <a:ext cx="428628" cy="1587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2" name="Групувати 117"/>
          <p:cNvGrpSpPr>
            <a:grpSpLocks/>
          </p:cNvGrpSpPr>
          <p:nvPr/>
        </p:nvGrpSpPr>
        <p:grpSpPr bwMode="auto">
          <a:xfrm>
            <a:off x="5929313" y="1571625"/>
            <a:ext cx="3001962" cy="3716338"/>
            <a:chOff x="5929322" y="1571612"/>
            <a:chExt cx="3002332" cy="3716364"/>
          </a:xfrm>
        </p:grpSpPr>
        <p:cxnSp>
          <p:nvCxnSpPr>
            <p:cNvPr id="86" name="Прямая со стрелкой 22"/>
            <p:cNvCxnSpPr/>
            <p:nvPr/>
          </p:nvCxnSpPr>
          <p:spPr>
            <a:xfrm>
              <a:off x="5929322" y="5286388"/>
              <a:ext cx="3000745" cy="1588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22"/>
            <p:cNvCxnSpPr/>
            <p:nvPr/>
          </p:nvCxnSpPr>
          <p:spPr>
            <a:xfrm rot="5400000">
              <a:off x="7073473" y="3429794"/>
              <a:ext cx="3713188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22"/>
            <p:cNvCxnSpPr/>
            <p:nvPr/>
          </p:nvCxnSpPr>
          <p:spPr>
            <a:xfrm rot="10800000">
              <a:off x="8644282" y="1571612"/>
              <a:ext cx="287372" cy="1588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Прямая со стрелкой 22"/>
          <p:cNvCxnSpPr/>
          <p:nvPr/>
        </p:nvCxnSpPr>
        <p:spPr>
          <a:xfrm>
            <a:off x="928688" y="5214938"/>
            <a:ext cx="2428875" cy="92868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20"/>
          <p:cNvCxnSpPr/>
          <p:nvPr/>
        </p:nvCxnSpPr>
        <p:spPr>
          <a:xfrm rot="10800000" flipV="1">
            <a:off x="6215063" y="5286375"/>
            <a:ext cx="1857375" cy="78581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3"/>
          <p:cNvSpPr/>
          <p:nvPr/>
        </p:nvSpPr>
        <p:spPr>
          <a:xfrm>
            <a:off x="3500430" y="714356"/>
            <a:ext cx="2428893" cy="523220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0" name="Прямая со стрелкой 22"/>
          <p:cNvCxnSpPr/>
          <p:nvPr/>
        </p:nvCxnSpPr>
        <p:spPr>
          <a:xfrm>
            <a:off x="5929313" y="1000125"/>
            <a:ext cx="1643062" cy="45243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18"/>
          <p:cNvCxnSpPr>
            <a:stCxn id="6" idx="1"/>
            <a:endCxn id="15" idx="0"/>
          </p:cNvCxnSpPr>
          <p:nvPr/>
        </p:nvCxnSpPr>
        <p:spPr>
          <a:xfrm rot="10800000" flipV="1">
            <a:off x="1857375" y="976313"/>
            <a:ext cx="1643063" cy="3810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22"/>
          <p:cNvCxnSpPr/>
          <p:nvPr/>
        </p:nvCxnSpPr>
        <p:spPr>
          <a:xfrm rot="16200000" flipH="1">
            <a:off x="5142707" y="3572668"/>
            <a:ext cx="577850" cy="476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20"/>
          <p:cNvCxnSpPr/>
          <p:nvPr/>
        </p:nvCxnSpPr>
        <p:spPr>
          <a:xfrm rot="10800000" flipV="1">
            <a:off x="6215063" y="3357563"/>
            <a:ext cx="1857375" cy="7858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785818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Схема роботи над проектом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16"/>
          <p:cNvCxnSpPr>
            <a:stCxn id="15" idx="2"/>
            <a:endCxn id="46" idx="0"/>
          </p:cNvCxnSpPr>
          <p:nvPr/>
        </p:nvCxnSpPr>
        <p:spPr>
          <a:xfrm rot="5400000">
            <a:off x="1061244" y="1558132"/>
            <a:ext cx="1270000" cy="6080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3"/>
          <p:cNvSpPr/>
          <p:nvPr/>
        </p:nvSpPr>
        <p:spPr>
          <a:xfrm>
            <a:off x="785786" y="857232"/>
            <a:ext cx="2428893" cy="369332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rgbClr val="FFC28B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Учитель</a:t>
            </a:r>
          </a:p>
        </p:txBody>
      </p:sp>
      <p:sp>
        <p:nvSpPr>
          <p:cNvPr id="16" name="Прямоугольник 13"/>
          <p:cNvSpPr/>
          <p:nvPr/>
        </p:nvSpPr>
        <p:spPr>
          <a:xfrm>
            <a:off x="5929322" y="885750"/>
            <a:ext cx="2786083" cy="40011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rgbClr val="FFC28B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Учень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Прямоугольник 13"/>
          <p:cNvSpPr/>
          <p:nvPr/>
        </p:nvSpPr>
        <p:spPr>
          <a:xfrm>
            <a:off x="7072330" y="2000240"/>
            <a:ext cx="1785949" cy="923330"/>
          </a:xfrm>
          <a:prstGeom prst="rect">
            <a:avLst/>
          </a:prstGeom>
          <a:gradFill>
            <a:gsLst>
              <a:gs pos="0">
                <a:srgbClr val="99FF33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Розробка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теоретичної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частини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13"/>
          <p:cNvSpPr/>
          <p:nvPr/>
        </p:nvSpPr>
        <p:spPr>
          <a:xfrm>
            <a:off x="3571868" y="2568355"/>
            <a:ext cx="1857356" cy="646331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50000">
                <a:srgbClr val="00FF00"/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Критерії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оцінювання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Прямоугольник 13"/>
          <p:cNvSpPr/>
          <p:nvPr/>
        </p:nvSpPr>
        <p:spPr>
          <a:xfrm>
            <a:off x="3286116" y="5923148"/>
            <a:ext cx="2643206" cy="792000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rgbClr val="FFFF00"/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Оцінювання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робіт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Прямоугольник 13"/>
          <p:cNvSpPr/>
          <p:nvPr/>
        </p:nvSpPr>
        <p:spPr>
          <a:xfrm>
            <a:off x="3143240" y="4061264"/>
            <a:ext cx="2714644" cy="1209080"/>
          </a:xfrm>
          <a:prstGeom prst="hexagon">
            <a:avLst/>
          </a:prstGeom>
          <a:gradFill>
            <a:gsLst>
              <a:gs pos="0">
                <a:srgbClr val="990000"/>
              </a:gs>
              <a:gs pos="80000">
                <a:srgbClr val="D86D6A"/>
              </a:gs>
              <a:gs pos="100000">
                <a:srgbClr val="C00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Участь </a:t>
            </a:r>
          </a:p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 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заході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іЗ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захисту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робіт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Прямоугольник 13"/>
          <p:cNvSpPr/>
          <p:nvPr/>
        </p:nvSpPr>
        <p:spPr>
          <a:xfrm>
            <a:off x="3714744" y="1702346"/>
            <a:ext cx="1571636" cy="369332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rgbClr val="FFFF00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Вибір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теми</a:t>
            </a:r>
          </a:p>
        </p:txBody>
      </p:sp>
      <p:sp>
        <p:nvSpPr>
          <p:cNvPr id="43" name="Прямоугольник 13"/>
          <p:cNvSpPr/>
          <p:nvPr/>
        </p:nvSpPr>
        <p:spPr>
          <a:xfrm>
            <a:off x="7072331" y="3286124"/>
            <a:ext cx="1785949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Робота над практичною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частиною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Прямоугольник 13"/>
          <p:cNvSpPr/>
          <p:nvPr/>
        </p:nvSpPr>
        <p:spPr>
          <a:xfrm>
            <a:off x="7072331" y="4572008"/>
            <a:ext cx="1785949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Підготовка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захисту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робіт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5" name="Прямоугольник 13"/>
          <p:cNvSpPr/>
          <p:nvPr/>
        </p:nvSpPr>
        <p:spPr>
          <a:xfrm>
            <a:off x="7000892" y="5815710"/>
            <a:ext cx="1928826" cy="733663"/>
          </a:xfrm>
          <a:prstGeom prst="wave">
            <a:avLst/>
          </a:prstGeom>
          <a:gradFill>
            <a:gsLst>
              <a:gs pos="0">
                <a:srgbClr val="00FF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rgbClr val="99FF33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Захист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робіт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6" name="Прямоугольник 13"/>
          <p:cNvSpPr/>
          <p:nvPr/>
        </p:nvSpPr>
        <p:spPr>
          <a:xfrm>
            <a:off x="500034" y="2496742"/>
            <a:ext cx="1785949" cy="1146572"/>
          </a:xfrm>
          <a:prstGeom prst="flowChartPunchedCard">
            <a:avLst/>
          </a:prstGeom>
          <a:gradFill>
            <a:gsLst>
              <a:gs pos="0">
                <a:srgbClr val="92D050"/>
              </a:gs>
              <a:gs pos="80000">
                <a:srgbClr val="66FF66"/>
              </a:gs>
              <a:gs pos="100000">
                <a:srgbClr val="DFE33D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Консультації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0" name="Прямая со стрелкой 22"/>
          <p:cNvCxnSpPr>
            <a:stCxn id="15" idx="2"/>
            <a:endCxn id="26" idx="1"/>
          </p:cNvCxnSpPr>
          <p:nvPr/>
        </p:nvCxnSpPr>
        <p:spPr>
          <a:xfrm rot="16200000" flipH="1">
            <a:off x="1954213" y="1273175"/>
            <a:ext cx="1663700" cy="157162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22"/>
          <p:cNvCxnSpPr>
            <a:stCxn id="15" idx="2"/>
            <a:endCxn id="31" idx="1"/>
          </p:cNvCxnSpPr>
          <p:nvPr/>
        </p:nvCxnSpPr>
        <p:spPr>
          <a:xfrm rot="16200000" flipH="1">
            <a:off x="2527300" y="700088"/>
            <a:ext cx="660400" cy="171450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20"/>
          <p:cNvCxnSpPr>
            <a:stCxn id="16" idx="2"/>
            <a:endCxn id="31" idx="3"/>
          </p:cNvCxnSpPr>
          <p:nvPr/>
        </p:nvCxnSpPr>
        <p:spPr>
          <a:xfrm rot="5400000">
            <a:off x="6003925" y="568325"/>
            <a:ext cx="601663" cy="203676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20"/>
          <p:cNvCxnSpPr>
            <a:stCxn id="16" idx="2"/>
            <a:endCxn id="26" idx="3"/>
          </p:cNvCxnSpPr>
          <p:nvPr/>
        </p:nvCxnSpPr>
        <p:spPr>
          <a:xfrm rot="5400000">
            <a:off x="5573712" y="1141413"/>
            <a:ext cx="1604963" cy="18938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20"/>
          <p:cNvCxnSpPr>
            <a:stCxn id="16" idx="2"/>
            <a:endCxn id="25" idx="0"/>
          </p:cNvCxnSpPr>
          <p:nvPr/>
        </p:nvCxnSpPr>
        <p:spPr>
          <a:xfrm rot="16200000" flipH="1">
            <a:off x="7287419" y="1321594"/>
            <a:ext cx="714375" cy="64293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20"/>
          <p:cNvCxnSpPr>
            <a:stCxn id="16" idx="2"/>
            <a:endCxn id="30" idx="2"/>
          </p:cNvCxnSpPr>
          <p:nvPr/>
        </p:nvCxnSpPr>
        <p:spPr>
          <a:xfrm rot="5400000">
            <a:off x="4900613" y="2243137"/>
            <a:ext cx="3379788" cy="146526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22"/>
          <p:cNvCxnSpPr>
            <a:stCxn id="25" idx="2"/>
            <a:endCxn id="43" idx="0"/>
          </p:cNvCxnSpPr>
          <p:nvPr/>
        </p:nvCxnSpPr>
        <p:spPr>
          <a:xfrm rot="16200000" flipH="1">
            <a:off x="7785100" y="3105150"/>
            <a:ext cx="36195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22"/>
          <p:cNvCxnSpPr>
            <a:stCxn id="46" idx="2"/>
            <a:endCxn id="29" idx="2"/>
          </p:cNvCxnSpPr>
          <p:nvPr/>
        </p:nvCxnSpPr>
        <p:spPr>
          <a:xfrm rot="16200000" flipH="1">
            <a:off x="1000919" y="4034632"/>
            <a:ext cx="2676525" cy="189388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20"/>
          <p:cNvCxnSpPr>
            <a:stCxn id="45" idx="1"/>
            <a:endCxn id="29" idx="6"/>
          </p:cNvCxnSpPr>
          <p:nvPr/>
        </p:nvCxnSpPr>
        <p:spPr>
          <a:xfrm rot="10800000" flipV="1">
            <a:off x="5929313" y="6183313"/>
            <a:ext cx="1071562" cy="13652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22"/>
          <p:cNvCxnSpPr/>
          <p:nvPr/>
        </p:nvCxnSpPr>
        <p:spPr>
          <a:xfrm rot="16200000" flipH="1">
            <a:off x="7820025" y="4395788"/>
            <a:ext cx="36195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22"/>
          <p:cNvCxnSpPr/>
          <p:nvPr/>
        </p:nvCxnSpPr>
        <p:spPr>
          <a:xfrm rot="16200000" flipH="1">
            <a:off x="7820025" y="5681663"/>
            <a:ext cx="361950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 b="34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круглений прямокутник 2"/>
          <p:cNvSpPr/>
          <p:nvPr/>
        </p:nvSpPr>
        <p:spPr>
          <a:xfrm>
            <a:off x="3143250" y="2428875"/>
            <a:ext cx="2786063" cy="1714500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357563" y="2643188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 технологія на уроках української літератури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214313" y="0"/>
            <a:ext cx="2643187" cy="2000250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6143625" y="0"/>
            <a:ext cx="2571750" cy="2000250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6286500" y="2428875"/>
            <a:ext cx="2571750" cy="2071688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0" y="2571750"/>
            <a:ext cx="2714625" cy="2071688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429375" y="4857750"/>
            <a:ext cx="2428875" cy="1643063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0" y="4929188"/>
            <a:ext cx="2928938" cy="1571625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6143625" y="-142875"/>
            <a:ext cx="278609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10-11 класи</a:t>
            </a:r>
          </a:p>
          <a:p>
            <a:r>
              <a:rPr lang="uk-UA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“Поезія</a:t>
            </a:r>
            <a:r>
              <a:rPr lang="uk-UA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–це</a:t>
            </a:r>
            <a:r>
              <a:rPr lang="uk-UA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живопис,  який чують</a:t>
            </a:r>
            <a:r>
              <a:rPr lang="uk-UA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…”</a:t>
            </a:r>
            <a:r>
              <a:rPr lang="en-US" sz="2000" b="1" i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поезії </a:t>
            </a:r>
            <a:r>
              <a:rPr lang="uk-UA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П.Тичини, </a:t>
            </a:r>
            <a:r>
              <a:rPr lang="uk-UA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М.Риль-ського</a:t>
            </a:r>
            <a:r>
              <a:rPr lang="uk-UA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В.Сосюри, Лесі </a:t>
            </a:r>
            <a:r>
              <a:rPr lang="uk-UA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Українки”</a:t>
            </a:r>
            <a:endParaRPr lang="uk-UA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214313" y="2571750"/>
            <a:ext cx="2500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9 клас</a:t>
            </a:r>
          </a:p>
          <a:p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“Я пісню цю у пам”яті навіки  збережу” (родинно- побутові пісні”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6286500" y="2500313"/>
            <a:ext cx="2643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клас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“Драматургія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Г. Квітки-Основ”яненка. “Сватання на Гончарівці”</a:t>
            </a: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6572250" y="4786313"/>
            <a:ext cx="2143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клас 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“Гірська орлиця”(життя і  творчість 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О. Кобилянської)</a:t>
            </a: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3429000" y="4929188"/>
            <a:ext cx="2428875" cy="1571625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3143250" y="0"/>
            <a:ext cx="2786063" cy="1857375"/>
          </a:xfrm>
          <a:prstGeom prst="roundRect">
            <a:avLst/>
          </a:prstGeom>
          <a:solidFill>
            <a:srgbClr val="92D050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0" y="4929188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 клас 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“Плач Ярославни -України” 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переспів Т.Шевченка)</a:t>
            </a:r>
          </a:p>
        </p:txBody>
      </p:sp>
      <p:sp>
        <p:nvSpPr>
          <p:cNvPr id="20497" name="TextBox 18"/>
          <p:cNvSpPr txBox="1">
            <a:spLocks noChangeArrowheads="1"/>
          </p:cNvSpPr>
          <p:nvPr/>
        </p:nvSpPr>
        <p:spPr bwMode="auto">
          <a:xfrm>
            <a:off x="3286125" y="4929188"/>
            <a:ext cx="2857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клас  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“Родина моя єдина”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І.Нечуй-Левицький. “Кайдашева сім</a:t>
            </a:r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я”)</a:t>
            </a:r>
          </a:p>
        </p:txBody>
      </p:sp>
      <p:sp>
        <p:nvSpPr>
          <p:cNvPr id="20498" name="TextBox 19"/>
          <p:cNvSpPr txBox="1">
            <a:spLocks noChangeArrowheads="1"/>
          </p:cNvSpPr>
          <p:nvPr/>
        </p:nvSpPr>
        <p:spPr bwMode="auto">
          <a:xfrm>
            <a:off x="3286125" y="0"/>
            <a:ext cx="2500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клас 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“Звання патріота треба заслужи-ти”(життя і творчість  В.Симоненко)</a:t>
            </a:r>
          </a:p>
        </p:txBody>
      </p:sp>
      <p:sp>
        <p:nvSpPr>
          <p:cNvPr id="21" name="Стрілка вгору 20"/>
          <p:cNvSpPr/>
          <p:nvPr/>
        </p:nvSpPr>
        <p:spPr>
          <a:xfrm>
            <a:off x="4357688" y="1857375"/>
            <a:ext cx="484187" cy="4286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2" name="Стрілка вгору 21"/>
          <p:cNvSpPr/>
          <p:nvPr/>
        </p:nvSpPr>
        <p:spPr>
          <a:xfrm rot="3172636">
            <a:off x="5789613" y="1965325"/>
            <a:ext cx="485775" cy="4286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3" name="Стрілка вгору 22"/>
          <p:cNvSpPr/>
          <p:nvPr/>
        </p:nvSpPr>
        <p:spPr>
          <a:xfrm rot="17929106">
            <a:off x="2847975" y="1958975"/>
            <a:ext cx="485775" cy="4286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4" name="Стрілка вгору 23"/>
          <p:cNvSpPr/>
          <p:nvPr/>
        </p:nvSpPr>
        <p:spPr>
          <a:xfrm rot="16200000">
            <a:off x="2615407" y="3028156"/>
            <a:ext cx="484188" cy="4286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5" name="Стрілка вгору 24"/>
          <p:cNvSpPr/>
          <p:nvPr/>
        </p:nvSpPr>
        <p:spPr>
          <a:xfrm rot="5400000">
            <a:off x="5972969" y="3028156"/>
            <a:ext cx="484188" cy="4286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6" name="Стрілка вгору 25"/>
          <p:cNvSpPr/>
          <p:nvPr/>
        </p:nvSpPr>
        <p:spPr>
          <a:xfrm rot="10800000">
            <a:off x="4357688" y="4286250"/>
            <a:ext cx="484187" cy="50006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7" name="Стрілка вгору 26"/>
          <p:cNvSpPr/>
          <p:nvPr/>
        </p:nvSpPr>
        <p:spPr>
          <a:xfrm rot="7784435">
            <a:off x="5934869" y="4180681"/>
            <a:ext cx="484188" cy="4286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8" name="Стрілка вгору 27"/>
          <p:cNvSpPr/>
          <p:nvPr/>
        </p:nvSpPr>
        <p:spPr>
          <a:xfrm rot="14096090">
            <a:off x="2543969" y="4171156"/>
            <a:ext cx="484188" cy="4286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0" y="357188"/>
            <a:ext cx="2928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клас 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“Слава  людини торувала славу поета”</a:t>
            </a:r>
          </a:p>
          <a:p>
            <a:pPr algn="ctr"/>
            <a:r>
              <a:rPr lang="uk-UA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(життя і творчість В.Стус)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90" grpId="0"/>
      <p:bldP spid="20491" grpId="0"/>
      <p:bldP spid="20492" grpId="0"/>
      <p:bldP spid="20493" grpId="0"/>
      <p:bldP spid="20496" grpId="0"/>
      <p:bldP spid="20497" grpId="0"/>
      <p:bldP spid="2049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971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3" descr="F:\урок Ячменьової про Стуса\S630094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428625" y="3929063"/>
            <a:ext cx="5357813" cy="2928937"/>
          </a:xfrm>
        </p:spPr>
      </p:pic>
      <p:pic>
        <p:nvPicPr>
          <p:cNvPr id="23556" name="Picture 4" descr="F:\урок Ячменьової про Стуса\S63009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188" y="1428750"/>
            <a:ext cx="53578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F:\урок Ячменьової про Стуса\S63009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929063"/>
            <a:ext cx="42148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571500" y="0"/>
            <a:ext cx="97155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Проект змішаного типу (груповий)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9" name="Picture 13" descr="Скан_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1428750"/>
            <a:ext cx="3143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285750" y="500063"/>
            <a:ext cx="10001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Тема уроку. </a:t>
            </a:r>
            <a:r>
              <a:rPr lang="uk-UA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“Слава</a:t>
            </a:r>
            <a:r>
              <a:rPr lang="uk-UA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людини торувала  </a:t>
            </a:r>
          </a:p>
          <a:p>
            <a:pPr algn="ctr">
              <a:defRPr/>
            </a:pPr>
            <a:r>
              <a:rPr lang="uk-UA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славу </a:t>
            </a:r>
            <a:r>
              <a:rPr lang="uk-UA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поета”</a:t>
            </a:r>
            <a:r>
              <a:rPr lang="uk-UA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(Д.Стус)</a:t>
            </a:r>
            <a:endParaRPr lang="uk-UA" sz="24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929</Words>
  <Application>Microsoft Office PowerPoint</Application>
  <PresentationFormat>Екран (4:3)</PresentationFormat>
  <Paragraphs>146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Структура проекту</vt:lpstr>
      <vt:lpstr>Схема роботи над проектом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інноваційних технологій на уроках фізичної культури</dc:title>
  <dc:creator>Galina</dc:creator>
  <cp:lastModifiedBy>Galia</cp:lastModifiedBy>
  <cp:revision>539</cp:revision>
  <dcterms:created xsi:type="dcterms:W3CDTF">2013-10-13T11:21:50Z</dcterms:created>
  <dcterms:modified xsi:type="dcterms:W3CDTF">2014-12-19T06:35:36Z</dcterms:modified>
</cp:coreProperties>
</file>