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sldIdLst>
    <p:sldId id="273" r:id="rId2"/>
    <p:sldId id="274" r:id="rId3"/>
    <p:sldId id="258" r:id="rId4"/>
    <p:sldId id="263" r:id="rId5"/>
    <p:sldId id="264" r:id="rId6"/>
    <p:sldId id="276" r:id="rId7"/>
    <p:sldId id="280" r:id="rId8"/>
    <p:sldId id="281" r:id="rId9"/>
    <p:sldId id="285" r:id="rId10"/>
    <p:sldId id="286" r:id="rId11"/>
    <p:sldId id="284" r:id="rId12"/>
    <p:sldId id="282" r:id="rId13"/>
    <p:sldId id="283" r:id="rId14"/>
    <p:sldId id="271" r:id="rId15"/>
    <p:sldId id="272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502AA-C21A-466F-BC79-C95AA308293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4D29F9B-AD11-4298-9257-C193633D8BC8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FFFF00"/>
              </a:solidFill>
            </a:rPr>
            <a:t>Образ предмета або явища, що </a:t>
          </a:r>
          <a:r>
            <a:rPr lang="uk-UA" sz="2000" b="1" dirty="0" smtClean="0">
              <a:solidFill>
                <a:srgbClr val="FFFF00"/>
              </a:solidFill>
            </a:rPr>
            <a:t>вивчається</a:t>
          </a:r>
          <a:endParaRPr lang="uk-UA" sz="2000" b="1" dirty="0">
            <a:solidFill>
              <a:srgbClr val="FFFF00"/>
            </a:solidFill>
          </a:endParaRPr>
        </a:p>
      </dgm:t>
    </dgm:pt>
    <dgm:pt modelId="{FB79D2B7-5C29-4E8C-BDA5-BC968A87BAFB}" type="parTrans" cxnId="{383C45FC-4D11-4A5C-9A26-DA025886D172}">
      <dgm:prSet/>
      <dgm:spPr/>
      <dgm:t>
        <a:bodyPr/>
        <a:lstStyle/>
        <a:p>
          <a:endParaRPr lang="uk-UA"/>
        </a:p>
      </dgm:t>
    </dgm:pt>
    <dgm:pt modelId="{A30D504D-E6E4-4DBF-9D95-874EE1ADF806}" type="sibTrans" cxnId="{383C45FC-4D11-4A5C-9A26-DA025886D172}">
      <dgm:prSet/>
      <dgm:spPr/>
      <dgm:t>
        <a:bodyPr/>
        <a:lstStyle/>
        <a:p>
          <a:endParaRPr lang="uk-UA"/>
        </a:p>
      </dgm:t>
    </dgm:pt>
    <dgm:pt modelId="{DEB96C0B-B620-44F2-8C7F-A6B286C3F5EF}">
      <dgm:prSet phldrT="[Текст]" custT="1"/>
      <dgm:spPr/>
      <dgm:t>
        <a:bodyPr/>
        <a:lstStyle/>
        <a:p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колір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C0000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E872D953-81DC-4D13-963D-E652FCDE3EF4}" type="parTrans" cxnId="{EBCC476D-E9D6-4662-8688-839A9FDFD5DB}">
      <dgm:prSet/>
      <dgm:spPr/>
      <dgm:t>
        <a:bodyPr/>
        <a:lstStyle/>
        <a:p>
          <a:endParaRPr lang="uk-UA"/>
        </a:p>
      </dgm:t>
    </dgm:pt>
    <dgm:pt modelId="{583DBD53-E75C-4FFB-AE29-ED402FE1BAF4}" type="sibTrans" cxnId="{EBCC476D-E9D6-4662-8688-839A9FDFD5DB}">
      <dgm:prSet/>
      <dgm:spPr/>
      <dgm:t>
        <a:bodyPr/>
        <a:lstStyle/>
        <a:p>
          <a:endParaRPr lang="uk-UA"/>
        </a:p>
      </dgm:t>
    </dgm:pt>
    <dgm:pt modelId="{AE1B972B-69BA-4343-BBA2-E91C14AD8177}">
      <dgm:prSet phldrT="[Текст]" custT="1"/>
      <dgm:spPr/>
      <dgm:t>
        <a:bodyPr/>
        <a:lstStyle/>
        <a:p>
          <a:pPr marL="0" indent="-90170" algn="ctr" rtl="0" eaLnBrk="1" fontAlgn="auto" hangingPunct="1">
            <a:lnSpc>
              <a:spcPct val="115000"/>
            </a:lnSpc>
            <a:spcBef>
              <a:spcPts val="0"/>
            </a:spcBef>
            <a:spcAft>
              <a:spcPts val="1000"/>
            </a:spcAft>
            <a:buFont typeface="Arial" charset="0"/>
            <a:buNone/>
            <a:defRPr/>
          </a:pPr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смак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chemeClr val="bg2">
                <a:lumMod val="50000"/>
              </a:scheme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DAB0C6A7-DCC5-45EA-8BC5-3745FE497BEA}" type="parTrans" cxnId="{9EA688B0-3A65-4BE4-A91E-F9E977B31927}">
      <dgm:prSet/>
      <dgm:spPr/>
      <dgm:t>
        <a:bodyPr/>
        <a:lstStyle/>
        <a:p>
          <a:endParaRPr lang="uk-UA"/>
        </a:p>
      </dgm:t>
    </dgm:pt>
    <dgm:pt modelId="{3B638F51-DE72-4B2B-BEAA-A38B1C891114}" type="sibTrans" cxnId="{9EA688B0-3A65-4BE4-A91E-F9E977B31927}">
      <dgm:prSet/>
      <dgm:spPr/>
      <dgm:t>
        <a:bodyPr/>
        <a:lstStyle/>
        <a:p>
          <a:endParaRPr lang="uk-UA"/>
        </a:p>
      </dgm:t>
    </dgm:pt>
    <dgm:pt modelId="{65F55318-CD35-4695-B2F8-F39FAED6E866}">
      <dgm:prSet phldrT="[Текст]" custT="1"/>
      <dgm:spPr/>
      <dgm:t>
        <a:bodyPr/>
        <a:lstStyle/>
        <a:p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запах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00B05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041210F5-45E9-4C9B-A6C8-D9CC39905B65}" type="parTrans" cxnId="{F2C799F9-7800-4AD8-8D9F-53EF9AD1EC69}">
      <dgm:prSet/>
      <dgm:spPr/>
      <dgm:t>
        <a:bodyPr/>
        <a:lstStyle/>
        <a:p>
          <a:endParaRPr lang="uk-UA"/>
        </a:p>
      </dgm:t>
    </dgm:pt>
    <dgm:pt modelId="{5AD9BA3B-3A61-410E-B884-AF3DA0C855DE}" type="sibTrans" cxnId="{F2C799F9-7800-4AD8-8D9F-53EF9AD1EC69}">
      <dgm:prSet/>
      <dgm:spPr/>
      <dgm:t>
        <a:bodyPr/>
        <a:lstStyle/>
        <a:p>
          <a:endParaRPr lang="uk-UA"/>
        </a:p>
      </dgm:t>
    </dgm:pt>
    <dgm:pt modelId="{66603F0A-8B23-4B70-98D7-FA9A84051AB9}">
      <dgm:prSet phldrT="[Текст]" custT="1"/>
      <dgm:spPr/>
      <dgm:t>
        <a:bodyPr/>
        <a:lstStyle/>
        <a:p>
          <a:r>
            <a:rPr lang="uk-UA" sz="36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звук</a:t>
          </a:r>
          <a:endParaRPr lang="uk-UA" sz="36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00206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F99311E3-1C3B-400E-AE9A-6CAAB514351B}" type="parTrans" cxnId="{F821EE95-18C8-47EE-A3A1-8F9030B74667}">
      <dgm:prSet/>
      <dgm:spPr/>
      <dgm:t>
        <a:bodyPr/>
        <a:lstStyle/>
        <a:p>
          <a:endParaRPr lang="uk-UA"/>
        </a:p>
      </dgm:t>
    </dgm:pt>
    <dgm:pt modelId="{09F64AC4-0FD8-4653-8BDD-1DB814C2709C}" type="sibTrans" cxnId="{F821EE95-18C8-47EE-A3A1-8F9030B74667}">
      <dgm:prSet/>
      <dgm:spPr/>
      <dgm:t>
        <a:bodyPr/>
        <a:lstStyle/>
        <a:p>
          <a:endParaRPr lang="uk-UA"/>
        </a:p>
      </dgm:t>
    </dgm:pt>
    <dgm:pt modelId="{8EFD3A2D-13B0-4D5E-A981-AF8EEEC814DF}" type="pres">
      <dgm:prSet presAssocID="{C4D502AA-C21A-466F-BC79-C95AA308293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7A88B6A-CD97-43A3-A018-AC00250F44BD}" type="pres">
      <dgm:prSet presAssocID="{44D29F9B-AD11-4298-9257-C193633D8BC8}" presName="centerShape" presStyleLbl="node0" presStyleIdx="0" presStyleCnt="1" custScaleX="197884" custScaleY="161317" custLinFactNeighborX="1851" custLinFactNeighborY="-1767"/>
      <dgm:spPr/>
      <dgm:t>
        <a:bodyPr/>
        <a:lstStyle/>
        <a:p>
          <a:endParaRPr lang="uk-UA"/>
        </a:p>
      </dgm:t>
    </dgm:pt>
    <dgm:pt modelId="{319B06A8-4B29-43CE-9A08-A46F61C15CBF}" type="pres">
      <dgm:prSet presAssocID="{DEB96C0B-B620-44F2-8C7F-A6B286C3F5EF}" presName="node" presStyleLbl="node1" presStyleIdx="0" presStyleCnt="4" custScaleX="238055" custScaleY="107708" custRadScaleRad="101521" custRadScaleInc="-6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DE7B61-FA93-4C0B-A35C-B64FCEEFAA06}" type="pres">
      <dgm:prSet presAssocID="{DEB96C0B-B620-44F2-8C7F-A6B286C3F5EF}" presName="dummy" presStyleCnt="0"/>
      <dgm:spPr/>
    </dgm:pt>
    <dgm:pt modelId="{DC32206C-13B8-4EE8-8C44-DD60F556EEB4}" type="pres">
      <dgm:prSet presAssocID="{583DBD53-E75C-4FFB-AE29-ED402FE1BAF4}" presName="sibTrans" presStyleLbl="sibTrans2D1" presStyleIdx="0" presStyleCnt="4" custLinFactNeighborX="-7388" custLinFactNeighborY="844"/>
      <dgm:spPr/>
      <dgm:t>
        <a:bodyPr/>
        <a:lstStyle/>
        <a:p>
          <a:endParaRPr lang="uk-UA"/>
        </a:p>
      </dgm:t>
    </dgm:pt>
    <dgm:pt modelId="{E018A604-A0FE-4C16-91C8-A65D8B586318}" type="pres">
      <dgm:prSet presAssocID="{AE1B972B-69BA-4343-BBA2-E91C14AD8177}" presName="node" presStyleLbl="node1" presStyleIdx="1" presStyleCnt="4" custAng="0" custScaleX="197565" custScaleY="136062" custRadScaleRad="150396" custRadScaleInc="-1893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6FE2F1-87BC-46F5-A6BE-F253C9ED7F0B}" type="pres">
      <dgm:prSet presAssocID="{AE1B972B-69BA-4343-BBA2-E91C14AD8177}" presName="dummy" presStyleCnt="0"/>
      <dgm:spPr/>
    </dgm:pt>
    <dgm:pt modelId="{9AD8BDBE-DCDD-42D7-9BC3-B0808FFBCF0E}" type="pres">
      <dgm:prSet presAssocID="{3B638F51-DE72-4B2B-BEAA-A38B1C891114}" presName="sibTrans" presStyleLbl="sibTrans2D1" presStyleIdx="1" presStyleCnt="4" custLinFactNeighborX="-12989" custLinFactNeighborY="-3553"/>
      <dgm:spPr/>
      <dgm:t>
        <a:bodyPr/>
        <a:lstStyle/>
        <a:p>
          <a:endParaRPr lang="uk-UA"/>
        </a:p>
      </dgm:t>
    </dgm:pt>
    <dgm:pt modelId="{98771640-D1E8-4D23-A604-57306D550DF7}" type="pres">
      <dgm:prSet presAssocID="{65F55318-CD35-4695-B2F8-F39FAED6E866}" presName="node" presStyleLbl="node1" presStyleIdx="2" presStyleCnt="4" custScaleX="237212" custScaleY="119821" custRadScaleRad="100115" custRadScaleInc="50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0C784A-2F5D-4AC6-9108-1E9F85B5D24C}" type="pres">
      <dgm:prSet presAssocID="{65F55318-CD35-4695-B2F8-F39FAED6E866}" presName="dummy" presStyleCnt="0"/>
      <dgm:spPr/>
    </dgm:pt>
    <dgm:pt modelId="{ABF89593-640A-42AB-80C5-DA1971374511}" type="pres">
      <dgm:prSet presAssocID="{5AD9BA3B-3A61-410E-B884-AF3DA0C855DE}" presName="sibTrans" presStyleLbl="sibTrans2D1" presStyleIdx="2" presStyleCnt="4" custLinFactNeighborX="10082" custLinFactNeighborY="1357"/>
      <dgm:spPr/>
      <dgm:t>
        <a:bodyPr/>
        <a:lstStyle/>
        <a:p>
          <a:endParaRPr lang="uk-UA"/>
        </a:p>
      </dgm:t>
    </dgm:pt>
    <dgm:pt modelId="{78FA9F66-B497-4F54-8752-BEB903613DCF}" type="pres">
      <dgm:prSet presAssocID="{66603F0A-8B23-4B70-98D7-FA9A84051AB9}" presName="node" presStyleLbl="node1" presStyleIdx="3" presStyleCnt="4" custAng="0" custScaleX="209643" custScaleY="124363" custRadScaleRad="141737" custRadScaleInc="136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30D821-C608-4650-88EB-BB6C5C63B005}" type="pres">
      <dgm:prSet presAssocID="{66603F0A-8B23-4B70-98D7-FA9A84051AB9}" presName="dummy" presStyleCnt="0"/>
      <dgm:spPr/>
    </dgm:pt>
    <dgm:pt modelId="{AD753492-7210-4416-811D-ABC4E49213EE}" type="pres">
      <dgm:prSet presAssocID="{09F64AC4-0FD8-4653-8BDD-1DB814C2709C}" presName="sibTrans" presStyleLbl="sibTrans2D1" presStyleIdx="3" presStyleCnt="4" custLinFactNeighborX="6438" custLinFactNeighborY="1556"/>
      <dgm:spPr/>
      <dgm:t>
        <a:bodyPr/>
        <a:lstStyle/>
        <a:p>
          <a:endParaRPr lang="uk-UA"/>
        </a:p>
      </dgm:t>
    </dgm:pt>
  </dgm:ptLst>
  <dgm:cxnLst>
    <dgm:cxn modelId="{F2C799F9-7800-4AD8-8D9F-53EF9AD1EC69}" srcId="{44D29F9B-AD11-4298-9257-C193633D8BC8}" destId="{65F55318-CD35-4695-B2F8-F39FAED6E866}" srcOrd="2" destOrd="0" parTransId="{041210F5-45E9-4C9B-A6C8-D9CC39905B65}" sibTransId="{5AD9BA3B-3A61-410E-B884-AF3DA0C855DE}"/>
    <dgm:cxn modelId="{440DA031-A7EE-4D1B-A0B7-1D891934B0BE}" type="presOf" srcId="{C4D502AA-C21A-466F-BC79-C95AA3082938}" destId="{8EFD3A2D-13B0-4D5E-A981-AF8EEEC814DF}" srcOrd="0" destOrd="0" presId="urn:microsoft.com/office/officeart/2005/8/layout/radial6"/>
    <dgm:cxn modelId="{D2780512-0236-4408-AB86-F610012A7AC1}" type="presOf" srcId="{583DBD53-E75C-4FFB-AE29-ED402FE1BAF4}" destId="{DC32206C-13B8-4EE8-8C44-DD60F556EEB4}" srcOrd="0" destOrd="0" presId="urn:microsoft.com/office/officeart/2005/8/layout/radial6"/>
    <dgm:cxn modelId="{04D3EEC2-58E2-462C-BCC7-F6207B94E6C2}" type="presOf" srcId="{5AD9BA3B-3A61-410E-B884-AF3DA0C855DE}" destId="{ABF89593-640A-42AB-80C5-DA1971374511}" srcOrd="0" destOrd="0" presId="urn:microsoft.com/office/officeart/2005/8/layout/radial6"/>
    <dgm:cxn modelId="{F821EE95-18C8-47EE-A3A1-8F9030B74667}" srcId="{44D29F9B-AD11-4298-9257-C193633D8BC8}" destId="{66603F0A-8B23-4B70-98D7-FA9A84051AB9}" srcOrd="3" destOrd="0" parTransId="{F99311E3-1C3B-400E-AE9A-6CAAB514351B}" sibTransId="{09F64AC4-0FD8-4653-8BDD-1DB814C2709C}"/>
    <dgm:cxn modelId="{EBCC476D-E9D6-4662-8688-839A9FDFD5DB}" srcId="{44D29F9B-AD11-4298-9257-C193633D8BC8}" destId="{DEB96C0B-B620-44F2-8C7F-A6B286C3F5EF}" srcOrd="0" destOrd="0" parTransId="{E872D953-81DC-4D13-963D-E652FCDE3EF4}" sibTransId="{583DBD53-E75C-4FFB-AE29-ED402FE1BAF4}"/>
    <dgm:cxn modelId="{16CAB6E4-976A-445E-8AB3-4948F91BA254}" type="presOf" srcId="{44D29F9B-AD11-4298-9257-C193633D8BC8}" destId="{E7A88B6A-CD97-43A3-A018-AC00250F44BD}" srcOrd="0" destOrd="0" presId="urn:microsoft.com/office/officeart/2005/8/layout/radial6"/>
    <dgm:cxn modelId="{6CD89698-E40E-4E6F-861F-614565B49048}" type="presOf" srcId="{66603F0A-8B23-4B70-98D7-FA9A84051AB9}" destId="{78FA9F66-B497-4F54-8752-BEB903613DCF}" srcOrd="0" destOrd="0" presId="urn:microsoft.com/office/officeart/2005/8/layout/radial6"/>
    <dgm:cxn modelId="{B53E6EC6-DBB7-4A28-B963-4DAFF7BB2241}" type="presOf" srcId="{DEB96C0B-B620-44F2-8C7F-A6B286C3F5EF}" destId="{319B06A8-4B29-43CE-9A08-A46F61C15CBF}" srcOrd="0" destOrd="0" presId="urn:microsoft.com/office/officeart/2005/8/layout/radial6"/>
    <dgm:cxn modelId="{50DC7BF8-96C3-4AF9-A9F2-44345EF043A1}" type="presOf" srcId="{3B638F51-DE72-4B2B-BEAA-A38B1C891114}" destId="{9AD8BDBE-DCDD-42D7-9BC3-B0808FFBCF0E}" srcOrd="0" destOrd="0" presId="urn:microsoft.com/office/officeart/2005/8/layout/radial6"/>
    <dgm:cxn modelId="{383C45FC-4D11-4A5C-9A26-DA025886D172}" srcId="{C4D502AA-C21A-466F-BC79-C95AA3082938}" destId="{44D29F9B-AD11-4298-9257-C193633D8BC8}" srcOrd="0" destOrd="0" parTransId="{FB79D2B7-5C29-4E8C-BDA5-BC968A87BAFB}" sibTransId="{A30D504D-E6E4-4DBF-9D95-874EE1ADF806}"/>
    <dgm:cxn modelId="{9EA688B0-3A65-4BE4-A91E-F9E977B31927}" srcId="{44D29F9B-AD11-4298-9257-C193633D8BC8}" destId="{AE1B972B-69BA-4343-BBA2-E91C14AD8177}" srcOrd="1" destOrd="0" parTransId="{DAB0C6A7-DCC5-45EA-8BC5-3745FE497BEA}" sibTransId="{3B638F51-DE72-4B2B-BEAA-A38B1C891114}"/>
    <dgm:cxn modelId="{BB249967-3E26-48B5-BD98-FC7430163F1C}" type="presOf" srcId="{AE1B972B-69BA-4343-BBA2-E91C14AD8177}" destId="{E018A604-A0FE-4C16-91C8-A65D8B586318}" srcOrd="0" destOrd="0" presId="urn:microsoft.com/office/officeart/2005/8/layout/radial6"/>
    <dgm:cxn modelId="{4023F224-4DAB-4F15-A523-C2EF1BDBC8A2}" type="presOf" srcId="{09F64AC4-0FD8-4653-8BDD-1DB814C2709C}" destId="{AD753492-7210-4416-811D-ABC4E49213EE}" srcOrd="0" destOrd="0" presId="urn:microsoft.com/office/officeart/2005/8/layout/radial6"/>
    <dgm:cxn modelId="{E1F70025-074D-42AD-9B43-789CF0E4466A}" type="presOf" srcId="{65F55318-CD35-4695-B2F8-F39FAED6E866}" destId="{98771640-D1E8-4D23-A604-57306D550DF7}" srcOrd="0" destOrd="0" presId="urn:microsoft.com/office/officeart/2005/8/layout/radial6"/>
    <dgm:cxn modelId="{E32FEE70-92D9-41A9-8057-F02FA7D82099}" type="presParOf" srcId="{8EFD3A2D-13B0-4D5E-A981-AF8EEEC814DF}" destId="{E7A88B6A-CD97-43A3-A018-AC00250F44BD}" srcOrd="0" destOrd="0" presId="urn:microsoft.com/office/officeart/2005/8/layout/radial6"/>
    <dgm:cxn modelId="{1B47A0D3-45EA-4AEA-806A-D661B2EA800E}" type="presParOf" srcId="{8EFD3A2D-13B0-4D5E-A981-AF8EEEC814DF}" destId="{319B06A8-4B29-43CE-9A08-A46F61C15CBF}" srcOrd="1" destOrd="0" presId="urn:microsoft.com/office/officeart/2005/8/layout/radial6"/>
    <dgm:cxn modelId="{54E43486-78F5-411B-9B89-8F06D37004BD}" type="presParOf" srcId="{8EFD3A2D-13B0-4D5E-A981-AF8EEEC814DF}" destId="{D5DE7B61-FA93-4C0B-A35C-B64FCEEFAA06}" srcOrd="2" destOrd="0" presId="urn:microsoft.com/office/officeart/2005/8/layout/radial6"/>
    <dgm:cxn modelId="{D217D823-108D-4B5C-B7A8-C325C559CA34}" type="presParOf" srcId="{8EFD3A2D-13B0-4D5E-A981-AF8EEEC814DF}" destId="{DC32206C-13B8-4EE8-8C44-DD60F556EEB4}" srcOrd="3" destOrd="0" presId="urn:microsoft.com/office/officeart/2005/8/layout/radial6"/>
    <dgm:cxn modelId="{0AAE27BD-D08D-4A80-B442-62F465ACA1B6}" type="presParOf" srcId="{8EFD3A2D-13B0-4D5E-A981-AF8EEEC814DF}" destId="{E018A604-A0FE-4C16-91C8-A65D8B586318}" srcOrd="4" destOrd="0" presId="urn:microsoft.com/office/officeart/2005/8/layout/radial6"/>
    <dgm:cxn modelId="{BF024E19-A498-4CD5-A326-16487A73D5DF}" type="presParOf" srcId="{8EFD3A2D-13B0-4D5E-A981-AF8EEEC814DF}" destId="{8B6FE2F1-87BC-46F5-A6BE-F253C9ED7F0B}" srcOrd="5" destOrd="0" presId="urn:microsoft.com/office/officeart/2005/8/layout/radial6"/>
    <dgm:cxn modelId="{4FB95788-4BB8-485C-AD34-3413F2F90986}" type="presParOf" srcId="{8EFD3A2D-13B0-4D5E-A981-AF8EEEC814DF}" destId="{9AD8BDBE-DCDD-42D7-9BC3-B0808FFBCF0E}" srcOrd="6" destOrd="0" presId="urn:microsoft.com/office/officeart/2005/8/layout/radial6"/>
    <dgm:cxn modelId="{360D547D-05A9-44F0-9CF0-5D43140382AF}" type="presParOf" srcId="{8EFD3A2D-13B0-4D5E-A981-AF8EEEC814DF}" destId="{98771640-D1E8-4D23-A604-57306D550DF7}" srcOrd="7" destOrd="0" presId="urn:microsoft.com/office/officeart/2005/8/layout/radial6"/>
    <dgm:cxn modelId="{8512358A-125A-4A71-B71D-B07E67EBA973}" type="presParOf" srcId="{8EFD3A2D-13B0-4D5E-A981-AF8EEEC814DF}" destId="{F10C784A-2F5D-4AC6-9108-1E9F85B5D24C}" srcOrd="8" destOrd="0" presId="urn:microsoft.com/office/officeart/2005/8/layout/radial6"/>
    <dgm:cxn modelId="{5598B56A-B776-4BFB-B05D-ECB732DC191F}" type="presParOf" srcId="{8EFD3A2D-13B0-4D5E-A981-AF8EEEC814DF}" destId="{ABF89593-640A-42AB-80C5-DA1971374511}" srcOrd="9" destOrd="0" presId="urn:microsoft.com/office/officeart/2005/8/layout/radial6"/>
    <dgm:cxn modelId="{BCC30381-7FA1-4D01-8B1F-0E337B370548}" type="presParOf" srcId="{8EFD3A2D-13B0-4D5E-A981-AF8EEEC814DF}" destId="{78FA9F66-B497-4F54-8752-BEB903613DCF}" srcOrd="10" destOrd="0" presId="urn:microsoft.com/office/officeart/2005/8/layout/radial6"/>
    <dgm:cxn modelId="{72D0DE89-BA35-40B6-A322-63D6F55A242F}" type="presParOf" srcId="{8EFD3A2D-13B0-4D5E-A981-AF8EEEC814DF}" destId="{D930D821-C608-4650-88EB-BB6C5C63B005}" srcOrd="11" destOrd="0" presId="urn:microsoft.com/office/officeart/2005/8/layout/radial6"/>
    <dgm:cxn modelId="{9A1E500F-3BF2-4425-804B-47B5ACD3005E}" type="presParOf" srcId="{8EFD3A2D-13B0-4D5E-A981-AF8EEEC814DF}" destId="{AD753492-7210-4416-811D-ABC4E49213E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53492-7210-4416-811D-ABC4E49213EE}">
      <dsp:nvSpPr>
        <dsp:cNvPr id="0" name=""/>
        <dsp:cNvSpPr/>
      </dsp:nvSpPr>
      <dsp:spPr>
        <a:xfrm>
          <a:off x="2336042" y="278450"/>
          <a:ext cx="2471922" cy="2471922"/>
        </a:xfrm>
        <a:prstGeom prst="blockArc">
          <a:avLst>
            <a:gd name="adj1" fmla="val 10845708"/>
            <a:gd name="adj2" fmla="val 17654318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89593-640A-42AB-80C5-DA1971374511}">
      <dsp:nvSpPr>
        <dsp:cNvPr id="0" name=""/>
        <dsp:cNvSpPr/>
      </dsp:nvSpPr>
      <dsp:spPr>
        <a:xfrm>
          <a:off x="2404924" y="483270"/>
          <a:ext cx="2471922" cy="2471922"/>
        </a:xfrm>
        <a:prstGeom prst="blockArc">
          <a:avLst>
            <a:gd name="adj1" fmla="val 3967503"/>
            <a:gd name="adj2" fmla="val 11446738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8BDBE-DCDD-42D7-9BC3-B0808FFBCF0E}">
      <dsp:nvSpPr>
        <dsp:cNvPr id="0" name=""/>
        <dsp:cNvSpPr/>
      </dsp:nvSpPr>
      <dsp:spPr>
        <a:xfrm>
          <a:off x="3024693" y="483250"/>
          <a:ext cx="2471922" cy="2471922"/>
        </a:xfrm>
        <a:prstGeom prst="blockArc">
          <a:avLst>
            <a:gd name="adj1" fmla="val 20425725"/>
            <a:gd name="adj2" fmla="val 7531181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2206C-13B8-4EE8-8C44-DD60F556EEB4}">
      <dsp:nvSpPr>
        <dsp:cNvPr id="0" name=""/>
        <dsp:cNvSpPr/>
      </dsp:nvSpPr>
      <dsp:spPr>
        <a:xfrm>
          <a:off x="3093529" y="205556"/>
          <a:ext cx="2471922" cy="2471922"/>
        </a:xfrm>
        <a:prstGeom prst="blockArc">
          <a:avLst>
            <a:gd name="adj1" fmla="val 14400127"/>
            <a:gd name="adj2" fmla="val 21548642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88B6A-CD97-43A3-A018-AC00250F44BD}">
      <dsp:nvSpPr>
        <dsp:cNvPr id="0" name=""/>
        <dsp:cNvSpPr/>
      </dsp:nvSpPr>
      <dsp:spPr>
        <a:xfrm>
          <a:off x="2831906" y="622392"/>
          <a:ext cx="2250515" cy="18346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FF00"/>
              </a:solidFill>
            </a:rPr>
            <a:t>Образ предмета або явища, що </a:t>
          </a:r>
          <a:r>
            <a:rPr lang="uk-UA" sz="2000" b="1" kern="1200" dirty="0" smtClean="0">
              <a:solidFill>
                <a:srgbClr val="FFFF00"/>
              </a:solidFill>
            </a:rPr>
            <a:t>вивчається</a:t>
          </a:r>
          <a:endParaRPr lang="uk-UA" sz="2000" b="1" kern="1200" dirty="0">
            <a:solidFill>
              <a:srgbClr val="FFFF00"/>
            </a:solidFill>
          </a:endParaRPr>
        </a:p>
      </dsp:txBody>
      <dsp:txXfrm>
        <a:off x="3161486" y="891069"/>
        <a:ext cx="1591355" cy="1297288"/>
      </dsp:txXfrm>
    </dsp:sp>
    <dsp:sp modelId="{319B06A8-4B29-43CE-9A08-A46F61C15CBF}">
      <dsp:nvSpPr>
        <dsp:cNvPr id="0" name=""/>
        <dsp:cNvSpPr/>
      </dsp:nvSpPr>
      <dsp:spPr>
        <a:xfrm>
          <a:off x="2960922" y="-53655"/>
          <a:ext cx="1895163" cy="857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колір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C0000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3238462" y="71918"/>
        <a:ext cx="1340083" cy="606320"/>
      </dsp:txXfrm>
    </dsp:sp>
    <dsp:sp modelId="{E018A604-A0FE-4C16-91C8-A65D8B586318}">
      <dsp:nvSpPr>
        <dsp:cNvPr id="0" name=""/>
        <dsp:cNvSpPr/>
      </dsp:nvSpPr>
      <dsp:spPr>
        <a:xfrm>
          <a:off x="4932872" y="861021"/>
          <a:ext cx="1572821" cy="10831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-90170" algn="ctr" defTabSz="1422400" rtl="0" eaLnBrk="1" fontAlgn="auto" hangingPunct="1">
            <a:lnSpc>
              <a:spcPct val="115000"/>
            </a:lnSpc>
            <a:spcBef>
              <a:spcPct val="0"/>
            </a:spcBef>
            <a:spcAft>
              <a:spcPts val="1000"/>
            </a:spcAft>
            <a:buFont typeface="Arial" charset="0"/>
            <a:buNone/>
            <a:defRPr/>
          </a:pPr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chemeClr val="bg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смак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chemeClr val="bg2">
                <a:lumMod val="50000"/>
              </a:schemeClr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5163206" y="1019651"/>
        <a:ext cx="1112153" cy="765934"/>
      </dsp:txXfrm>
    </dsp:sp>
    <dsp:sp modelId="{98771640-D1E8-4D23-A604-57306D550DF7}">
      <dsp:nvSpPr>
        <dsp:cNvPr id="0" name=""/>
        <dsp:cNvSpPr/>
      </dsp:nvSpPr>
      <dsp:spPr>
        <a:xfrm>
          <a:off x="2936085" y="2312732"/>
          <a:ext cx="1888452" cy="9538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запах</a:t>
          </a:r>
          <a:endParaRPr lang="uk-UA" sz="32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00B05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3212642" y="2452427"/>
        <a:ext cx="1335338" cy="674508"/>
      </dsp:txXfrm>
    </dsp:sp>
    <dsp:sp modelId="{78FA9F66-B497-4F54-8752-BEB903613DCF}">
      <dsp:nvSpPr>
        <dsp:cNvPr id="0" name=""/>
        <dsp:cNvSpPr/>
      </dsp:nvSpPr>
      <dsp:spPr>
        <a:xfrm>
          <a:off x="1371178" y="964868"/>
          <a:ext cx="1668974" cy="990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spc="300" dirty="0" smtClean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rPr>
            <a:t>звук</a:t>
          </a:r>
          <a:endParaRPr lang="uk-UA" sz="3600" b="1" i="1" kern="1200" spc="300" dirty="0">
            <a:ln w="11430" cap="flat" cmpd="sng" algn="ctr">
              <a:solidFill>
                <a:srgbClr val="10253F"/>
              </a:solidFill>
              <a:prstDash val="solid"/>
              <a:miter lim="0"/>
            </a:ln>
            <a:solidFill>
              <a:srgbClr val="00206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1615594" y="1109858"/>
        <a:ext cx="1180142" cy="700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438" r="75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36004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6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" t="2438" r="75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36004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54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17"/>
          <p:cNvGrpSpPr>
            <a:grpSpLocks/>
          </p:cNvGrpSpPr>
          <p:nvPr/>
        </p:nvGrpSpPr>
        <p:grpSpPr bwMode="auto">
          <a:xfrm flipH="1">
            <a:off x="1751013" y="1181100"/>
            <a:ext cx="7392987" cy="722313"/>
            <a:chOff x="-525523" y="834044"/>
            <a:chExt cx="7392615" cy="722748"/>
          </a:xfrm>
        </p:grpSpPr>
        <p:cxnSp>
          <p:nvCxnSpPr>
            <p:cNvPr id="6" name="Прямая соединительная линия 18"/>
            <p:cNvCxnSpPr/>
            <p:nvPr/>
          </p:nvCxnSpPr>
          <p:spPr>
            <a:xfrm>
              <a:off x="-525523" y="837221"/>
              <a:ext cx="6970361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Дуга 19"/>
            <p:cNvSpPr/>
            <p:nvPr/>
          </p:nvSpPr>
          <p:spPr>
            <a:xfrm>
              <a:off x="6038459" y="837221"/>
              <a:ext cx="792123" cy="719571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Овал 20"/>
            <p:cNvSpPr/>
            <p:nvPr/>
          </p:nvSpPr>
          <p:spPr>
            <a:xfrm>
              <a:off x="6795659" y="1123143"/>
              <a:ext cx="71433" cy="7148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Овал 21"/>
            <p:cNvSpPr/>
            <p:nvPr/>
          </p:nvSpPr>
          <p:spPr>
            <a:xfrm>
              <a:off x="6722637" y="961120"/>
              <a:ext cx="107945" cy="1080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Овал 22"/>
            <p:cNvSpPr/>
            <p:nvPr/>
          </p:nvSpPr>
          <p:spPr>
            <a:xfrm>
              <a:off x="6587706" y="834044"/>
              <a:ext cx="107945" cy="10801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0252" y="274638"/>
            <a:ext cx="6656547" cy="77809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0252" y="1600200"/>
            <a:ext cx="6656547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3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13000">
                <a:schemeClr val="accent1">
                  <a:lumMod val="40000"/>
                  <a:lumOff val="60000"/>
                </a:schemeClr>
              </a:gs>
              <a:gs pos="82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15888"/>
            <a:ext cx="20510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19056" cy="1143000"/>
          </a:xfrm>
          <a:prstGeom prst="roundRect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7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868863"/>
            <a:ext cx="20256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7"/>
          <p:cNvGrpSpPr>
            <a:grpSpLocks/>
          </p:cNvGrpSpPr>
          <p:nvPr/>
        </p:nvGrpSpPr>
        <p:grpSpPr bwMode="auto">
          <a:xfrm>
            <a:off x="0" y="836613"/>
            <a:ext cx="9036050" cy="720725"/>
            <a:chOff x="-2169404" y="834044"/>
            <a:chExt cx="9036496" cy="720080"/>
          </a:xfrm>
        </p:grpSpPr>
        <p:cxnSp>
          <p:nvCxnSpPr>
            <p:cNvPr id="5" name="Прямая соединительная линия 8"/>
            <p:cNvCxnSpPr/>
            <p:nvPr/>
          </p:nvCxnSpPr>
          <p:spPr>
            <a:xfrm>
              <a:off x="-2169404" y="834044"/>
              <a:ext cx="8614200" cy="317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Дуга 9"/>
            <p:cNvSpPr/>
            <p:nvPr/>
          </p:nvSpPr>
          <p:spPr>
            <a:xfrm>
              <a:off x="6038376" y="834044"/>
              <a:ext cx="792202" cy="720080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Овал 10"/>
            <p:cNvSpPr/>
            <p:nvPr/>
          </p:nvSpPr>
          <p:spPr>
            <a:xfrm>
              <a:off x="6795651" y="1122710"/>
              <a:ext cx="71441" cy="7137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Овал 11"/>
            <p:cNvSpPr/>
            <p:nvPr/>
          </p:nvSpPr>
          <p:spPr>
            <a:xfrm>
              <a:off x="6722623" y="962516"/>
              <a:ext cx="107955" cy="10785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9" name="Овал 12"/>
            <p:cNvSpPr/>
            <p:nvPr/>
          </p:nvSpPr>
          <p:spPr>
            <a:xfrm>
              <a:off x="6587678" y="834044"/>
              <a:ext cx="107955" cy="10785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247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0" y="-2"/>
            <a:ext cx="9144000" cy="6858002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9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0" y="836613"/>
            <a:ext cx="9036050" cy="720725"/>
            <a:chOff x="-2169404" y="834044"/>
            <a:chExt cx="9036496" cy="72008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-2169404" y="834044"/>
              <a:ext cx="8614200" cy="3172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Дуга 4"/>
            <p:cNvSpPr/>
            <p:nvPr/>
          </p:nvSpPr>
          <p:spPr>
            <a:xfrm>
              <a:off x="6038376" y="834044"/>
              <a:ext cx="792202" cy="720080"/>
            </a:xfrm>
            <a:prstGeom prst="arc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795651" y="1122710"/>
              <a:ext cx="71441" cy="7137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722623" y="962516"/>
              <a:ext cx="107955" cy="10785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6587678" y="834044"/>
              <a:ext cx="107955" cy="10785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5340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868863"/>
            <a:ext cx="202565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3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48000">
                <a:schemeClr val="accent2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9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1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E8754E0-37E1-4856-AFF9-3CB5DEA28092}" type="datetimeFigureOut">
              <a:rPr lang="uk-UA" smtClean="0"/>
              <a:t>17.12.2014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DEEEBAF7-A515-47A3-810D-C210F6B2773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2348880"/>
            <a:ext cx="4571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3600" b="1" i="1" dirty="0">
                <a:solidFill>
                  <a:srgbClr val="8064A2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учителя української мови та літератури </a:t>
            </a:r>
          </a:p>
          <a:p>
            <a:pPr algn="ctr">
              <a:spcBef>
                <a:spcPct val="0"/>
              </a:spcBef>
              <a:defRPr/>
            </a:pPr>
            <a:r>
              <a:rPr lang="uk-UA" sz="36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uk-UA" sz="2400" b="1" i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Теребовлянської загальноосвітньої школи </a:t>
            </a:r>
          </a:p>
          <a:p>
            <a:pPr algn="ctr">
              <a:spcBef>
                <a:spcPct val="0"/>
              </a:spcBef>
              <a:defRPr/>
            </a:pPr>
            <a:r>
              <a:rPr lang="uk-UA" sz="2400" b="1" i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І-ІІІ ступенів №2     </a:t>
            </a:r>
            <a:endParaRPr lang="uk-UA" sz="2400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 descr="C:\Users\Користувач\Desktop\Новая папка\IGO_6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2"/>
            <a:ext cx="374441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001058" y="404664"/>
            <a:ext cx="5112568" cy="2232247"/>
          </a:xfrm>
        </p:spPr>
        <p:txBody>
          <a:bodyPr>
            <a:noAutofit/>
          </a:bodyPr>
          <a:lstStyle/>
          <a:p>
            <a:r>
              <a:rPr lang="uk-UA" sz="5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itchFamily="34" charset="0"/>
              </a:rPr>
              <a:t>Презентація </a:t>
            </a:r>
            <a:br>
              <a:rPr lang="uk-UA" sz="5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itchFamily="34" charset="0"/>
              </a:rPr>
            </a:br>
            <a:r>
              <a:rPr lang="uk-UA" sz="5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itchFamily="34" charset="0"/>
              </a:rPr>
              <a:t>досвіду роботи</a:t>
            </a:r>
            <a:endParaRPr lang="uk-UA" sz="5400" dirty="0"/>
          </a:p>
        </p:txBody>
      </p:sp>
      <p:sp>
        <p:nvSpPr>
          <p:cNvPr id="8" name="Заголовок 6"/>
          <p:cNvSpPr txBox="1">
            <a:spLocks/>
          </p:cNvSpPr>
          <p:nvPr/>
        </p:nvSpPr>
        <p:spPr bwMode="auto">
          <a:xfrm>
            <a:off x="467544" y="5395868"/>
            <a:ext cx="8798482" cy="112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sz="5400" dirty="0" smtClean="0">
                <a:solidFill>
                  <a:srgbClr val="4F81BD">
                    <a:lumMod val="50000"/>
                  </a:srgbClr>
                </a:solidFill>
              </a:rPr>
              <a:t> </a:t>
            </a:r>
            <a:endParaRPr lang="uk-UA" sz="5400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0" name="Заголовок 6"/>
          <p:cNvSpPr txBox="1">
            <a:spLocks/>
          </p:cNvSpPr>
          <p:nvPr/>
        </p:nvSpPr>
        <p:spPr bwMode="auto">
          <a:xfrm>
            <a:off x="4153458" y="557064"/>
            <a:ext cx="5112568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uk-UA" sz="5400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399460"/>
            <a:ext cx="8892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solidFill>
                  <a:srgbClr val="C0504D">
                    <a:lumMod val="50000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itchFamily="34" charset="0"/>
              </a:rPr>
              <a:t>Васильків Галини Юліанівни</a:t>
            </a:r>
            <a:endParaRPr lang="uk-UA" sz="5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0825" y="0"/>
            <a:ext cx="7623175" cy="1196975"/>
          </a:xfrm>
        </p:spPr>
        <p:txBody>
          <a:bodyPr>
            <a:noAutofit/>
          </a:bodyPr>
          <a:lstStyle/>
          <a:p>
            <a:r>
              <a:rPr lang="uk-UA" sz="40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</a:t>
            </a:r>
            <a:r>
              <a:rPr lang="uk-UA" sz="40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обота </a:t>
            </a:r>
            <a:r>
              <a:rPr lang="uk-UA" sz="40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 навчальним </a:t>
            </a:r>
            <a:r>
              <a:rPr lang="uk-UA" sz="40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мислеобразом</a:t>
            </a:r>
            <a:r>
              <a:rPr lang="uk-UA" sz="40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— </a:t>
            </a:r>
            <a:r>
              <a:rPr lang="uk-UA" sz="40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образоном</a:t>
            </a:r>
            <a:endParaRPr lang="uk-UA" sz="40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123" name="Picture 3" descr="C:\Users\Користувач\Desktop\Уроки фото\IMG_1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262520"/>
            <a:ext cx="5976664" cy="44658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Користувач\Desktop\Уроки фото\IMG_1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33360"/>
            <a:ext cx="6120680" cy="434391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Користувач\Desktop\Уроки фото\IMG_12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0837"/>
            <a:ext cx="6192688" cy="43944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Користувач\Desktop\Уроки фото\IMG_1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7"/>
            <a:ext cx="6264696" cy="424847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Користувач\Desktop\Уроки фото\IMG_12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93504"/>
            <a:ext cx="6408712" cy="427585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8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1663" y="0"/>
            <a:ext cx="7272337" cy="908050"/>
          </a:xfrm>
        </p:spPr>
        <p:txBody>
          <a:bodyPr>
            <a:noAutofit/>
          </a:bodyPr>
          <a:lstStyle/>
          <a:p>
            <a:r>
              <a:rPr lang="uk-UA" sz="4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«Портрет емоцій»</a:t>
            </a:r>
          </a:p>
        </p:txBody>
      </p:sp>
      <p:pic>
        <p:nvPicPr>
          <p:cNvPr id="10" name="Picture 7" descr="C:\Users\Користувач\Desktop\Урок фото\IMG_08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14084" r="21892" b="11692"/>
          <a:stretch/>
        </p:blipFill>
        <p:spPr bwMode="auto">
          <a:xfrm>
            <a:off x="1187624" y="836712"/>
            <a:ext cx="5760640" cy="47525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Користувач\Desktop\Урок фото\DSCN6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23226"/>
          <a:stretch/>
        </p:blipFill>
        <p:spPr bwMode="auto">
          <a:xfrm>
            <a:off x="1677656" y="1124744"/>
            <a:ext cx="5878368" cy="47525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Користувач\Desktop\Уроки фото\IMG_13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5904656" cy="468051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Користувач\Desktop\Уроки фото\IMG_13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1" b="16989"/>
          <a:stretch/>
        </p:blipFill>
        <p:spPr bwMode="auto">
          <a:xfrm>
            <a:off x="2843808" y="1844824"/>
            <a:ext cx="5832648" cy="453650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Користувач\Desktop\Уроки фото\IMG_12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/>
          <a:stretch/>
        </p:blipFill>
        <p:spPr bwMode="auto">
          <a:xfrm>
            <a:off x="3347864" y="2132856"/>
            <a:ext cx="5688632" cy="446449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4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7452320" cy="1196752"/>
          </a:xfrm>
        </p:spPr>
        <p:txBody>
          <a:bodyPr>
            <a:noAutofit/>
          </a:bodyPr>
          <a:lstStyle/>
          <a:p>
            <a:r>
              <a:rPr lang="uk-UA" sz="4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Основні форми реалізації </a:t>
            </a:r>
            <a:r>
              <a:rPr lang="uk-UA" sz="44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навчання: </a:t>
            </a:r>
            <a:endParaRPr lang="uk-UA" sz="4400" kern="10" dirty="0">
              <a:ln w="25400">
                <a:solidFill>
                  <a:srgbClr val="F7D71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3012"/>
                  </a:gs>
                  <a:gs pos="100000">
                    <a:srgbClr val="DF8103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268760"/>
            <a:ext cx="6516216" cy="5589240"/>
          </a:xfrm>
        </p:spPr>
        <p:txBody>
          <a:bodyPr/>
          <a:lstStyle/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елаксація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uk-UA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формування символу; </a:t>
            </a: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робота 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 групах, парах; </a:t>
            </a:r>
            <a:endParaRPr lang="uk-UA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ситуативні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проблемні завдання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ігри; </a:t>
            </a:r>
            <a:endParaRPr lang="uk-UA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д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ослідження;</a:t>
            </a: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ворча майстерня;</a:t>
            </a:r>
          </a:p>
          <a:p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мрії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, казки, </a:t>
            </a: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фантазії.</a:t>
            </a:r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84911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560840" cy="1052736"/>
          </a:xfrm>
        </p:spPr>
        <p:txBody>
          <a:bodyPr>
            <a:noAutofit/>
          </a:bodyPr>
          <a:lstStyle/>
          <a:p>
            <a:r>
              <a:rPr lang="uk-UA" sz="66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Структура </a:t>
            </a:r>
            <a:r>
              <a:rPr lang="uk-UA" sz="66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уроку: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5120" y="1052736"/>
            <a:ext cx="7113748" cy="5073427"/>
          </a:xfrm>
        </p:spPr>
        <p:txBody>
          <a:bodyPr/>
          <a:lstStyle/>
          <a:p>
            <a:pPr marL="0" indent="0">
              <a:buNone/>
            </a:pP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І. </a:t>
            </a:r>
            <a:r>
              <a:rPr lang="uk-UA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Підготовчий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етап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Репрезентація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інформації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ІІ</a:t>
            </a: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Сенсорно-моторний етап</a:t>
            </a: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Релаксація</a:t>
            </a:r>
            <a:r>
              <a:rPr lang="uk-UA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ІІІ.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Символьний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етап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r>
              <a:rPr lang="uk-UA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Візуалізація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800" i="1" spc="300" dirty="0" err="1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Обговорення.Малювання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IV.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Логічний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етап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Представлення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образу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вчителя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2800" i="1" spc="300" dirty="0" err="1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учня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Лінгвістичний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етап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Робота з 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текстом.</a:t>
            </a:r>
            <a:endParaRPr lang="ru-RU" sz="2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VI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Творчі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завдання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«Перлини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творчого</a:t>
            </a:r>
            <a:r>
              <a:rPr lang="ru-RU" sz="2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мислення</a:t>
            </a:r>
            <a:r>
              <a:rPr lang="ru-RU" sz="28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endParaRPr lang="ru-RU" sz="2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3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7740352" cy="5760640"/>
          </a:xfrm>
        </p:spPr>
        <p:txBody>
          <a:bodyPr/>
          <a:lstStyle/>
          <a:p>
            <a:pPr algn="ctr">
              <a:lnSpc>
                <a:spcPct val="95000"/>
              </a:lnSpc>
              <a:buNone/>
            </a:pP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Сподіваюся, що творчість у  поєднанні з працею принесуть</a:t>
            </a:r>
          </a:p>
          <a:p>
            <a:pPr algn="ctr">
              <a:lnSpc>
                <a:spcPct val="95000"/>
              </a:lnSpc>
              <a:buNone/>
            </a:pP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відмінні результати: мої учні стануть духовно багатими, освіченими, компетентними</a:t>
            </a:r>
          </a:p>
          <a:p>
            <a:pPr algn="ctr">
              <a:lnSpc>
                <a:spcPct val="95000"/>
              </a:lnSpc>
              <a:buNone/>
            </a:pP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людьми, у яких буде стійка</a:t>
            </a:r>
          </a:p>
          <a:p>
            <a:pPr algn="ctr">
              <a:lnSpc>
                <a:spcPct val="95000"/>
              </a:lnSpc>
              <a:buNone/>
            </a:pPr>
            <a:r>
              <a:rPr lang="uk-UA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громадянська позиція  та національна самосвідомість, які свій творчий потенціал спрямують  на  збагачення духовних  і  матеріальних надбань народу.</a:t>
            </a:r>
            <a:endParaRPr lang="ru-RU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uk-UA" dirty="0"/>
          </a:p>
        </p:txBody>
      </p:sp>
      <p:sp>
        <p:nvSpPr>
          <p:cNvPr id="4" name="WordArt 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Очікування</a:t>
            </a:r>
          </a:p>
        </p:txBody>
      </p:sp>
    </p:spTree>
    <p:extLst>
      <p:ext uri="{BB962C8B-B14F-4D97-AF65-F5344CB8AC3E}">
        <p14:creationId xmlns:p14="http://schemas.microsoft.com/office/powerpoint/2010/main" val="15707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676456" cy="4824536"/>
          </a:xfrm>
        </p:spPr>
        <p:txBody>
          <a:bodyPr>
            <a:normAutofit fontScale="90000"/>
          </a:bodyPr>
          <a:lstStyle/>
          <a:p>
            <a:pPr algn="l"/>
            <a:r>
              <a:rPr lang="uk-UA" sz="32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	Моє педагогічне покликання – це не тільки передача знань, умінь і навичок, а й всебічний розвиток здібностей та можливостей учнів, виховання порядного, відповідального, свідомого громадянина  країни.</a:t>
            </a:r>
            <a:br>
              <a:rPr lang="uk-UA" sz="32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uk-UA" sz="3200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	Я не хочу нав’язувати вихованцям свою думку, нехай ідуть дорогою випробувань і отримують дійсне задоволення від своїх маленьких перемог.</a:t>
            </a:r>
            <a:endParaRPr lang="uk-UA" sz="32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34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2438" y="1052736"/>
            <a:ext cx="4176464" cy="1200886"/>
          </a:xfrm>
        </p:spPr>
        <p:txBody>
          <a:bodyPr>
            <a:normAutofit fontScale="90000"/>
          </a:bodyPr>
          <a:lstStyle/>
          <a:p>
            <a:r>
              <a:rPr lang="uk-UA" sz="60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 </a:t>
            </a:r>
            <a:r>
              <a:rPr lang="uk-UA" sz="60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проблеми</a:t>
            </a:r>
            <a:r>
              <a:rPr lang="uk-UA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uk-UA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3244334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kern="10" dirty="0">
              <a:ln w="25400">
                <a:solidFill>
                  <a:srgbClr val="F7D71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3012"/>
                  </a:gs>
                  <a:gs pos="100000">
                    <a:srgbClr val="DF8103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49566"/>
            <a:ext cx="903649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0170" algn="ctr">
              <a:lnSpc>
                <a:spcPct val="115000"/>
              </a:lnSpc>
              <a:spcAft>
                <a:spcPts val="1000"/>
              </a:spcAft>
            </a:pPr>
            <a:r>
              <a:rPr lang="uk-UA" sz="3600" b="1" i="1" dirty="0" smtClean="0">
                <a:ln w="19050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outerShdw blurRad="63500" sx="102000" sy="102000" algn="ctr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Формування творчих здібностей учнів на уроках української мови та літератури через упровадження елементів </a:t>
            </a:r>
            <a:r>
              <a:rPr lang="uk-UA" sz="3600" b="1" i="1" spc="300" dirty="0" err="1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біоадекватної</a:t>
            </a:r>
            <a:r>
              <a:rPr lang="uk-UA" sz="3600" b="1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технології </a:t>
            </a: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навчання</a:t>
            </a:r>
            <a:r>
              <a:rPr lang="uk-UA" sz="3600" b="1" i="1" dirty="0" smtClean="0">
                <a:ln w="19050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outerShdw blurRad="63500" sx="102000" sy="102000" algn="ctr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uk-UA" sz="1200" dirty="0">
              <a:solidFill>
                <a:srgbClr val="0070C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740352" cy="720080"/>
          </a:xfrm>
        </p:spPr>
        <p:txBody>
          <a:bodyPr>
            <a:noAutofit/>
          </a:bodyPr>
          <a:lstStyle/>
          <a:p>
            <a:r>
              <a:rPr lang="uk-UA" sz="54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uk-UA" sz="54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</a:br>
            <a:r>
              <a:rPr lang="uk-UA" sz="54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Моє </a:t>
            </a:r>
            <a:r>
              <a:rPr lang="uk-UA" sz="5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педагогічне кредо</a:t>
            </a:r>
            <a:r>
              <a:rPr lang="uk-UA" sz="4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uk-UA" sz="4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</a:br>
            <a:endParaRPr lang="uk-UA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196752"/>
            <a:ext cx="7236296" cy="5472608"/>
          </a:xfrm>
        </p:spPr>
        <p:txBody>
          <a:bodyPr/>
          <a:lstStyle/>
          <a:p>
            <a:pPr marL="0" indent="-9017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24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chemeClr val="tx2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Алмаз гранується алмазом, особистість виховується особистістю.</a:t>
            </a:r>
            <a:r>
              <a:rPr lang="uk-UA" sz="24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800" i="1" dirty="0">
                <a:ln w="19050" cap="flat" cmpd="sng" algn="ctr">
                  <a:solidFill>
                    <a:srgbClr val="002060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Andalus" pitchFamily="18" charset="-78"/>
              </a:rPr>
              <a:t>Виховати творчу особистість учня здатен лише вчитель, що теж є творчою особистістю, тому моїм педагогічним кредо в роботі стали слова</a:t>
            </a:r>
            <a:r>
              <a:rPr lang="uk-UA" sz="2800" b="1" i="1" dirty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Andalus" pitchFamily="18" charset="-78"/>
              </a:rPr>
              <a:t> </a:t>
            </a: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В.Сухомлинського: «Будьте самі шукачами, дослідниками. Якщо не буде вогника у вас, вам ніколи не запалити його в інших…»</a:t>
            </a:r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8988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2030252" y="274638"/>
            <a:ext cx="6862228" cy="778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Основна ідея досвіду:</a:t>
            </a: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 bwMode="auto">
          <a:xfrm>
            <a:off x="1547664" y="980728"/>
            <a:ext cx="7488832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-90170"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</a:rPr>
              <a:t>   </a:t>
            </a:r>
            <a:r>
              <a:rPr lang="uk-UA" sz="40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виробити певну систему технологій навчання української мови та літератури, що сприятимуть розвитку творчих здібностей, інтересів, умінь і навичок у сучасних школярів.</a:t>
            </a:r>
            <a:endParaRPr lang="ru-RU" sz="4000" b="1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4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052736"/>
            <a:ext cx="8352928" cy="2520280"/>
          </a:xfrm>
        </p:spPr>
        <p:txBody>
          <a:bodyPr/>
          <a:lstStyle/>
          <a:p>
            <a:pPr marL="0" indent="-90170" algn="ctr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використання елементів </a:t>
            </a:r>
            <a:r>
              <a:rPr lang="uk-UA" sz="3600" b="1" i="1" spc="300" dirty="0" err="1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біоадекватної</a:t>
            </a: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технології як умови розвитку творчого мислення </a:t>
            </a:r>
            <a:r>
              <a:rPr lang="uk-UA" sz="36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школярів.</a:t>
            </a:r>
            <a:endParaRPr lang="uk-UA" sz="3600" b="1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WordArt 7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2030252" y="274638"/>
            <a:ext cx="6934236" cy="778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Новизна досвіду </a:t>
            </a:r>
            <a:r>
              <a:rPr lang="uk-UA" sz="3600" kern="10" dirty="0" smtClean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:</a:t>
            </a:r>
            <a:endParaRPr lang="uk-UA" sz="3600" kern="10" dirty="0">
              <a:ln w="25400">
                <a:solidFill>
                  <a:srgbClr val="F7D71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3012"/>
                  </a:gs>
                  <a:gs pos="100000">
                    <a:srgbClr val="DF8103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49006217"/>
              </p:ext>
            </p:extLst>
          </p:nvPr>
        </p:nvGraphicFramePr>
        <p:xfrm>
          <a:off x="1115616" y="3645024"/>
          <a:ext cx="7776864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580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7668344" cy="1196752"/>
          </a:xfrm>
        </p:spPr>
        <p:txBody>
          <a:bodyPr>
            <a:noAutofit/>
          </a:bodyPr>
          <a:lstStyle/>
          <a:p>
            <a:r>
              <a:rPr lang="uk-UA" sz="40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Чим відрізняються </a:t>
            </a:r>
            <a:r>
              <a:rPr lang="uk-UA" sz="4000" kern="10" dirty="0" err="1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біоадекватні</a:t>
            </a:r>
            <a:r>
              <a:rPr lang="uk-UA" sz="40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уроки від звичайних?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12160" y="1196752"/>
            <a:ext cx="3131840" cy="5661247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Ці уроки більш яскраві, цікаві, оригінальні, викликають радість і задоволення в учнів. Вони розвивають уяву, стимулюють до творчості. Релаксація   заспокоює дітей, знижує небезпечну психологічну завантаженість. Атмосфера на уроках інша, дружня і </a:t>
            </a:r>
            <a:r>
              <a:rPr lang="uk-UA" sz="2000" b="1" i="1" spc="300" dirty="0" smtClean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тепла. </a:t>
            </a:r>
            <a:endParaRPr lang="uk-UA" sz="2000" b="1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7" name="Picture 3" descr="C:\Users\Користувач\Desktop\Уроки фото\IMG_12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r="10025"/>
          <a:stretch/>
        </p:blipFill>
        <p:spPr bwMode="auto">
          <a:xfrm>
            <a:off x="1619672" y="1268760"/>
            <a:ext cx="4536504" cy="3266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ристувач\Desktop\Уроки фото\IMG_1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23" y="1692188"/>
            <a:ext cx="4407705" cy="32849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ристувач\Desktop\Уроки фото\IMG_1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8" y="2132856"/>
            <a:ext cx="4608512" cy="32849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ористувач\Desktop\Уроки фото\IMG_1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75" y="2780928"/>
            <a:ext cx="4536793" cy="32849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ористувач\Desktop\Уроки фото\IMG_13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392488" cy="338437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7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1268760"/>
          </a:xfrm>
        </p:spPr>
        <p:txBody>
          <a:bodyPr>
            <a:noAutofit/>
          </a:bodyPr>
          <a:lstStyle/>
          <a:p>
            <a:r>
              <a:rPr lang="uk-UA" sz="4400" kern="10" dirty="0">
                <a:ln w="25400">
                  <a:solidFill>
                    <a:srgbClr val="F7D71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3012"/>
                    </a:gs>
                    <a:gs pos="100000">
                      <a:srgbClr val="DF8103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Креативність уроку забезпечують методи: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96752"/>
            <a:ext cx="7740352" cy="1080121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REAL-метод (навчальна релаксація)</a:t>
            </a:r>
          </a:p>
        </p:txBody>
      </p:sp>
      <p:pic>
        <p:nvPicPr>
          <p:cNvPr id="2050" name="Picture 2" descr="C:\Users\Користувач\Desktop\Уроки фото\IMG_1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80" y="1723120"/>
            <a:ext cx="5443636" cy="422616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ристувач\Desktop\Уроки фото\IMG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90288"/>
            <a:ext cx="5544616" cy="427501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ористувач\Desktop\Уроки фото\IMG_1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99861"/>
            <a:ext cx="5616624" cy="422693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Користувач\Desktop\Уроки фото\IMG_13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70" y="2443862"/>
            <a:ext cx="5618152" cy="418338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Користувач\Desktop\Уроки фото\IMG_13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6"/>
          <a:stretch/>
        </p:blipFill>
        <p:spPr bwMode="auto">
          <a:xfrm>
            <a:off x="3203848" y="2636912"/>
            <a:ext cx="5832648" cy="41260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87613" y="0"/>
            <a:ext cx="6656387" cy="908050"/>
          </a:xfrm>
        </p:spPr>
        <p:txBody>
          <a:bodyPr>
            <a:noAutofit/>
          </a:bodyPr>
          <a:lstStyle/>
          <a:p>
            <a:r>
              <a:rPr lang="uk-UA" sz="48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Метод проекту </a:t>
            </a:r>
            <a:endParaRPr lang="uk-UA" sz="48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4" name="Picture 2" descr="C:\Users\Користувач\Desktop\Урок фото\Фото. Семінар\DSCN09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 r="11400"/>
          <a:stretch/>
        </p:blipFill>
        <p:spPr bwMode="auto">
          <a:xfrm>
            <a:off x="3203848" y="780050"/>
            <a:ext cx="5832648" cy="422085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Користувач\Desktop\Урок фото\Фото. Семінар\DSCN09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b="12207"/>
          <a:stretch/>
        </p:blipFill>
        <p:spPr bwMode="auto">
          <a:xfrm>
            <a:off x="2843807" y="955098"/>
            <a:ext cx="6048672" cy="436040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Користувач\Desktop\Урок фото\IMG_08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b="8773"/>
          <a:stretch/>
        </p:blipFill>
        <p:spPr bwMode="auto">
          <a:xfrm>
            <a:off x="2455592" y="1104255"/>
            <a:ext cx="6192688" cy="446449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Користувач\Desktop\фото\фото 2\DSCN63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14086" b="14894"/>
          <a:stretch/>
        </p:blipFill>
        <p:spPr bwMode="auto">
          <a:xfrm>
            <a:off x="2283330" y="1340768"/>
            <a:ext cx="6120680" cy="456741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Користувач\Desktop\Урок фото\IMG_08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69051"/>
            <a:ext cx="6192688" cy="461600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Користувач\Desktop\Урок фото\IMG_08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36812"/>
            <a:ext cx="6192688" cy="460851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Користувач\Desktop\Урок фото\DSCN65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3464"/>
            <a:ext cx="6192688" cy="453650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Користувач\Desktop\Урок фото\DSCN44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/>
          <a:stretch/>
        </p:blipFill>
        <p:spPr bwMode="auto">
          <a:xfrm>
            <a:off x="1035347" y="2276872"/>
            <a:ext cx="6336703" cy="443711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4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87613" y="1"/>
            <a:ext cx="6656387" cy="692695"/>
          </a:xfrm>
        </p:spPr>
        <p:txBody>
          <a:bodyPr/>
          <a:lstStyle/>
          <a:p>
            <a:r>
              <a:rPr lang="uk-UA" sz="54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А</a:t>
            </a:r>
            <a:r>
              <a:rPr lang="uk-UA" sz="5400" i="1" spc="300" dirty="0">
                <a:ln w="11430" cap="flat" cmpd="sng" algn="ctr">
                  <a:solidFill>
                    <a:srgbClr val="10253F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рт-педагогіка</a:t>
            </a:r>
            <a:endParaRPr lang="uk-UA" sz="5400" i="1" spc="300" dirty="0">
              <a:ln w="11430" cap="flat" cmpd="sng" algn="ctr">
                <a:solidFill>
                  <a:srgbClr val="10253F"/>
                </a:solidFill>
                <a:prstDash val="solid"/>
                <a:miter lim="0"/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098" name="Picture 2" descr="C:\Users\Користувач\Desktop\Урок фото\IMG_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29272"/>
            <a:ext cx="5544616" cy="41429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ористувач\Desktop\Урок фото\Фото. Семінар\DSCN0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76" y="1030288"/>
            <a:ext cx="5670376" cy="424847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Користувач\Desktop\Урок фото\IMG_08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t="10076" r="7176" b="14397"/>
          <a:stretch/>
        </p:blipFill>
        <p:spPr bwMode="auto">
          <a:xfrm>
            <a:off x="1463472" y="1268760"/>
            <a:ext cx="5844832" cy="432048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ристувач\Desktop\Урок фото\IMG_0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/>
          <a:stretch/>
        </p:blipFill>
        <p:spPr bwMode="auto">
          <a:xfrm>
            <a:off x="1784426" y="1505472"/>
            <a:ext cx="5955926" cy="4371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Користувач\Desktop\Урок фото\Фото. Семінар\DSCN09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5898074" cy="43924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Користувач\Desktop\Урок фото\Фото. Семінар\DSCN09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2906"/>
            <a:ext cx="5703480" cy="446449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Користувач\Desktop\Урок фото\Фото. Семінар\DSCN098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t="19910" r="8492"/>
          <a:stretch/>
        </p:blipFill>
        <p:spPr bwMode="auto">
          <a:xfrm>
            <a:off x="3203848" y="2276873"/>
            <a:ext cx="5760640" cy="439248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1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359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Тема1</vt:lpstr>
      <vt:lpstr>Презентація  досвіду роботи</vt:lpstr>
      <vt:lpstr>З проблеми </vt:lpstr>
      <vt:lpstr> Моє педагогічне кредо </vt:lpstr>
      <vt:lpstr>Основна ідея досвіду:</vt:lpstr>
      <vt:lpstr>Новизна досвіду :</vt:lpstr>
      <vt:lpstr>Чим відрізняються біоадекватні уроки від звичайних?</vt:lpstr>
      <vt:lpstr>Креативність уроку забезпечують методи:</vt:lpstr>
      <vt:lpstr>Метод проекту </vt:lpstr>
      <vt:lpstr>Арт-педагогіка</vt:lpstr>
      <vt:lpstr>Робота з навчальним мислеобразом — образоном</vt:lpstr>
      <vt:lpstr>«Портрет емоцій»</vt:lpstr>
      <vt:lpstr>Основні форми реалізації навчання: </vt:lpstr>
      <vt:lpstr>Структура уроку:</vt:lpstr>
      <vt:lpstr>Очікування</vt:lpstr>
      <vt:lpstr> Моє педагогічне покликання – це не тільки передача знань, умінь і навичок, а й всебічний розвиток здібностей та можливостей учнів, виховання порядного, відповідального, свідомого громадянина  країни.   Я не хочу нав’язувати вихованцям свою думку, нехай ідуть дорогою випробувань і отримують дійсне задоволення від своїх маленьких перемог.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</dc:creator>
  <cp:lastModifiedBy>Користувач</cp:lastModifiedBy>
  <cp:revision>78</cp:revision>
  <dcterms:created xsi:type="dcterms:W3CDTF">2014-12-09T19:42:16Z</dcterms:created>
  <dcterms:modified xsi:type="dcterms:W3CDTF">2014-12-17T18:51:30Z</dcterms:modified>
</cp:coreProperties>
</file>