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9" r:id="rId2"/>
    <p:sldId id="256" r:id="rId3"/>
    <p:sldId id="312" r:id="rId4"/>
    <p:sldId id="259" r:id="rId5"/>
    <p:sldId id="275" r:id="rId6"/>
    <p:sldId id="274" r:id="rId7"/>
    <p:sldId id="313" r:id="rId8"/>
    <p:sldId id="304" r:id="rId9"/>
    <p:sldId id="299" r:id="rId10"/>
    <p:sldId id="305" r:id="rId11"/>
    <p:sldId id="308" r:id="rId12"/>
    <p:sldId id="31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105" d="100"/>
          <a:sy n="105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278060-0474-4984-B6A0-AAF6935FFA9F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D6B3C2-4926-4967-AF26-BEBFFDA4D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4E809-9CC0-4B6F-BF88-A9EB543907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5B42-17E1-4893-BA8A-F2BC0BDDFB2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6AEA-C34B-4BFD-911E-FB6AC76FA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3E25-5685-4CFB-BA24-462698CAABB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254B-0145-44F1-B237-4CB6DF939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5300-12B4-4BA6-81B7-8F897A54EAC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F0F5-D7A8-41D3-BC31-8791A140B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1A2C-C834-41C3-ABD3-FF2166816FEF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8B2F-DFFA-49DB-A34C-AF2F67B14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74E8-04B9-476B-B984-DA1F6A435274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A4F5-E12B-4176-8A5E-03C6A439B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8AC5-D34C-48CD-9848-ABD44EFA6781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3112-1EDC-4BDE-984D-3BECD21AE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FEF4-2B84-43E7-9A52-B2DE9A751D77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0CA2-6B38-4E3C-A05B-79FDC87E1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781A-4CB9-4E15-97AB-E749F2C2F334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0082-F372-40AA-8506-BFBB6BB09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1A1F-B7C9-4DBF-AA01-36FEF74FAE7A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7466-C58B-4CBD-967F-FA4E763CE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628C-B1C9-4336-B7DC-C8D2B635F63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F557-3327-4146-98FF-2A44ADC12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3F59-5D7D-4226-958C-EB2D12EC1201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CBDA-5BE2-42B1-ADCF-F9625BB84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C4A5BE-BC2D-428A-9FF0-0078F47E997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773C0-DDC0-417B-8D20-48E903499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 t="1987" r="1573" b="1634"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428750" y="1285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314450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54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5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44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uk-UA" sz="54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uk-UA" b="1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uk-UA" sz="3600" b="1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Харчук «Планетник». Добро і зло в повісті, в сучасному світі і в </a:t>
            </a:r>
            <a:r>
              <a:rPr lang="ru-RU" sz="3600" b="1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              </a:t>
            </a:r>
          </a:p>
          <a:p>
            <a:pPr algn="ctr"/>
            <a:r>
              <a:rPr lang="ru-RU" sz="3600" b="1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uk-UA" sz="3600" b="1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людині.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642938" y="928688"/>
            <a:ext cx="335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14313"/>
            <a:ext cx="45005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800">
                <a:ea typeface="Calibri" pitchFamily="34" charset="0"/>
                <a:cs typeface="Times New Roman" pitchFamily="18" charset="0"/>
              </a:rPr>
              <a:t>     </a:t>
            </a:r>
            <a:r>
              <a:rPr lang="uk-UA" sz="4000">
                <a:ea typeface="Calibri" pitchFamily="34" charset="0"/>
                <a:cs typeface="Times New Roman" pitchFamily="18" charset="0"/>
              </a:rPr>
              <a:t> </a:t>
            </a:r>
            <a:r>
              <a:rPr lang="uk-UA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</a:t>
            </a:r>
            <a:r>
              <a:rPr lang="uk-UA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найвища, абсолютна вселюдська цінність, причетність до якої наповнює життя людини сенсом, воно стає самоцінним, а не служить засобом для досягнення інших цілей; уявлення про добро перебуває в органічному взаємозв´язку з ідеалом суспільства і особистості.</a:t>
            </a:r>
            <a:endParaRPr lang="uk-UA" sz="28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643438" y="285750"/>
            <a:ext cx="4500562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4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</a:t>
            </a:r>
            <a:r>
              <a:rPr lang="uk-UA" sz="4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щось погане, протилежне добру. Все, що викликає в нас незадоволення, огиду, або взагалі оцінюється нами негативно і протиставляється благу.</a:t>
            </a:r>
            <a:endParaRPr lang="uk-UA" sz="2800" b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  <p:bldP spid="532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8572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uk-UA" sz="32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4313" y="357188"/>
            <a:ext cx="642937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3600" b="1">
                <a:solidFill>
                  <a:srgbClr val="EBF1D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Розрізняють чотири види зла:</a:t>
            </a:r>
          </a:p>
          <a:p>
            <a:r>
              <a:rPr lang="uk-UA" sz="2800" b="1">
                <a:solidFill>
                  <a:srgbClr val="D7E4BD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uk-UA" sz="3600" b="1">
                <a:solidFill>
                  <a:srgbClr val="EBF1D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фізичне </a:t>
            </a:r>
            <a:r>
              <a:rPr lang="uk-UA" sz="2400">
                <a:solidFill>
                  <a:srgbClr val="C3D69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uk-UA" sz="2400" b="1">
                <a:solidFill>
                  <a:srgbClr val="C3D69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все, що заподіює страждання, наприклад, хвороба.</a:t>
            </a:r>
            <a:endParaRPr lang="ru-RU" sz="2400" b="1">
              <a:solidFill>
                <a:srgbClr val="C3D69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3600" b="1">
                <a:solidFill>
                  <a:srgbClr val="EBF1D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моральне</a:t>
            </a:r>
            <a:r>
              <a:rPr lang="uk-UA" sz="2400" b="1">
                <a:solidFill>
                  <a:srgbClr val="C3D69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порушення велінь етичного закону, викликає осуд.</a:t>
            </a:r>
            <a:endParaRPr lang="ru-RU" sz="2400" b="1">
              <a:solidFill>
                <a:srgbClr val="C3D69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3600" b="1">
                <a:solidFill>
                  <a:srgbClr val="EBF1D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соціальне</a:t>
            </a:r>
            <a:r>
              <a:rPr lang="uk-UA" sz="2400" b="1">
                <a:solidFill>
                  <a:srgbClr val="C3D69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невідповідність громадської і державної організації ідеї справедливості, наприклад, нерівномірний розподіл благ між класами.</a:t>
            </a:r>
            <a:endParaRPr lang="ru-RU" sz="2400" b="1">
              <a:solidFill>
                <a:srgbClr val="C3D69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3600" b="1">
                <a:solidFill>
                  <a:srgbClr val="EBF1D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метафізичне</a:t>
            </a:r>
            <a:r>
              <a:rPr lang="uk-UA" sz="2400" b="1">
                <a:solidFill>
                  <a:srgbClr val="C3D69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недосконалість, витікає з природи буття взагалі і природи людини зокрема.</a:t>
            </a:r>
            <a:r>
              <a:rPr lang="uk-UA" sz="2400" b="1">
                <a:solidFill>
                  <a:srgbClr val="C3D69B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4287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Філософський словник </a:t>
            </a:r>
            <a:r>
              <a:rPr lang="uk-UA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подає таке трактування: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313" y="0"/>
            <a:ext cx="4214812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uk-UA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uk-UA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uk-UA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uk-UA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uk-UA" sz="32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</a:t>
            </a:r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категорія етики, що означає сукупність позитивно оцінюваних класом, суспільством або окремими людьми умов життя, а також моральних дій, принципів і норм поведінки.</a:t>
            </a:r>
            <a:endParaRPr lang="uk-UA" sz="32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643438" y="121443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0" y="0"/>
            <a:ext cx="442912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uk-UA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 – </a:t>
            </a:r>
            <a:r>
              <a:rPr lang="uk-UA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категорія, яка означає негативні явища в суспільному і особистому житті людини, що становлять предмет морального засудження.</a:t>
            </a:r>
            <a:endParaRPr lang="uk-UA" sz="32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201" grpId="0"/>
      <p:bldP spid="512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 b="46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39608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endParaRPr lang="uk-UA" sz="1400" i="1">
              <a:cs typeface="Times New Roman" pitchFamily="18" charset="0"/>
            </a:endParaRPr>
          </a:p>
          <a:p>
            <a:pPr indent="269875" algn="just"/>
            <a:r>
              <a:rPr lang="uk-UA" sz="2000" b="1" i="1">
                <a:latin typeface="Mistral" pitchFamily="66" charset="0"/>
                <a:cs typeface="Times New Roman" pitchFamily="18" charset="0"/>
              </a:rPr>
              <a:t>Він тепер вже не встане </a:t>
            </a:r>
            <a:endParaRPr lang="ru-RU" sz="2000" b="1">
              <a:latin typeface="Mistral" pitchFamily="66" charset="0"/>
              <a:cs typeface="Times New Roman" pitchFamily="18" charset="0"/>
            </a:endParaRPr>
          </a:p>
          <a:p>
            <a:pPr indent="269875" algn="just" eaLnBrk="0" hangingPunct="0"/>
            <a:r>
              <a:rPr lang="uk-UA" sz="2000" b="1" i="1">
                <a:latin typeface="Mistral" pitchFamily="66" charset="0"/>
                <a:cs typeface="Times New Roman" pitchFamily="18" charset="0"/>
              </a:rPr>
              <a:t>І ранком не піде </a:t>
            </a:r>
            <a:endParaRPr lang="ru-RU" sz="2000" b="1">
              <a:latin typeface="Mistral" pitchFamily="66" charset="0"/>
              <a:cs typeface="Times New Roman" pitchFamily="18" charset="0"/>
            </a:endParaRPr>
          </a:p>
          <a:p>
            <a:pPr indent="269875" algn="just" eaLnBrk="0" hangingPunct="0"/>
            <a:r>
              <a:rPr lang="uk-UA" sz="2000" b="1" i="1">
                <a:latin typeface="Mistral" pitchFamily="66" charset="0"/>
                <a:cs typeface="Times New Roman" pitchFamily="18" charset="0"/>
              </a:rPr>
              <a:t>Із косою на гору круту </a:t>
            </a:r>
            <a:endParaRPr lang="ru-RU" sz="2000" b="1">
              <a:latin typeface="Mistral" pitchFamily="66" charset="0"/>
              <a:cs typeface="Times New Roman" pitchFamily="18" charset="0"/>
            </a:endParaRPr>
          </a:p>
          <a:p>
            <a:pPr indent="269875" algn="just" eaLnBrk="0" hangingPunct="0"/>
            <a:r>
              <a:rPr lang="uk-UA" sz="2000" b="1" i="1">
                <a:latin typeface="Mistral" pitchFamily="66" charset="0"/>
                <a:cs typeface="Times New Roman" pitchFamily="18" charset="0"/>
              </a:rPr>
              <a:t>І не стане мантачкою тишу будити, </a:t>
            </a:r>
            <a:endParaRPr lang="ru-RU" sz="2000" b="1">
              <a:latin typeface="Mistral" pitchFamily="66" charset="0"/>
              <a:cs typeface="Times New Roman" pitchFamily="18" charset="0"/>
            </a:endParaRPr>
          </a:p>
          <a:p>
            <a:pPr indent="269875" algn="just" eaLnBrk="0" hangingPunct="0"/>
            <a:r>
              <a:rPr lang="uk-UA" sz="2000" b="1" i="1">
                <a:latin typeface="Mistral" pitchFamily="66" charset="0"/>
                <a:cs typeface="Times New Roman" pitchFamily="18" charset="0"/>
              </a:rPr>
              <a:t>Задивляться в небо, як гаснуть зірки, </a:t>
            </a:r>
            <a:endParaRPr lang="ru-RU" sz="2000" b="1">
              <a:latin typeface="Mistral" pitchFamily="66" charset="0"/>
              <a:cs typeface="Times New Roman" pitchFamily="18" charset="0"/>
            </a:endParaRPr>
          </a:p>
          <a:p>
            <a:pPr indent="269875" algn="just" eaLnBrk="0" hangingPunct="0"/>
            <a:r>
              <a:rPr lang="uk-UA" sz="2000" b="1" i="1">
                <a:latin typeface="Mistral" pitchFamily="66" charset="0"/>
                <a:cs typeface="Times New Roman" pitchFamily="18" charset="0"/>
              </a:rPr>
              <a:t>Лиш росою по нім буде плакати жито </a:t>
            </a:r>
            <a:endParaRPr lang="ru-RU" sz="2000" b="1">
              <a:latin typeface="Mistral" pitchFamily="66" charset="0"/>
              <a:cs typeface="Times New Roman" pitchFamily="18" charset="0"/>
            </a:endParaRPr>
          </a:p>
          <a:p>
            <a:pPr indent="269875" algn="just" eaLnBrk="0" hangingPunct="0"/>
            <a:r>
              <a:rPr lang="uk-UA" sz="2000" b="1" i="1">
                <a:latin typeface="Mistral" pitchFamily="66" charset="0"/>
                <a:cs typeface="Times New Roman" pitchFamily="18" charset="0"/>
              </a:rPr>
              <a:t>І пливуть над ним непомітно віки.</a:t>
            </a:r>
            <a:endParaRPr lang="uk-UA" sz="2000" b="1"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715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5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 l="4659" t="2914" r="3339" b="154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3022561</TotalTime>
  <Words>198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Mistral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80</cp:revision>
  <dcterms:created xsi:type="dcterms:W3CDTF">2006-12-31T22:56:07Z</dcterms:created>
  <dcterms:modified xsi:type="dcterms:W3CDTF">2014-12-01T19:29:57Z</dcterms:modified>
</cp:coreProperties>
</file>