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4" r:id="rId2"/>
    <p:sldId id="265" r:id="rId3"/>
    <p:sldId id="261" r:id="rId4"/>
    <p:sldId id="262" r:id="rId5"/>
    <p:sldId id="266" r:id="rId6"/>
    <p:sldId id="290" r:id="rId7"/>
    <p:sldId id="275" r:id="rId8"/>
    <p:sldId id="295" r:id="rId9"/>
    <p:sldId id="296" r:id="rId10"/>
    <p:sldId id="302" r:id="rId11"/>
    <p:sldId id="305" r:id="rId12"/>
    <p:sldId id="308" r:id="rId13"/>
    <p:sldId id="297" r:id="rId14"/>
    <p:sldId id="276" r:id="rId15"/>
    <p:sldId id="278" r:id="rId16"/>
    <p:sldId id="309" r:id="rId17"/>
    <p:sldId id="277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3300"/>
    <a:srgbClr val="FF9900"/>
    <a:srgbClr val="FF3300"/>
    <a:srgbClr val="FFFF00"/>
    <a:srgbClr val="CCFFFF"/>
    <a:srgbClr val="FFFF66"/>
    <a:srgbClr val="660066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98" autoAdjust="0"/>
    <p:restoredTop sz="94660"/>
  </p:normalViewPr>
  <p:slideViewPr>
    <p:cSldViewPr>
      <p:cViewPr>
        <p:scale>
          <a:sx n="118" d="100"/>
          <a:sy n="118" d="100"/>
        </p:scale>
        <p:origin x="-14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1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08CF995-EBAA-4CA6-81B5-B9B9A733F8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2945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1431071-AF1C-4652-AEA3-B8C889DF509F}" type="slidenum">
              <a:rPr lang="ru-RU" altLang="ru-RU" smtClean="0"/>
              <a:pPr eaLnBrk="1" hangingPunct="1">
                <a:spcBef>
                  <a:spcPct val="0"/>
                </a:spcBef>
              </a:pPr>
              <a:t>12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8CF995-EBAA-4CA6-81B5-B9B9A733F881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733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125C8-5E40-456D-8B0B-8CF64D4DB2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040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E1490-7498-474A-8930-9632F11087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458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9525CA-376C-4F98-80F4-C30F714474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019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C1EC6-26C8-4436-B470-83DA296693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989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33447-03A5-46BB-A51D-FAA3158DF0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400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129C5-A17C-44F7-A08A-38D931284F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454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3296E-575B-4658-99BB-0867D57133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177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3738A-F240-4F07-84E2-D32D4B389E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457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C987C-604B-4DDC-AA52-3636BCE5B9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817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ED6FD-6900-4024-8E3F-2AE70B4B74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538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D19BC-8DEC-4203-B682-9002E4FA43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824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DE780-6629-4B5A-B06E-FA12F4B0A8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531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5063483-8957-449E-B68A-255487BED1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9.gif"/><Relationship Id="rId2" Type="http://schemas.openxmlformats.org/officeDocument/2006/relationships/hyperlink" Target="http://smiles.33b.ru/smile.142046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hyperlink" Target="http://smiles.33b.ru/smile.103890.html" TargetMode="External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6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260350"/>
            <a:ext cx="8229600" cy="5976938"/>
          </a:xfrm>
        </p:spPr>
        <p:txBody>
          <a:bodyPr/>
          <a:lstStyle/>
          <a:p>
            <a:pPr eaLnBrk="1" hangingPunct="1"/>
            <a:r>
              <a:rPr lang="uk-UA" altLang="ru-RU" sz="7200" b="1" smtClean="0">
                <a:solidFill>
                  <a:srgbClr val="FFFF00"/>
                </a:solidFill>
              </a:rPr>
              <a:t>Письмовий твір-опис тварини в художньому стилі</a:t>
            </a:r>
            <a:endParaRPr lang="ru-RU" altLang="ru-RU" sz="7200" b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2"/>
          <p:cNvSpPr txBox="1">
            <a:spLocks noChangeArrowheads="1"/>
          </p:cNvSpPr>
          <p:nvPr/>
        </p:nvSpPr>
        <p:spPr bwMode="auto">
          <a:xfrm>
            <a:off x="468313" y="188913"/>
            <a:ext cx="8280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3600" b="1">
                <a:solidFill>
                  <a:srgbClr val="FF9900"/>
                </a:solidFill>
                <a:cs typeface="Aharoni" pitchFamily="2" charset="-79"/>
              </a:rPr>
              <a:t>Метод «Ажурна пилка»</a:t>
            </a:r>
            <a:endParaRPr lang="ru-RU" altLang="ru-RU" sz="3600" b="1">
              <a:solidFill>
                <a:srgbClr val="FF9900"/>
              </a:solidFill>
              <a:cs typeface="Aharoni" pitchFamily="2" charset="-79"/>
            </a:endParaRPr>
          </a:p>
        </p:txBody>
      </p:sp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476250" y="1341438"/>
            <a:ext cx="7705725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2800" b="1">
                <a:solidFill>
                  <a:srgbClr val="FF9900"/>
                </a:solidFill>
                <a:latin typeface="Bookman Old Style" pitchFamily="18" charset="0"/>
              </a:rPr>
              <a:t>Доберіть епітети, описуючи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2800" b="1">
                <a:solidFill>
                  <a:srgbClr val="FF9900"/>
                </a:solidFill>
                <a:latin typeface="Bookman Old Style" pitchFamily="18" charset="0"/>
              </a:rPr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2800" b="1">
                <a:solidFill>
                  <a:srgbClr val="FF9900"/>
                </a:solidFill>
                <a:latin typeface="Bookman Old Style" pitchFamily="18" charset="0"/>
              </a:rPr>
              <a:t>	1 група: тулуб, шерсть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2800" b="1">
                <a:solidFill>
                  <a:srgbClr val="FF9900"/>
                </a:solidFill>
                <a:latin typeface="Bookman Old Style" pitchFamily="18" charset="0"/>
              </a:rPr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2800" b="1">
                <a:solidFill>
                  <a:srgbClr val="FF9900"/>
                </a:solidFill>
                <a:latin typeface="Bookman Old Style" pitchFamily="18" charset="0"/>
              </a:rPr>
              <a:t>	2 група: лапи, ходу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2800" b="1">
                <a:solidFill>
                  <a:srgbClr val="FF9900"/>
                </a:solidFill>
                <a:latin typeface="Bookman Old Style" pitchFamily="18" charset="0"/>
              </a:rPr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2800" b="1">
                <a:solidFill>
                  <a:srgbClr val="FF9900"/>
                </a:solidFill>
                <a:latin typeface="Bookman Old Style" pitchFamily="18" charset="0"/>
              </a:rPr>
              <a:t>	3 група: мордочку, очі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2800" b="1">
                <a:solidFill>
                  <a:srgbClr val="FF9900"/>
                </a:solidFill>
                <a:latin typeface="Bookman Old Style" pitchFamily="18" charset="0"/>
              </a:rPr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2800" b="1">
                <a:solidFill>
                  <a:srgbClr val="FF9900"/>
                </a:solidFill>
                <a:latin typeface="Bookman Old Style" pitchFamily="18" charset="0"/>
              </a:rPr>
              <a:t>	4 група: хвіст, вуха.</a:t>
            </a:r>
            <a:endParaRPr lang="ru-RU" altLang="ru-RU" sz="2800" b="1">
              <a:solidFill>
                <a:srgbClr val="FF9900"/>
              </a:solidFill>
              <a:latin typeface="Bookman Old Style" pitchFamily="18" charset="0"/>
            </a:endParaRPr>
          </a:p>
        </p:txBody>
      </p:sp>
      <p:pic>
        <p:nvPicPr>
          <p:cNvPr id="10" name="Picture 6" descr="album_p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437063"/>
            <a:ext cx="3271838" cy="230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2"/>
          <p:cNvSpPr txBox="1">
            <a:spLocks noChangeArrowheads="1"/>
          </p:cNvSpPr>
          <p:nvPr/>
        </p:nvSpPr>
        <p:spPr bwMode="auto">
          <a:xfrm>
            <a:off x="900113" y="188913"/>
            <a:ext cx="74882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3600" b="1">
                <a:solidFill>
                  <a:srgbClr val="FF9900"/>
                </a:solidFill>
              </a:rPr>
              <a:t>ОРФОГРАФІЧНА ХВИЛИНКА</a:t>
            </a:r>
            <a:endParaRPr lang="ru-RU" altLang="ru-RU" sz="3600" b="1">
              <a:solidFill>
                <a:srgbClr val="FF9900"/>
              </a:solidFill>
            </a:endParaRPr>
          </a:p>
        </p:txBody>
      </p:sp>
      <p:sp>
        <p:nvSpPr>
          <p:cNvPr id="11267" name="TextBox 3"/>
          <p:cNvSpPr txBox="1">
            <a:spLocks noChangeArrowheads="1"/>
          </p:cNvSpPr>
          <p:nvPr/>
        </p:nvSpPr>
        <p:spPr bwMode="auto">
          <a:xfrm>
            <a:off x="684213" y="1341438"/>
            <a:ext cx="777557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 i="1">
                <a:solidFill>
                  <a:srgbClr val="FF9900"/>
                </a:solidFill>
                <a:cs typeface="Arial" charset="0"/>
              </a:rPr>
              <a:t>Гострі кі…ті, з…лені очі, м…яка хода, киця Л(л)іза, китиці на кі…чиках, білен…кі шкарпеточки, котик М(м)урчик, товстен…ке черевце, смугастий хв….ст, вус…ки-дротики.</a:t>
            </a:r>
          </a:p>
        </p:txBody>
      </p:sp>
      <p:pic>
        <p:nvPicPr>
          <p:cNvPr id="9" name="Picture 5" descr="989395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75" y="4652963"/>
            <a:ext cx="2987675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363538" y="333375"/>
            <a:ext cx="8362950" cy="3514725"/>
          </a:xfrm>
        </p:spPr>
        <p:txBody>
          <a:bodyPr/>
          <a:lstStyle/>
          <a:p>
            <a:pPr eaLnBrk="1" hangingPunct="1"/>
            <a:r>
              <a:rPr lang="uk-UA" altLang="ru-RU" b="1" i="1" smtClean="0">
                <a:solidFill>
                  <a:srgbClr val="FF9900"/>
                </a:solidFill>
              </a:rPr>
              <a:t>Тулуб короткий. Ноги криві. Зріст низький. Шерсть жорстка. Хвіст куций. Зуби дрібні. Очі порожні.</a:t>
            </a:r>
            <a:endParaRPr lang="ru-RU" altLang="ru-RU" b="1" smtClean="0">
              <a:solidFill>
                <a:srgbClr val="FF9900"/>
              </a:solidFill>
            </a:endParaRPr>
          </a:p>
        </p:txBody>
      </p:sp>
      <p:pic>
        <p:nvPicPr>
          <p:cNvPr id="12291" name="Picture 2" descr="анимация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763" y="4410075"/>
            <a:ext cx="17145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857250"/>
            <a:ext cx="85693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508508" y="779446"/>
            <a:ext cx="8351837" cy="637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3600" b="1" dirty="0">
                <a:solidFill>
                  <a:srgbClr val="FF9900"/>
                </a:solidFill>
              </a:rPr>
              <a:t>Орієнтовний план твору-опису</a:t>
            </a:r>
            <a:endParaRPr lang="ru-RU" altLang="ru-RU" sz="3600" dirty="0">
              <a:solidFill>
                <a:srgbClr val="FF99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uk-UA" altLang="ru-RU" sz="1800" dirty="0">
              <a:solidFill>
                <a:srgbClr val="FF9900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uk-UA" altLang="ru-RU" sz="2800" dirty="0">
                <a:solidFill>
                  <a:srgbClr val="FF9900"/>
                </a:solidFill>
              </a:rPr>
              <a:t>	</a:t>
            </a:r>
            <a:r>
              <a:rPr lang="uk-UA" altLang="ru-RU" sz="2800" b="1" dirty="0">
                <a:solidFill>
                  <a:srgbClr val="FF9900"/>
                </a:solidFill>
              </a:rPr>
              <a:t>1. </a:t>
            </a:r>
            <a:r>
              <a:rPr lang="uk-UA" altLang="ru-RU" sz="2800" b="1" dirty="0" smtClean="0">
                <a:solidFill>
                  <a:srgbClr val="FF9900"/>
                </a:solidFill>
              </a:rPr>
              <a:t>Яку тварину описуємо?</a:t>
            </a:r>
            <a:endParaRPr lang="ru-RU" altLang="ru-RU" sz="2800" b="1" dirty="0">
              <a:solidFill>
                <a:srgbClr val="FF9900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uk-UA" altLang="ru-RU" sz="2800" b="1" dirty="0">
                <a:solidFill>
                  <a:srgbClr val="FF9900"/>
                </a:solidFill>
              </a:rPr>
              <a:t>	2. </a:t>
            </a:r>
            <a:r>
              <a:rPr lang="uk-UA" altLang="ru-RU" sz="2800" b="1" dirty="0" smtClean="0">
                <a:solidFill>
                  <a:srgbClr val="FF9900"/>
                </a:solidFill>
              </a:rPr>
              <a:t>Чому саме її вибрали для опису?</a:t>
            </a:r>
            <a:endParaRPr lang="ru-RU" altLang="ru-RU" sz="2800" b="1" dirty="0">
              <a:solidFill>
                <a:srgbClr val="FF9900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uk-UA" altLang="ru-RU" sz="2800" b="1" dirty="0">
                <a:solidFill>
                  <a:srgbClr val="FF9900"/>
                </a:solidFill>
              </a:rPr>
              <a:t>	3. </a:t>
            </a:r>
            <a:r>
              <a:rPr lang="uk-UA" altLang="ru-RU" sz="2800" b="1" dirty="0" smtClean="0">
                <a:solidFill>
                  <a:srgbClr val="FF9900"/>
                </a:solidFill>
              </a:rPr>
              <a:t>Зріст та розміри тварини.</a:t>
            </a:r>
            <a:endParaRPr lang="ru-RU" altLang="ru-RU" sz="2800" b="1" dirty="0">
              <a:solidFill>
                <a:srgbClr val="FF9900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uk-UA" altLang="ru-RU" sz="2800" b="1" dirty="0">
                <a:solidFill>
                  <a:srgbClr val="FF9900"/>
                </a:solidFill>
              </a:rPr>
              <a:t>	4. </a:t>
            </a:r>
            <a:r>
              <a:rPr lang="uk-UA" altLang="ru-RU" sz="2800" b="1" dirty="0" smtClean="0">
                <a:solidFill>
                  <a:srgbClr val="FF9900"/>
                </a:solidFill>
              </a:rPr>
              <a:t>Порода, масть або забарвлення.</a:t>
            </a:r>
            <a:endParaRPr lang="ru-RU" altLang="ru-RU" sz="2800" b="1" dirty="0">
              <a:solidFill>
                <a:srgbClr val="FF9900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uk-UA" altLang="ru-RU" sz="2800" b="1" dirty="0">
                <a:solidFill>
                  <a:srgbClr val="FF9900"/>
                </a:solidFill>
              </a:rPr>
              <a:t>	5. </a:t>
            </a:r>
            <a:r>
              <a:rPr lang="uk-UA" altLang="ru-RU" sz="2800" b="1" dirty="0" smtClean="0">
                <a:solidFill>
                  <a:srgbClr val="FF9900"/>
                </a:solidFill>
              </a:rPr>
              <a:t>Опис шерсті або шкіри.</a:t>
            </a:r>
            <a:endParaRPr lang="ru-RU" altLang="ru-RU" sz="2800" b="1" dirty="0">
              <a:solidFill>
                <a:srgbClr val="FF9900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uk-UA" altLang="ru-RU" sz="2800" b="1" dirty="0">
                <a:solidFill>
                  <a:srgbClr val="FF9900"/>
                </a:solidFill>
              </a:rPr>
              <a:t>	6. </a:t>
            </a:r>
            <a:r>
              <a:rPr lang="uk-UA" altLang="ru-RU" sz="2800" b="1" dirty="0" smtClean="0">
                <a:solidFill>
                  <a:srgbClr val="FF9900"/>
                </a:solidFill>
              </a:rPr>
              <a:t>Форма тулуба, морди.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uk-UA" altLang="ru-RU" sz="2800" b="1" dirty="0" smtClean="0">
                <a:solidFill>
                  <a:srgbClr val="FF9900"/>
                </a:solidFill>
              </a:rPr>
              <a:t>         </a:t>
            </a:r>
            <a:r>
              <a:rPr lang="uk-UA" altLang="ru-RU" sz="2800" b="1" dirty="0" smtClean="0">
                <a:solidFill>
                  <a:srgbClr val="FF9900"/>
                </a:solidFill>
              </a:rPr>
              <a:t>7.</a:t>
            </a:r>
            <a:r>
              <a:rPr lang="en-US" altLang="ru-RU" sz="2800" b="1" dirty="0" smtClean="0">
                <a:solidFill>
                  <a:srgbClr val="FF9900"/>
                </a:solidFill>
              </a:rPr>
              <a:t> </a:t>
            </a:r>
            <a:r>
              <a:rPr lang="uk-UA" altLang="ru-RU" sz="2800" b="1" dirty="0" smtClean="0">
                <a:solidFill>
                  <a:srgbClr val="FF9900"/>
                </a:solidFill>
              </a:rPr>
              <a:t>Форма </a:t>
            </a:r>
            <a:r>
              <a:rPr lang="uk-UA" altLang="ru-RU" sz="2800" b="1" dirty="0" smtClean="0">
                <a:solidFill>
                  <a:srgbClr val="FF9900"/>
                </a:solidFill>
              </a:rPr>
              <a:t>очей, вух, хвоста.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uk-UA" altLang="ru-RU" sz="2800" b="1" dirty="0" smtClean="0">
                <a:solidFill>
                  <a:srgbClr val="FF9900"/>
                </a:solidFill>
              </a:rPr>
              <a:t>         8. Найхарактерніші риси вдачі тварини.</a:t>
            </a:r>
            <a:endParaRPr lang="ru-RU" altLang="ru-RU" sz="2800" b="1" dirty="0">
              <a:solidFill>
                <a:srgbClr val="FF99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/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468313" y="333375"/>
            <a:ext cx="8351837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3600">
                <a:solidFill>
                  <a:srgbClr val="FF9900"/>
                </a:solidFill>
              </a:rPr>
              <a:t>Антуан де Сент-Екзюпері писав: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5400" b="1" i="1">
                <a:solidFill>
                  <a:srgbClr val="FF9900"/>
                </a:solidFill>
              </a:rPr>
              <a:t>«Ти назавжди береш на себе відповідальність за того, кого приручив». </a:t>
            </a:r>
            <a:endParaRPr lang="ru-RU" altLang="ru-RU" sz="5400" b="1" i="1">
              <a:solidFill>
                <a:srgbClr val="FF9900"/>
              </a:solidFill>
            </a:endParaRPr>
          </a:p>
        </p:txBody>
      </p:sp>
      <p:pic>
        <p:nvPicPr>
          <p:cNvPr id="16387" name="Picture 6" descr="0_2045c_5d5935fb_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508500"/>
            <a:ext cx="2973387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476672"/>
            <a:ext cx="7704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РЕФЛЕКСІЯ</a:t>
            </a:r>
            <a:endParaRPr lang="ru-RU" sz="4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139" y="1246113"/>
            <a:ext cx="74888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uk-UA" sz="2400" b="1" dirty="0">
                <a:solidFill>
                  <a:srgbClr val="FFC000"/>
                </a:solidFill>
              </a:rPr>
              <a:t>1. Як справилися із завданням ?</a:t>
            </a:r>
            <a:endParaRPr lang="ru-RU" sz="2400" b="1" dirty="0">
              <a:solidFill>
                <a:srgbClr val="FFC000"/>
              </a:solidFill>
            </a:endParaRPr>
          </a:p>
          <a:p>
            <a:pPr>
              <a:lnSpc>
                <a:spcPct val="200000"/>
              </a:lnSpc>
            </a:pPr>
            <a:r>
              <a:rPr lang="uk-UA" sz="2400" b="1" dirty="0" smtClean="0">
                <a:solidFill>
                  <a:srgbClr val="FFC000"/>
                </a:solidFill>
              </a:rPr>
              <a:t>2</a:t>
            </a:r>
            <a:r>
              <a:rPr lang="uk-UA" sz="2400" b="1" dirty="0">
                <a:solidFill>
                  <a:srgbClr val="FFC000"/>
                </a:solidFill>
              </a:rPr>
              <a:t>. У чому відчували труднощі ?</a:t>
            </a:r>
            <a:endParaRPr lang="ru-RU" sz="2400" b="1" dirty="0">
              <a:solidFill>
                <a:srgbClr val="FFC000"/>
              </a:solidFill>
            </a:endParaRPr>
          </a:p>
          <a:p>
            <a:pPr>
              <a:lnSpc>
                <a:spcPct val="200000"/>
              </a:lnSpc>
            </a:pPr>
            <a:r>
              <a:rPr lang="uk-UA" sz="2400" b="1" dirty="0" smtClean="0">
                <a:solidFill>
                  <a:srgbClr val="FFC000"/>
                </a:solidFill>
              </a:rPr>
              <a:t>3</a:t>
            </a:r>
            <a:r>
              <a:rPr lang="uk-UA" sz="2400" b="1" dirty="0">
                <a:solidFill>
                  <a:srgbClr val="FFC000"/>
                </a:solidFill>
              </a:rPr>
              <a:t>. Яким способом подолати їх ?</a:t>
            </a:r>
            <a:endParaRPr lang="ru-RU" sz="2400" b="1" dirty="0">
              <a:solidFill>
                <a:srgbClr val="FFC000"/>
              </a:solidFill>
            </a:endParaRPr>
          </a:p>
          <a:p>
            <a:pPr>
              <a:lnSpc>
                <a:spcPct val="200000"/>
              </a:lnSpc>
            </a:pPr>
            <a:r>
              <a:rPr lang="uk-UA" sz="2400" b="1" dirty="0" smtClean="0">
                <a:solidFill>
                  <a:srgbClr val="FFC000"/>
                </a:solidFill>
              </a:rPr>
              <a:t>4</a:t>
            </a:r>
            <a:r>
              <a:rPr lang="uk-UA" sz="2400" b="1" dirty="0">
                <a:solidFill>
                  <a:srgbClr val="FFC000"/>
                </a:solidFill>
              </a:rPr>
              <a:t>. Що корисного взяли для себе з цього уроку ?</a:t>
            </a:r>
            <a:endParaRPr lang="ru-RU" sz="2400" b="1" dirty="0">
              <a:solidFill>
                <a:srgbClr val="FFC000"/>
              </a:solidFill>
            </a:endParaRPr>
          </a:p>
          <a:p>
            <a:pPr>
              <a:lnSpc>
                <a:spcPct val="200000"/>
              </a:lnSpc>
            </a:pPr>
            <a:r>
              <a:rPr lang="uk-UA" sz="2400" b="1" dirty="0" smtClean="0">
                <a:solidFill>
                  <a:srgbClr val="FFC000"/>
                </a:solidFill>
              </a:rPr>
              <a:t>5</a:t>
            </a:r>
            <a:r>
              <a:rPr lang="uk-UA" sz="2400" b="1" dirty="0">
                <a:solidFill>
                  <a:srgbClr val="FFC000"/>
                </a:solidFill>
              </a:rPr>
              <a:t>. Як ми повинні ставитись до тварин ?</a:t>
            </a:r>
            <a:endParaRPr lang="ru-RU" sz="2400" b="1" dirty="0">
              <a:solidFill>
                <a:srgbClr val="FFC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270436"/>
            <a:ext cx="1809750" cy="1219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745880"/>
            <a:ext cx="1705347" cy="174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7784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539750" y="476250"/>
            <a:ext cx="81359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4800" b="1">
                <a:solidFill>
                  <a:srgbClr val="FF9900"/>
                </a:solidFill>
              </a:rPr>
              <a:t>ДОМАШНЄ ЗАВДАННЯ</a:t>
            </a:r>
            <a:endParaRPr lang="ru-RU" altLang="ru-RU" sz="4800" b="1">
              <a:solidFill>
                <a:srgbClr val="FF9900"/>
              </a:solidFill>
            </a:endParaRPr>
          </a:p>
        </p:txBody>
      </p:sp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250825" y="1412875"/>
            <a:ext cx="8208963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5400" b="1" i="1">
                <a:solidFill>
                  <a:srgbClr val="FF9900"/>
                </a:solidFill>
              </a:rPr>
              <a:t> Використовуючи нотатки, зроблені на уроці, написати твір-опис тварини в художньому стилі.</a:t>
            </a:r>
            <a:endParaRPr lang="ru-RU" altLang="ru-RU" sz="5400" b="1" i="1">
              <a:solidFill>
                <a:srgbClr val="FF9900"/>
              </a:solidFill>
            </a:endParaRP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684213" y="0"/>
            <a:ext cx="8280400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ru-RU" b="1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uk-UA" altLang="ru-RU" b="1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uk-UA" altLang="ru-RU" b="1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uk-UA" altLang="ru-RU" b="1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4400" b="1">
                <a:solidFill>
                  <a:srgbClr val="FFFF00"/>
                </a:solidFill>
              </a:rPr>
              <a:t>Любіть тваринку і травинку,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4400" b="1">
                <a:solidFill>
                  <a:srgbClr val="FFFF00"/>
                </a:solidFill>
              </a:rPr>
              <a:t>І сонце завтрашнього дня.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4400" b="1">
                <a:solidFill>
                  <a:srgbClr val="FFFF00"/>
                </a:solidFill>
              </a:rPr>
              <a:t>                         </a:t>
            </a:r>
            <a:r>
              <a:rPr lang="uk-UA" altLang="ru-RU" sz="4400" b="1" i="1">
                <a:solidFill>
                  <a:srgbClr val="FFFF00"/>
                </a:solidFill>
              </a:rPr>
              <a:t>Ліна Костенко</a:t>
            </a:r>
            <a:endParaRPr lang="ru-RU" altLang="ru-RU" sz="4400" b="1" i="1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1938"/>
            <a:ext cx="8229600" cy="4391025"/>
          </a:xfrm>
        </p:spPr>
        <p:txBody>
          <a:bodyPr/>
          <a:lstStyle/>
          <a:p>
            <a:pPr eaLnBrk="1" hangingPunct="1"/>
            <a:r>
              <a:rPr lang="uk-UA" altLang="ru-RU" b="1" smtClean="0">
                <a:solidFill>
                  <a:srgbClr val="FF9900"/>
                </a:solidFill>
                <a:latin typeface="Monotype Corsiva" pitchFamily="66" charset="0"/>
              </a:rPr>
              <a:t>Хто із хвостиком і вушками ?</a:t>
            </a:r>
            <a:br>
              <a:rPr lang="uk-UA" altLang="ru-RU" b="1" smtClean="0">
                <a:solidFill>
                  <a:srgbClr val="FF9900"/>
                </a:solidFill>
                <a:latin typeface="Monotype Corsiva" pitchFamily="66" charset="0"/>
              </a:rPr>
            </a:br>
            <a:r>
              <a:rPr lang="uk-UA" altLang="ru-RU" b="1" smtClean="0">
                <a:solidFill>
                  <a:srgbClr val="FF9900"/>
                </a:solidFill>
                <a:latin typeface="Monotype Corsiva" pitchFamily="66" charset="0"/>
              </a:rPr>
              <a:t>У кого лапки із подушками ?</a:t>
            </a:r>
            <a:br>
              <a:rPr lang="uk-UA" altLang="ru-RU" b="1" smtClean="0">
                <a:solidFill>
                  <a:srgbClr val="FF9900"/>
                </a:solidFill>
                <a:latin typeface="Monotype Corsiva" pitchFamily="66" charset="0"/>
              </a:rPr>
            </a:br>
            <a:r>
              <a:rPr lang="uk-UA" altLang="ru-RU" b="1" smtClean="0">
                <a:solidFill>
                  <a:srgbClr val="FF9900"/>
                </a:solidFill>
                <a:latin typeface="Monotype Corsiva" pitchFamily="66" charset="0"/>
              </a:rPr>
              <a:t>Як ступа , ніхто не чує.</a:t>
            </a:r>
            <a:br>
              <a:rPr lang="uk-UA" altLang="ru-RU" b="1" smtClean="0">
                <a:solidFill>
                  <a:srgbClr val="FF9900"/>
                </a:solidFill>
                <a:latin typeface="Monotype Corsiva" pitchFamily="66" charset="0"/>
              </a:rPr>
            </a:br>
            <a:r>
              <a:rPr lang="uk-UA" altLang="ru-RU" b="1" smtClean="0">
                <a:solidFill>
                  <a:srgbClr val="FF9900"/>
                </a:solidFill>
                <a:latin typeface="Monotype Corsiva" pitchFamily="66" charset="0"/>
              </a:rPr>
              <a:t>Тихо, крадучись, полює.</a:t>
            </a:r>
            <a:br>
              <a:rPr lang="uk-UA" altLang="ru-RU" b="1" smtClean="0">
                <a:solidFill>
                  <a:srgbClr val="FF9900"/>
                </a:solidFill>
                <a:latin typeface="Monotype Corsiva" pitchFamily="66" charset="0"/>
              </a:rPr>
            </a:br>
            <a:r>
              <a:rPr lang="uk-UA" altLang="ru-RU" b="1" smtClean="0">
                <a:solidFill>
                  <a:srgbClr val="FF9900"/>
                </a:solidFill>
                <a:latin typeface="Monotype Corsiva" pitchFamily="66" charset="0"/>
              </a:rPr>
              <a:t>І маленькі сірі мишки</a:t>
            </a:r>
            <a:br>
              <a:rPr lang="uk-UA" altLang="ru-RU" b="1" smtClean="0">
                <a:solidFill>
                  <a:srgbClr val="FF9900"/>
                </a:solidFill>
                <a:latin typeface="Monotype Corsiva" pitchFamily="66" charset="0"/>
              </a:rPr>
            </a:br>
            <a:r>
              <a:rPr lang="uk-UA" altLang="ru-RU" b="1" smtClean="0">
                <a:solidFill>
                  <a:srgbClr val="FF9900"/>
                </a:solidFill>
                <a:latin typeface="Monotype Corsiva" pitchFamily="66" charset="0"/>
              </a:rPr>
              <a:t>Утікають геть від…</a:t>
            </a:r>
            <a:endParaRPr lang="ru-RU" altLang="ru-RU" b="1" smtClean="0">
              <a:solidFill>
                <a:srgbClr val="FF9900"/>
              </a:solidFill>
              <a:latin typeface="Monotype Corsiva" pitchFamily="66" charset="0"/>
            </a:endParaRPr>
          </a:p>
        </p:txBody>
      </p:sp>
      <p:pic>
        <p:nvPicPr>
          <p:cNvPr id="9" name="Picture 10" descr=" (366x515, 7Kb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502150"/>
            <a:ext cx="1219200" cy="17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 (403x563, 8Kb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208463"/>
            <a:ext cx="1631950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3"/>
          <p:cNvSpPr txBox="1">
            <a:spLocks noChangeArrowheads="1"/>
          </p:cNvSpPr>
          <p:nvPr/>
        </p:nvSpPr>
        <p:spPr bwMode="auto">
          <a:xfrm>
            <a:off x="684213" y="115888"/>
            <a:ext cx="7848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3600">
                <a:solidFill>
                  <a:srgbClr val="FF9900"/>
                </a:solidFill>
                <a:latin typeface="ArbatDi" pitchFamily="66" charset="0"/>
              </a:rPr>
              <a:t>Перевіримо ваші знання</a:t>
            </a:r>
            <a:endParaRPr lang="ru-RU" altLang="ru-RU" sz="3600">
              <a:solidFill>
                <a:srgbClr val="FF9900"/>
              </a:solidFill>
              <a:latin typeface="ArbatDi" pitchFamily="66" charset="0"/>
            </a:endParaRPr>
          </a:p>
        </p:txBody>
      </p:sp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179388" y="768350"/>
            <a:ext cx="8785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1800"/>
              <a:t>	</a:t>
            </a:r>
            <a:r>
              <a:rPr lang="uk-UA" altLang="ru-RU" sz="1800" b="1">
                <a:solidFill>
                  <a:srgbClr val="FF9900"/>
                </a:solidFill>
                <a:latin typeface="Batang" pitchFamily="18" charset="-127"/>
                <a:ea typeface="Batang" pitchFamily="18" charset="-127"/>
              </a:rPr>
              <a:t>1. Я знаю такі типи мовлення…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1800" b="1">
                <a:solidFill>
                  <a:srgbClr val="FF9900"/>
                </a:solidFill>
                <a:latin typeface="Batang" pitchFamily="18" charset="-127"/>
                <a:ea typeface="Batang" pitchFamily="18" charset="-127"/>
              </a:rPr>
              <a:t>	2. Установіть відповідність</a:t>
            </a:r>
            <a:endParaRPr lang="ru-RU" altLang="ru-RU" sz="1800" b="1">
              <a:solidFill>
                <a:srgbClr val="FF9900"/>
              </a:solidFill>
              <a:latin typeface="Batang" pitchFamily="18" charset="-127"/>
              <a:ea typeface="Batang" pitchFamily="18" charset="-127"/>
            </a:endParaRPr>
          </a:p>
        </p:txBody>
      </p:sp>
      <p:graphicFrame>
        <p:nvGraphicFramePr>
          <p:cNvPr id="5124" name="Объект 9"/>
          <p:cNvGraphicFramePr>
            <a:graphicFrameLocks noChangeAspect="1"/>
          </p:cNvGraphicFramePr>
          <p:nvPr/>
        </p:nvGraphicFramePr>
        <p:xfrm>
          <a:off x="1692275" y="1557338"/>
          <a:ext cx="6553200" cy="1243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name="Документ" r:id="rId3" imgW="6553771" imgH="1242896" progId="Word.Document.12">
                  <p:embed/>
                </p:oleObj>
              </mc:Choice>
              <mc:Fallback>
                <p:oleObj name="Документ" r:id="rId3" imgW="6553771" imgH="1242896" progId="Word.Document.12">
                  <p:embed/>
                  <p:pic>
                    <p:nvPicPr>
                      <p:cNvPr id="0" name="Объект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1557338"/>
                        <a:ext cx="6553200" cy="1243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TextBox 10"/>
          <p:cNvSpPr txBox="1">
            <a:spLocks noChangeArrowheads="1"/>
          </p:cNvSpPr>
          <p:nvPr/>
        </p:nvSpPr>
        <p:spPr bwMode="auto">
          <a:xfrm>
            <a:off x="1116013" y="2492375"/>
            <a:ext cx="66246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1800" b="1">
                <a:solidFill>
                  <a:srgbClr val="FF9900"/>
                </a:solidFill>
                <a:latin typeface="Batang" pitchFamily="18" charset="-127"/>
                <a:ea typeface="Batang" pitchFamily="18" charset="-127"/>
              </a:rPr>
              <a:t>3. Установіть відповідність</a:t>
            </a:r>
            <a:endParaRPr lang="ru-RU" altLang="ru-RU" sz="1800">
              <a:solidFill>
                <a:srgbClr val="FF9900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468313" y="2903538"/>
          <a:ext cx="7367587" cy="1280160"/>
        </p:xfrm>
        <a:graphic>
          <a:graphicData uri="http://schemas.openxmlformats.org/drawingml/2006/table">
            <a:tbl>
              <a:tblPr firstRow="1" firstCol="1" bandRow="1"/>
              <a:tblGrid>
                <a:gridCol w="4463838"/>
                <a:gridCol w="388407"/>
                <a:gridCol w="2515342"/>
              </a:tblGrid>
              <a:tr h="639763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i="1" dirty="0">
                          <a:solidFill>
                            <a:srgbClr val="FF99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uk-UA" sz="1400" i="1" dirty="0" smtClean="0">
                          <a:solidFill>
                            <a:srgbClr val="FF99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uk-UA" sz="1400" b="1" i="1" dirty="0" smtClean="0">
                          <a:solidFill>
                            <a:srgbClr val="FF99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 </a:t>
                      </a:r>
                      <a:r>
                        <a:rPr lang="uk-UA" sz="1400" b="1" i="1" dirty="0">
                          <a:solidFill>
                            <a:srgbClr val="FF99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висловленні говориться</a:t>
                      </a:r>
                      <a:endParaRPr lang="ru-RU" sz="1100" b="1" dirty="0">
                        <a:solidFill>
                          <a:srgbClr val="FF99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i="1" dirty="0">
                          <a:solidFill>
                            <a:srgbClr val="FF99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 про дії, події, вчинки</a:t>
                      </a:r>
                      <a:endParaRPr lang="ru-RU" sz="1100" dirty="0">
                        <a:solidFill>
                          <a:srgbClr val="FF99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i="1" dirty="0">
                          <a:solidFill>
                            <a:srgbClr val="FF99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solidFill>
                          <a:srgbClr val="FF99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i="1" dirty="0">
                          <a:solidFill>
                            <a:srgbClr val="FF99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а) роздум</a:t>
                      </a:r>
                      <a:endParaRPr lang="ru-RU" sz="1100" dirty="0">
                        <a:solidFill>
                          <a:srgbClr val="FF99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9881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i="1" dirty="0" smtClean="0">
                          <a:solidFill>
                            <a:srgbClr val="FF99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uk-UA" sz="1400" i="1" dirty="0">
                          <a:solidFill>
                            <a:srgbClr val="FF99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про ознаки предмета, особи,</a:t>
                      </a:r>
                      <a:endParaRPr lang="ru-RU" sz="1100" dirty="0">
                        <a:solidFill>
                          <a:srgbClr val="FF99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i="1" dirty="0">
                          <a:solidFill>
                            <a:srgbClr val="FF99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solidFill>
                          <a:srgbClr val="FF99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i="1" dirty="0">
                          <a:solidFill>
                            <a:srgbClr val="FF99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б) опис</a:t>
                      </a:r>
                      <a:endParaRPr lang="ru-RU" sz="1100" dirty="0">
                        <a:solidFill>
                          <a:srgbClr val="FF99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9881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i="1" dirty="0" smtClean="0">
                          <a:solidFill>
                            <a:srgbClr val="FF99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uk-UA" sz="1400" i="1" dirty="0">
                          <a:solidFill>
                            <a:srgbClr val="FF99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про причини чи наслідки певних вчинків</a:t>
                      </a:r>
                      <a:endParaRPr lang="ru-RU" sz="1100" dirty="0">
                        <a:solidFill>
                          <a:srgbClr val="FF99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i="1" dirty="0">
                          <a:solidFill>
                            <a:srgbClr val="FF99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solidFill>
                          <a:srgbClr val="FF99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i="1" dirty="0">
                          <a:solidFill>
                            <a:srgbClr val="FF99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в) розповідь</a:t>
                      </a:r>
                      <a:endParaRPr lang="ru-RU" sz="1100" dirty="0">
                        <a:solidFill>
                          <a:srgbClr val="FF99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136" name="TextBox 15"/>
          <p:cNvSpPr txBox="1">
            <a:spLocks noChangeArrowheads="1"/>
          </p:cNvSpPr>
          <p:nvPr/>
        </p:nvSpPr>
        <p:spPr bwMode="auto">
          <a:xfrm>
            <a:off x="1116013" y="4437063"/>
            <a:ext cx="68405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1800" b="1">
                <a:solidFill>
                  <a:srgbClr val="FF9900"/>
                </a:solidFill>
                <a:latin typeface="Batang" pitchFamily="18" charset="-127"/>
                <a:ea typeface="Batang" pitchFamily="18" charset="-127"/>
              </a:rPr>
              <a:t>4. Опис має такі частини...</a:t>
            </a:r>
            <a:endParaRPr lang="ru-RU" altLang="ru-RU" sz="1800">
              <a:solidFill>
                <a:srgbClr val="FF9900"/>
              </a:solidFill>
            </a:endParaRPr>
          </a:p>
        </p:txBody>
      </p:sp>
      <p:sp>
        <p:nvSpPr>
          <p:cNvPr id="5137" name="TextBox 16"/>
          <p:cNvSpPr txBox="1">
            <a:spLocks noChangeArrowheads="1"/>
          </p:cNvSpPr>
          <p:nvPr/>
        </p:nvSpPr>
        <p:spPr bwMode="auto">
          <a:xfrm>
            <a:off x="1116013" y="4878388"/>
            <a:ext cx="5040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1800" b="1">
                <a:solidFill>
                  <a:srgbClr val="FF9900"/>
                </a:solidFill>
                <a:latin typeface="Batang" pitchFamily="18" charset="-127"/>
                <a:ea typeface="Batang" pitchFamily="18" charset="-127"/>
              </a:rPr>
              <a:t>5. Я знаю такі стилі мовлення...</a:t>
            </a:r>
            <a:endParaRPr lang="ru-RU" altLang="ru-RU" sz="1800">
              <a:solidFill>
                <a:srgbClr val="FF9900"/>
              </a:solidFill>
            </a:endParaRPr>
          </a:p>
        </p:txBody>
      </p:sp>
      <p:sp>
        <p:nvSpPr>
          <p:cNvPr id="5138" name="TextBox 17"/>
          <p:cNvSpPr txBox="1">
            <a:spLocks noChangeArrowheads="1"/>
          </p:cNvSpPr>
          <p:nvPr/>
        </p:nvSpPr>
        <p:spPr bwMode="auto">
          <a:xfrm>
            <a:off x="1116013" y="5251450"/>
            <a:ext cx="7559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1800" b="1">
                <a:solidFill>
                  <a:srgbClr val="FF9900"/>
                </a:solidFill>
                <a:latin typeface="Batang" pitchFamily="18" charset="-127"/>
                <a:ea typeface="Batang" pitchFamily="18" charset="-127"/>
              </a:rPr>
              <a:t>6. Для тексту художнього стилю характерні такі ознаки...</a:t>
            </a:r>
            <a:endParaRPr lang="ru-RU" altLang="ru-RU" sz="1800">
              <a:solidFill>
                <a:srgbClr val="FF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5" name="Picture 7" descr=" (592x391, 14K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5338" y="6669088"/>
            <a:ext cx="3743325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1"/>
          <p:cNvSpPr txBox="1">
            <a:spLocks noChangeArrowheads="1"/>
          </p:cNvSpPr>
          <p:nvPr/>
        </p:nvSpPr>
        <p:spPr bwMode="auto">
          <a:xfrm>
            <a:off x="900113" y="476250"/>
            <a:ext cx="7704137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uk-UA" altLang="ru-RU" sz="3600" dirty="0">
              <a:solidFill>
                <a:srgbClr val="FF9900"/>
              </a:solidFill>
              <a:latin typeface="UkrainianGoudyOld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uk-UA" altLang="ru-RU" sz="3600" dirty="0">
              <a:solidFill>
                <a:srgbClr val="FF9900"/>
              </a:solidFill>
              <a:latin typeface="UkrainianGoudyOld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uk-UA" altLang="ru-RU" sz="3600" dirty="0">
                <a:solidFill>
                  <a:srgbClr val="FF9900"/>
                </a:solidFill>
                <a:latin typeface="UkrainianGoudyOld" pitchFamily="18" charset="0"/>
              </a:rPr>
              <a:t>Художній опис відображає предмети в яскравій, образній формі з метою емоційного впливу на читача.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uk-UA" altLang="ru-RU" sz="3600" dirty="0">
              <a:solidFill>
                <a:srgbClr val="FF9900"/>
              </a:solidFill>
              <a:latin typeface="UkrainianGoudyOld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uk-UA" altLang="ru-RU" sz="3600" dirty="0">
                <a:solidFill>
                  <a:srgbClr val="FF9900"/>
                </a:solidFill>
                <a:latin typeface="UkrainianGoudyOld" pitchFamily="18" charset="0"/>
              </a:rPr>
              <a:t>Науковий опис точно й </a:t>
            </a:r>
            <a:r>
              <a:rPr lang="uk-UA" altLang="ru-RU" sz="3600" dirty="0" err="1">
                <a:solidFill>
                  <a:srgbClr val="FF9900"/>
                </a:solidFill>
                <a:latin typeface="UkrainianGoudyOld" pitchFamily="18" charset="0"/>
              </a:rPr>
              <a:t>послі-довно</a:t>
            </a:r>
            <a:r>
              <a:rPr lang="uk-UA" altLang="ru-RU" sz="3600" dirty="0">
                <a:solidFill>
                  <a:srgbClr val="FF9900"/>
                </a:solidFill>
                <a:latin typeface="UkrainianGoudyOld" pitchFamily="18" charset="0"/>
              </a:rPr>
              <a:t> називає ознаки предмета.</a:t>
            </a:r>
            <a:endParaRPr lang="ru-RU" altLang="ru-RU" sz="3600" dirty="0">
              <a:solidFill>
                <a:srgbClr val="FF9900"/>
              </a:solidFill>
              <a:latin typeface="UkrainianGoudyOl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539750" y="476250"/>
            <a:ext cx="81359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3600" b="1">
                <a:solidFill>
                  <a:srgbClr val="FF9900"/>
                </a:solidFill>
                <a:cs typeface="Aharoni" pitchFamily="2" charset="-79"/>
              </a:rPr>
              <a:t>ТЕОРЕТИЧНА СКРИНЬКА</a:t>
            </a:r>
            <a:endParaRPr lang="ru-RU" altLang="ru-RU" sz="3600" b="1">
              <a:solidFill>
                <a:srgbClr val="FF9900"/>
              </a:solidFill>
              <a:cs typeface="Aharoni" pitchFamily="2" charset="-79"/>
            </a:endParaRP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293688" y="1557338"/>
            <a:ext cx="8351837" cy="403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uk-UA" altLang="ru-RU" b="1" i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Епітет – це художнє означення, яке дає образну характеристику предметові.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uk-UA" altLang="ru-RU" b="1" i="1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uk-UA" altLang="ru-RU" b="1" i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Порівняння – це тропи, у яких пояснення одного предмета подаються за допомогою іншого, подібного до нього.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uk-UA" altLang="ru-RU" b="1" i="1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uk-UA" altLang="ru-RU" b="1" i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Художні засоби роблять опис виразнішим.</a:t>
            </a:r>
            <a:endParaRPr lang="ru-RU" altLang="ru-RU" b="1" i="1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1" name="Picture 13" descr="http://s17.rimg.info/3a003eb541748ba976b6c057e242637b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510" y="5517232"/>
            <a:ext cx="110962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2" name="Picture 30" descr="панда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525" y="5517232"/>
            <a:ext cx="642938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 descr="http://s10.rimg.info/bae7843e011684b4eed0347bf6da33fb.gif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6250"/>
            <a:ext cx="1000125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0" name="Picture 18" descr="teddy bear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549275"/>
            <a:ext cx="785812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WordArt 7"/>
          <p:cNvSpPr>
            <a:spLocks noChangeArrowheads="1" noChangeShapeType="1" noTextEdit="1"/>
          </p:cNvSpPr>
          <p:nvPr/>
        </p:nvSpPr>
        <p:spPr bwMode="auto">
          <a:xfrm>
            <a:off x="1231901" y="1268760"/>
            <a:ext cx="6840537" cy="71993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фізхвилинка</a:t>
            </a:r>
            <a:endParaRPr lang="ru-RU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3206" y="2198602"/>
            <a:ext cx="697309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Сірий котик міцно спав,</a:t>
            </a:r>
            <a:endParaRPr lang="ru-RU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uk-UA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Навіть пісню не співав.</a:t>
            </a:r>
            <a:endParaRPr lang="ru-RU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uk-UA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Та, нарешті, пробудився</a:t>
            </a:r>
            <a:endParaRPr lang="ru-RU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uk-UA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І довкола обдивився.</a:t>
            </a:r>
            <a:endParaRPr lang="ru-RU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uk-UA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Став смачненько потягатись</a:t>
            </a:r>
            <a:endParaRPr lang="ru-RU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uk-UA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І чистенько умиватись.</a:t>
            </a:r>
            <a:endParaRPr lang="ru-RU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uk-UA" b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Порозчісувув</a:t>
            </a:r>
            <a:r>
              <a:rPr lang="uk-UA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він вуса,</a:t>
            </a:r>
            <a:endParaRPr lang="ru-RU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uk-UA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Довгі-довгі, русі-русі.</a:t>
            </a:r>
            <a:endParaRPr lang="ru-RU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uk-UA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Зуби й кігті нагострив</a:t>
            </a:r>
            <a:endParaRPr lang="ru-RU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uk-UA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Й до комірчини побрів.</a:t>
            </a:r>
            <a:endParaRPr lang="ru-RU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uk-UA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Буде мишку полювати</a:t>
            </a:r>
            <a:endParaRPr lang="ru-RU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uk-UA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І добро оберігати.</a:t>
            </a:r>
            <a:endParaRPr lang="ru-RU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uk-UA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Ми, як котик, відпочили,</a:t>
            </a:r>
            <a:endParaRPr lang="ru-RU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uk-UA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Щоб зміцніли наші сили.</a:t>
            </a:r>
            <a:endParaRPr lang="ru-RU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ChatonCouran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589588"/>
            <a:ext cx="21050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6" descr="0_2045c_5d5935fb_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635500"/>
            <a:ext cx="3276600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7" descr="0_3b75_37034eb3_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0"/>
            <a:ext cx="1800225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5" name="Rectangle 9"/>
          <p:cNvSpPr>
            <a:spLocks noGrp="1" noChangeArrowheads="1"/>
          </p:cNvSpPr>
          <p:nvPr>
            <p:ph type="title"/>
          </p:nvPr>
        </p:nvSpPr>
        <p:spPr>
          <a:xfrm>
            <a:off x="323850" y="1412875"/>
            <a:ext cx="8218488" cy="4594225"/>
          </a:xfrm>
        </p:spPr>
        <p:txBody>
          <a:bodyPr/>
          <a:lstStyle/>
          <a:p>
            <a:pPr eaLnBrk="1" hangingPunct="1">
              <a:defRPr/>
            </a:pPr>
            <a:r>
              <a:rPr lang="ru-RU" i="1" dirty="0" smtClean="0">
                <a:solidFill>
                  <a:srgbClr val="FF66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</a:t>
            </a:r>
            <a:r>
              <a:rPr lang="ru-RU" i="1" dirty="0" err="1" smtClean="0">
                <a:solidFill>
                  <a:srgbClr val="FF66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Кішка</a:t>
            </a:r>
            <a:r>
              <a:rPr lang="ru-RU" i="1" dirty="0" smtClean="0">
                <a:solidFill>
                  <a:srgbClr val="FF66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</a:t>
            </a:r>
            <a:r>
              <a:rPr lang="ru-RU" i="1" dirty="0" err="1" smtClean="0">
                <a:solidFill>
                  <a:srgbClr val="FF66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вінець</a:t>
            </a:r>
            <a:r>
              <a:rPr lang="ru-RU" i="1" dirty="0" smtClean="0">
                <a:solidFill>
                  <a:srgbClr val="FF66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i="1" dirty="0" err="1" smtClean="0">
                <a:solidFill>
                  <a:srgbClr val="FF66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творіння</a:t>
            </a:r>
            <a:r>
              <a:rPr lang="ru-RU" i="1" dirty="0" smtClean="0">
                <a:solidFill>
                  <a:srgbClr val="FF66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апогей </a:t>
            </a:r>
            <a:r>
              <a:rPr lang="ru-RU" i="1" dirty="0" err="1" smtClean="0">
                <a:solidFill>
                  <a:srgbClr val="FF66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спритності</a:t>
            </a:r>
            <a:r>
              <a:rPr lang="ru-RU" i="1" dirty="0" smtClean="0">
                <a:solidFill>
                  <a:srgbClr val="FF66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i="1" dirty="0" err="1" smtClean="0">
                <a:solidFill>
                  <a:srgbClr val="FF66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і</a:t>
            </a:r>
            <a:r>
              <a:rPr lang="ru-RU" i="1" dirty="0" smtClean="0">
                <a:solidFill>
                  <a:srgbClr val="FF66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i="1" dirty="0" err="1" smtClean="0">
                <a:solidFill>
                  <a:srgbClr val="FF66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феєрія</a:t>
            </a:r>
            <a:r>
              <a:rPr lang="ru-RU" i="1" dirty="0" smtClean="0">
                <a:solidFill>
                  <a:srgbClr val="FF66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i="1" dirty="0" err="1" smtClean="0">
                <a:solidFill>
                  <a:srgbClr val="FF66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зачарування</a:t>
            </a:r>
            <a:r>
              <a:rPr lang="ru-RU" i="1" dirty="0" smtClean="0">
                <a:solidFill>
                  <a:srgbClr val="FF66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Нема </a:t>
            </a:r>
            <a:r>
              <a:rPr lang="ru-RU" i="1" dirty="0" err="1" smtClean="0">
                <a:solidFill>
                  <a:srgbClr val="FF66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істоти</a:t>
            </a:r>
            <a:r>
              <a:rPr lang="ru-RU" i="1" dirty="0" smtClean="0">
                <a:solidFill>
                  <a:srgbClr val="FF66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i="1" dirty="0" err="1" smtClean="0">
                <a:solidFill>
                  <a:srgbClr val="FF66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граційнішої</a:t>
            </a:r>
            <a:r>
              <a:rPr lang="ru-RU" i="1" dirty="0" smtClean="0">
                <a:solidFill>
                  <a:srgbClr val="FF66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ru-RU" i="1" dirty="0" err="1" smtClean="0">
                <a:solidFill>
                  <a:srgbClr val="FF66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елегантнішої</a:t>
            </a:r>
            <a:r>
              <a:rPr lang="ru-RU" i="1" dirty="0" smtClean="0">
                <a:solidFill>
                  <a:srgbClr val="FF66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i="1" dirty="0" err="1" smtClean="0">
                <a:solidFill>
                  <a:srgbClr val="FF66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і</a:t>
            </a:r>
            <a:r>
              <a:rPr lang="ru-RU" i="1" dirty="0" smtClean="0">
                <a:solidFill>
                  <a:srgbClr val="FF66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i="1" dirty="0" err="1" smtClean="0">
                <a:solidFill>
                  <a:srgbClr val="FF66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досконалішої</a:t>
            </a:r>
            <a:r>
              <a:rPr lang="ru-RU" i="1" dirty="0" smtClean="0">
                <a:solidFill>
                  <a:srgbClr val="FF66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.»</a:t>
            </a:r>
            <a:r>
              <a:rPr lang="ru-RU" dirty="0" smtClean="0">
                <a:solidFill>
                  <a:srgbClr val="FF66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dirty="0" smtClean="0">
                <a:solidFill>
                  <a:srgbClr val="FF66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u="sng" dirty="0" err="1" smtClean="0">
                <a:solidFill>
                  <a:srgbClr val="FF66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Шельма</a:t>
            </a:r>
            <a:endParaRPr lang="ru-RU" u="sng" dirty="0" smtClean="0">
              <a:solidFill>
                <a:srgbClr val="FF66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5" name="Picture 5" descr="989395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0"/>
            <a:ext cx="4716462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Picture 6" descr="album_p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111500"/>
            <a:ext cx="5003800" cy="37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7" name="Picture 7" descr="941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3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rgbClr val="00FFFF"/>
          </a:solidFill>
          <a:prstDash val="solid"/>
          <a:round/>
          <a:headEnd type="none" w="med" len="med"/>
          <a:tailEnd type="arrow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rgbClr val="00FFFF"/>
          </a:solidFill>
          <a:prstDash val="solid"/>
          <a:round/>
          <a:headEnd type="none" w="med" len="med"/>
          <a:tailEnd type="arrow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387</Words>
  <Application>Microsoft Office PowerPoint</Application>
  <PresentationFormat>Экран (4:3)</PresentationFormat>
  <Paragraphs>88</Paragraphs>
  <Slides>17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Оформление по умолчанию</vt:lpstr>
      <vt:lpstr>Документ</vt:lpstr>
      <vt:lpstr>Письмовий твір-опис тварини в художньому стилі</vt:lpstr>
      <vt:lpstr>Презентация PowerPoint</vt:lpstr>
      <vt:lpstr>Хто із хвостиком і вушками ? У кого лапки із подушками ? Як ступа , ніхто не чує. Тихо, крадучись, полює. І маленькі сірі мишки Утікають геть від…</vt:lpstr>
      <vt:lpstr>Презентация PowerPoint</vt:lpstr>
      <vt:lpstr>Презентация PowerPoint</vt:lpstr>
      <vt:lpstr>Презентация PowerPoint</vt:lpstr>
      <vt:lpstr>Презентация PowerPoint</vt:lpstr>
      <vt:lpstr>«Кішка – вінець творіння, апогей спритності і феєрія зачарування. Нема істоти граційнішої, елегантнішої і досконалішої.» Шельма</vt:lpstr>
      <vt:lpstr>Презентация PowerPoint</vt:lpstr>
      <vt:lpstr>Презентация PowerPoint</vt:lpstr>
      <vt:lpstr>Презентация PowerPoint</vt:lpstr>
      <vt:lpstr>Тулуб короткий. Ноги криві. Зріст низький. Шерсть жорстка. Хвіст куций. Зуби дрібні. Очі порожні.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</dc:creator>
  <cp:lastModifiedBy>Batig_PC</cp:lastModifiedBy>
  <cp:revision>43</cp:revision>
  <dcterms:created xsi:type="dcterms:W3CDTF">2010-02-28T21:31:14Z</dcterms:created>
  <dcterms:modified xsi:type="dcterms:W3CDTF">2014-12-13T12:34:17Z</dcterms:modified>
</cp:coreProperties>
</file>