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97" r:id="rId4"/>
    <p:sldId id="277" r:id="rId5"/>
    <p:sldId id="260" r:id="rId6"/>
    <p:sldId id="288" r:id="rId7"/>
    <p:sldId id="262" r:id="rId8"/>
    <p:sldId id="278" r:id="rId9"/>
    <p:sldId id="276" r:id="rId10"/>
    <p:sldId id="298" r:id="rId11"/>
    <p:sldId id="299" r:id="rId12"/>
    <p:sldId id="300" r:id="rId13"/>
    <p:sldId id="291" r:id="rId14"/>
    <p:sldId id="301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AEAEA"/>
    <a:srgbClr val="993300"/>
    <a:srgbClr val="FF9900"/>
    <a:srgbClr val="CC3300"/>
    <a:srgbClr val="00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0" d="100"/>
          <a:sy n="7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Лист2!$A$2:$C$4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5-Б клас</c:v>
                  </c:pt>
                  <c:pt idx="2">
                    <c:v>6-Б клас</c:v>
                  </c:pt>
                </c:lvl>
              </c:multiLvlStrCache>
            </c:multiLvl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Лист2!$E$1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FFFF66"/>
            </a:solidFill>
          </c:spPr>
          <c:cat>
            <c:multiLvlStrRef>
              <c:f>Лист2!$A$2:$C$4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5-Б клас</c:v>
                  </c:pt>
                  <c:pt idx="2">
                    <c:v>6-Б клас</c:v>
                  </c:pt>
                </c:lvl>
              </c:multiLvlStrCache>
            </c:multiLvlStrRef>
          </c:cat>
          <c:val>
            <c:numRef>
              <c:f>Лист2!$E$2:$E$4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Лист2!$F$1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C00000"/>
            </a:solidFill>
          </c:spPr>
          <c:cat>
            <c:multiLvlStrRef>
              <c:f>Лист2!$A$2:$C$4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5-Б клас</c:v>
                  </c:pt>
                  <c:pt idx="2">
                    <c:v>6-Б клас</c:v>
                  </c:pt>
                </c:lvl>
              </c:multiLvlStrCache>
            </c:multiLvlStrRef>
          </c:cat>
          <c:val>
            <c:numRef>
              <c:f>Лист2!$F$2:$F$4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hape val="box"/>
        <c:axId val="56624640"/>
        <c:axId val="56626176"/>
        <c:axId val="0"/>
      </c:bar3DChart>
      <c:catAx>
        <c:axId val="56624640"/>
        <c:scaling>
          <c:orientation val="minMax"/>
        </c:scaling>
        <c:axPos val="b"/>
        <c:tickLblPos val="nextTo"/>
        <c:crossAx val="56626176"/>
        <c:crosses val="autoZero"/>
        <c:auto val="1"/>
        <c:lblAlgn val="ctr"/>
        <c:lblOffset val="100"/>
      </c:catAx>
      <c:valAx>
        <c:axId val="56626176"/>
        <c:scaling>
          <c:orientation val="minMax"/>
        </c:scaling>
        <c:axPos val="l"/>
        <c:majorGridlines/>
        <c:numFmt formatCode="General" sourceLinked="1"/>
        <c:tickLblPos val="nextTo"/>
        <c:crossAx val="56624640"/>
        <c:crosses val="autoZero"/>
        <c:crossBetween val="between"/>
      </c:valAx>
    </c:plotArea>
    <c:legend>
      <c:legendPos val="t"/>
      <c:layout/>
    </c:legend>
    <c:plotVisOnly val="1"/>
  </c:chart>
  <c:spPr>
    <a:solidFill>
      <a:schemeClr val="bg1"/>
    </a:solidFill>
    <a:ln>
      <a:noFill/>
    </a:ln>
  </c:spPr>
  <c:txPr>
    <a:bodyPr/>
    <a:lstStyle/>
    <a:p>
      <a:pPr>
        <a:defRPr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Лист3!$A$2:$C$4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10-Б клас</c:v>
                  </c:pt>
                  <c:pt idx="2">
                    <c:v>11-Б клас</c:v>
                  </c:pt>
                </c:lvl>
              </c:multiLvlStrCache>
            </c:multiLvlStrRef>
          </c:cat>
          <c:val>
            <c:numRef>
              <c:f>Лист3!$D$2:$D$4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Лист3!$E$1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FFFF66"/>
            </a:solidFill>
          </c:spPr>
          <c:cat>
            <c:multiLvlStrRef>
              <c:f>Лист3!$A$2:$C$4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10-Б клас</c:v>
                  </c:pt>
                  <c:pt idx="2">
                    <c:v>11-Б клас</c:v>
                  </c:pt>
                </c:lvl>
              </c:multiLvlStrCache>
            </c:multiLvlStrRef>
          </c:cat>
          <c:val>
            <c:numRef>
              <c:f>Лист3!$E$2:$E$4</c:f>
              <c:numCache>
                <c:formatCode>General</c:formatCode>
                <c:ptCount val="3"/>
                <c:pt idx="0">
                  <c:v>47</c:v>
                </c:pt>
                <c:pt idx="1">
                  <c:v>52</c:v>
                </c:pt>
                <c:pt idx="2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Лист3!$F$1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C00000"/>
            </a:solidFill>
          </c:spPr>
          <c:cat>
            <c:multiLvlStrRef>
              <c:f>Лист3!$A$2:$C$4</c:f>
              <c:multiLvlStrCache>
                <c:ptCount val="3"/>
                <c:lvl>
                  <c:pt idx="0">
                    <c:v>І семестр</c:v>
                  </c:pt>
                  <c:pt idx="1">
                    <c:v>ІІ семестр</c:v>
                  </c:pt>
                  <c:pt idx="2">
                    <c:v>І семестр</c:v>
                  </c:pt>
                </c:lvl>
                <c:lvl>
                  <c:pt idx="0">
                    <c:v>2013-2014</c:v>
                  </c:pt>
                  <c:pt idx="1">
                    <c:v>2013-2014</c:v>
                  </c:pt>
                  <c:pt idx="2">
                    <c:v>2014-2015</c:v>
                  </c:pt>
                </c:lvl>
                <c:lvl>
                  <c:pt idx="0">
                    <c:v>10-Б клас</c:v>
                  </c:pt>
                  <c:pt idx="2">
                    <c:v>11-Б клас</c:v>
                  </c:pt>
                </c:lvl>
              </c:multiLvlStrCache>
            </c:multiLvlStrRef>
          </c:cat>
          <c:val>
            <c:numRef>
              <c:f>Лист3!$F$2:$F$4</c:f>
              <c:numCache>
                <c:formatCode>General</c:formatCode>
                <c:ptCount val="3"/>
                <c:pt idx="0">
                  <c:v>28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shape val="box"/>
        <c:axId val="56672640"/>
        <c:axId val="56674176"/>
        <c:axId val="0"/>
      </c:bar3DChart>
      <c:catAx>
        <c:axId val="56672640"/>
        <c:scaling>
          <c:orientation val="minMax"/>
        </c:scaling>
        <c:axPos val="b"/>
        <c:tickLblPos val="nextTo"/>
        <c:crossAx val="56674176"/>
        <c:crosses val="autoZero"/>
        <c:auto val="1"/>
        <c:lblAlgn val="ctr"/>
        <c:lblOffset val="100"/>
      </c:catAx>
      <c:valAx>
        <c:axId val="56674176"/>
        <c:scaling>
          <c:orientation val="minMax"/>
        </c:scaling>
        <c:axPos val="l"/>
        <c:majorGridlines/>
        <c:numFmt formatCode="General" sourceLinked="1"/>
        <c:tickLblPos val="nextTo"/>
        <c:crossAx val="56672640"/>
        <c:crosses val="autoZero"/>
        <c:crossBetween val="between"/>
      </c:valAx>
    </c:plotArea>
    <c:legend>
      <c:legendPos val="t"/>
      <c:layout/>
    </c:legend>
    <c:plotVisOnly val="1"/>
  </c:chart>
  <c:spPr>
    <a:solidFill>
      <a:schemeClr val="bg1"/>
    </a:solidFill>
    <a:ln>
      <a:noFill/>
    </a:ln>
  </c:spPr>
  <c:txPr>
    <a:bodyPr/>
    <a:lstStyle/>
    <a:p>
      <a:pPr>
        <a:defRPr b="1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20713" y="1757363"/>
            <a:ext cx="6821487" cy="1470025"/>
          </a:xfrm>
        </p:spPr>
        <p:txBody>
          <a:bodyPr/>
          <a:lstStyle>
            <a:lvl1pPr algn="ctr">
              <a:defRPr sz="3600">
                <a:solidFill>
                  <a:srgbClr val="013B4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  <p:transition>
    <p:dissolv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zh-CN" altLang="en-US" sz="2000" b="1" dirty="0" smtClean="0">
                <a:solidFill>
                  <a:srgbClr val="013B41"/>
                </a:solidFill>
                <a:latin typeface="+mn-lt"/>
                <a:ea typeface="Gulim" pitchFamily="34" charset="-127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zh-CN" altLang="en-US" sz="2000" b="1" dirty="0" smtClean="0">
                <a:solidFill>
                  <a:srgbClr val="013B41"/>
                </a:solidFill>
                <a:latin typeface="+mn-lt"/>
                <a:ea typeface="Gulim" pitchFamily="34" charset="-127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zh-CN" altLang="en-US" sz="2000" b="1" dirty="0" smtClean="0">
                <a:solidFill>
                  <a:srgbClr val="013B41"/>
                </a:solidFill>
                <a:latin typeface="+mn-lt"/>
                <a:ea typeface="Gulim" pitchFamily="34" charset="-127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zh-CN" altLang="en-US" sz="2000" b="1" dirty="0" smtClean="0">
                <a:solidFill>
                  <a:srgbClr val="013B41"/>
                </a:solidFill>
                <a:latin typeface="+mn-lt"/>
                <a:ea typeface="Gulim" pitchFamily="34" charset="-127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zh-CN" altLang="en-US" sz="2000" b="1" dirty="0">
                <a:solidFill>
                  <a:srgbClr val="013B41"/>
                </a:solidFill>
                <a:latin typeface="+mn-lt"/>
                <a:ea typeface="Gulim" pitchFamily="34" charset="-127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7848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50875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77000"/>
            <a:ext cx="2133600" cy="1682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EE782E-0752-4135-896B-0CC3E14C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D202-A6D0-4E72-B6C1-AF2EA729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Зразок заголовка</a:t>
            </a:r>
            <a:endParaRPr lang="en-US" altLang="ko-KR" smtClean="0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Зразок тексту</a:t>
            </a:r>
          </a:p>
          <a:p>
            <a:pPr lvl="1"/>
            <a:r>
              <a:rPr lang="en-US" altLang="zh-CN" smtClean="0"/>
              <a:t>Другий рівень</a:t>
            </a:r>
          </a:p>
          <a:p>
            <a:pPr lvl="2"/>
            <a:r>
              <a:rPr lang="en-US" altLang="zh-CN" smtClean="0"/>
              <a:t>Третій рівень</a:t>
            </a:r>
          </a:p>
          <a:p>
            <a:pPr lvl="3"/>
            <a:r>
              <a:rPr lang="en-US" altLang="zh-CN" smtClean="0"/>
              <a:t>Четвертий рівень</a:t>
            </a:r>
          </a:p>
          <a:p>
            <a:pPr lvl="4"/>
            <a:r>
              <a:rPr lang="en-US" altLang="zh-CN" smtClean="0"/>
              <a:t>П'ятий рівень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9" r:id="rId4"/>
    <p:sldLayoutId id="2147483670" r:id="rId5"/>
  </p:sldLayoutIdLst>
  <p:transition>
    <p:dissolve/>
  </p:transition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ВИКОРИСТАННЯ ІНТЕРАКТИВНИХ МЕТОДІВ ЯК ЗАСОБУ ФОРМУВАННЯ НАВЧАЛЬНО-ПІЗНАВАЛЬНОЇ КОМПЕТЕНТНОСТІ УЧНІВ НА УРОКАХ УКРАЇНСЬКОЇ МОВИ І ЛІТЕРАТУРИ</a:t>
            </a:r>
            <a:endParaRPr lang="ru-RU" sz="2400" b="1" i="1" dirty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100" y="328498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</a:t>
            </a:r>
          </a:p>
          <a:p>
            <a:r>
              <a:rPr lang="uk-UA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української</a:t>
            </a:r>
          </a:p>
          <a:p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 і літератури</a:t>
            </a:r>
          </a:p>
          <a:p>
            <a:r>
              <a:rPr lang="uk-UA" sz="1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Монастириської</a:t>
            </a:r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</a:t>
            </a:r>
            <a:endParaRPr lang="uk-UA" sz="1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школи І-ІІІ ступенів</a:t>
            </a:r>
          </a:p>
          <a:p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Батіг Наталії Іллівни</a:t>
            </a:r>
            <a:endParaRPr lang="ru-RU" sz="1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58136"/>
            <a:ext cx="2409745" cy="3621202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Учитель року 2015 укр мова\Фото 1\Батiг_Н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2640000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7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2EF6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ПЕДАГОГІЧНА МАЙСТЕРНЯ</a:t>
            </a:r>
            <a:endParaRPr lang="ru-RU" sz="4000" b="1" dirty="0">
              <a:solidFill>
                <a:srgbClr val="F2EF6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 rot="771146">
            <a:off x="610763" y="817518"/>
            <a:ext cx="2628930" cy="2640434"/>
            <a:chOff x="576" y="1852"/>
            <a:chExt cx="1446" cy="2078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chemeClr val="tx2">
                      <a:lumMod val="75000"/>
                    </a:schemeClr>
                  </a:solidFill>
                </a:rPr>
                <a:t> Робота в групах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 rot="826060">
            <a:off x="6080141" y="830019"/>
            <a:ext cx="2507243" cy="2770865"/>
            <a:chOff x="576" y="1852"/>
            <a:chExt cx="1446" cy="2078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Робота в парах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15"/>
          <p:cNvGrpSpPr>
            <a:grpSpLocks/>
          </p:cNvGrpSpPr>
          <p:nvPr/>
        </p:nvGrpSpPr>
        <p:grpSpPr bwMode="auto">
          <a:xfrm rot="1014897">
            <a:off x="473723" y="3918268"/>
            <a:ext cx="2636879" cy="2580691"/>
            <a:chOff x="576" y="1852"/>
            <a:chExt cx="1446" cy="2078"/>
          </a:xfrm>
        </p:grpSpPr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1000" dirty="0" smtClean="0"/>
                <a:t>  </a:t>
              </a:r>
              <a:r>
                <a:rPr lang="uk-UA" sz="1000" dirty="0" smtClean="0">
                  <a:solidFill>
                    <a:schemeClr val="tx2">
                      <a:lumMod val="75000"/>
                    </a:schemeClr>
                  </a:solidFill>
                </a:rPr>
                <a:t>І</a:t>
              </a:r>
              <a:r>
                <a:rPr lang="uk-UA" sz="1000" b="1" dirty="0" smtClean="0">
                  <a:solidFill>
                    <a:schemeClr val="tx2">
                      <a:lumMod val="75000"/>
                    </a:schemeClr>
                  </a:solidFill>
                </a:rPr>
                <a:t>ндивідуальні </a:t>
              </a:r>
              <a:r>
                <a:rPr lang="uk-UA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консультанції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15"/>
          <p:cNvGrpSpPr>
            <a:grpSpLocks/>
          </p:cNvGrpSpPr>
          <p:nvPr/>
        </p:nvGrpSpPr>
        <p:grpSpPr bwMode="auto">
          <a:xfrm rot="1014897">
            <a:off x="5698643" y="3780051"/>
            <a:ext cx="2608612" cy="2730713"/>
            <a:chOff x="576" y="1852"/>
            <a:chExt cx="1446" cy="2078"/>
          </a:xfrm>
        </p:grpSpPr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1000" b="1" dirty="0" smtClean="0">
                  <a:solidFill>
                    <a:schemeClr val="tx2">
                      <a:lumMod val="75000"/>
                    </a:schemeClr>
                  </a:solidFill>
                </a:rPr>
                <a:t>   Індивідуальна робота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9057" y="298504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Практикую роботу учнів у парах, групах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801">
            <a:off x="6094872" y="1188104"/>
            <a:ext cx="2422422" cy="231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649">
            <a:off x="660064" y="1048012"/>
            <a:ext cx="2494302" cy="2362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707">
            <a:off x="5728728" y="4024446"/>
            <a:ext cx="2498205" cy="2436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503">
            <a:off x="497737" y="4139333"/>
            <a:ext cx="2542528" cy="2295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45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176568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74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2EF6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 МЕТОДИ ВИКОРИСТОВУЮ У ПОЗАКЛАСНІЙ РОБОТІ</a:t>
            </a:r>
            <a:endParaRPr lang="ru-RU" sz="2400" b="1" dirty="0">
              <a:solidFill>
                <a:srgbClr val="F2EF6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00034" y="785794"/>
            <a:ext cx="2297173" cy="2614910"/>
            <a:chOff x="576" y="1852"/>
            <a:chExt cx="1446" cy="2078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rgbClr val="F2EF62">
                      <a:lumMod val="75000"/>
                    </a:srgbClr>
                  </a:solidFill>
                </a:rPr>
                <a:t> </a:t>
              </a:r>
              <a:endParaRPr lang="ru-RU" sz="1400" b="1" dirty="0">
                <a:solidFill>
                  <a:srgbClr val="F2EF62">
                    <a:lumMod val="75000"/>
                  </a:srgbClr>
                </a:solidFill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9057" y="2792296"/>
            <a:ext cx="2448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ПОЗАКЛАСНА РОБОТА З УКРАЇНСЬКОЇ МОВИ ТА ЛІТЕРАТУРИ</a:t>
            </a:r>
            <a:endParaRPr lang="ru-RU" sz="2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oup 15"/>
          <p:cNvGrpSpPr>
            <a:grpSpLocks/>
          </p:cNvGrpSpPr>
          <p:nvPr/>
        </p:nvGrpSpPr>
        <p:grpSpPr bwMode="auto">
          <a:xfrm>
            <a:off x="488877" y="3786191"/>
            <a:ext cx="2297173" cy="2643206"/>
            <a:chOff x="576" y="1852"/>
            <a:chExt cx="1446" cy="2078"/>
          </a:xfrm>
        </p:grpSpPr>
        <p:sp>
          <p:nvSpPr>
            <p:cNvPr id="6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6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rgbClr val="F2EF62">
                      <a:lumMod val="75000"/>
                    </a:srgbClr>
                  </a:solidFill>
                </a:rPr>
                <a:t> </a:t>
              </a:r>
              <a:endParaRPr lang="ru-RU" sz="1400" b="1" dirty="0">
                <a:solidFill>
                  <a:srgbClr val="F2EF62">
                    <a:lumMod val="75000"/>
                  </a:srgbClr>
                </a:solidFill>
              </a:endParaRPr>
            </a:p>
          </p:txBody>
        </p:sp>
        <p:sp>
          <p:nvSpPr>
            <p:cNvPr id="6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</p:grpSp>
      <p:grpSp>
        <p:nvGrpSpPr>
          <p:cNvPr id="64" name="Group 15"/>
          <p:cNvGrpSpPr>
            <a:grpSpLocks/>
          </p:cNvGrpSpPr>
          <p:nvPr/>
        </p:nvGrpSpPr>
        <p:grpSpPr bwMode="auto">
          <a:xfrm>
            <a:off x="6429388" y="3743048"/>
            <a:ext cx="2297173" cy="2614910"/>
            <a:chOff x="576" y="1852"/>
            <a:chExt cx="1446" cy="2078"/>
          </a:xfrm>
        </p:grpSpPr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66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rgbClr val="F2EF62">
                      <a:lumMod val="75000"/>
                    </a:srgbClr>
                  </a:solidFill>
                </a:rPr>
                <a:t> </a:t>
              </a:r>
              <a:endParaRPr lang="ru-RU" sz="1400" b="1" dirty="0">
                <a:solidFill>
                  <a:srgbClr val="F2EF62">
                    <a:lumMod val="75000"/>
                  </a:srgbClr>
                </a:solidFill>
              </a:endParaRPr>
            </a:p>
          </p:txBody>
        </p:sp>
        <p:sp>
          <p:nvSpPr>
            <p:cNvPr id="67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68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</p:grpSp>
      <p:grpSp>
        <p:nvGrpSpPr>
          <p:cNvPr id="69" name="Group 15"/>
          <p:cNvGrpSpPr>
            <a:grpSpLocks/>
          </p:cNvGrpSpPr>
          <p:nvPr/>
        </p:nvGrpSpPr>
        <p:grpSpPr bwMode="auto">
          <a:xfrm>
            <a:off x="6429388" y="785794"/>
            <a:ext cx="2297173" cy="2614910"/>
            <a:chOff x="576" y="1852"/>
            <a:chExt cx="1446" cy="2078"/>
          </a:xfrm>
        </p:grpSpPr>
        <p:sp>
          <p:nvSpPr>
            <p:cNvPr id="7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7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uk-UA" sz="1400" b="1" dirty="0" smtClean="0">
                  <a:solidFill>
                    <a:srgbClr val="F2EF62">
                      <a:lumMod val="75000"/>
                    </a:srgbClr>
                  </a:solidFill>
                </a:rPr>
                <a:t> </a:t>
              </a:r>
              <a:endParaRPr lang="ru-RU" sz="1400" b="1" dirty="0">
                <a:solidFill>
                  <a:srgbClr val="F2EF62">
                    <a:lumMod val="75000"/>
                  </a:srgbClr>
                </a:solidFill>
              </a:endParaRPr>
            </a:p>
          </p:txBody>
        </p:sp>
        <p:sp>
          <p:nvSpPr>
            <p:cNvPr id="7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  <p:sp>
          <p:nvSpPr>
            <p:cNvPr id="7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4D4D4D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57950" y="3429000"/>
            <a:ext cx="2405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accent6">
                    <a:lumMod val="50000"/>
                  </a:schemeClr>
                </a:solidFill>
              </a:rPr>
              <a:t>ТЕМАТИЧНІ ВИХОВНІ ЗАХОДИ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86512" y="6357958"/>
            <a:ext cx="2693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accent6">
                    <a:lumMod val="50000"/>
                  </a:schemeClr>
                </a:solidFill>
              </a:rPr>
              <a:t>МОВНІ ТА ЛІТЕРАТУРНІ КОНКУРСИ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0558" y="3357562"/>
            <a:ext cx="2405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accent6">
                    <a:lumMod val="50000"/>
                  </a:schemeClr>
                </a:solidFill>
              </a:rPr>
              <a:t>РОБОТА З ФІЛОЛОГІЧНО ОБДАРОВАНИМИ ДІТЬМИ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6429396"/>
            <a:ext cx="2286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accent6">
                    <a:lumMod val="50000"/>
                  </a:schemeClr>
                </a:solidFill>
              </a:rPr>
              <a:t>ДОСЛІДНИЦЬКА РОБОТА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51" y="3983522"/>
            <a:ext cx="2169923" cy="2259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04" y="1039155"/>
            <a:ext cx="2161244" cy="22797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5" y="4000504"/>
            <a:ext cx="2143140" cy="2323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2" y="1053654"/>
            <a:ext cx="2163361" cy="2233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698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3505"/>
            <a:ext cx="7848600" cy="6096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ДОСЯГНУТІ РЕЗУЛЬТАТИ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6" name="Freeform 4"/>
          <p:cNvSpPr>
            <a:spLocks noEditPoints="1"/>
          </p:cNvSpPr>
          <p:nvPr/>
        </p:nvSpPr>
        <p:spPr bwMode="gray">
          <a:xfrm rot="20241944">
            <a:off x="1116013" y="285273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gray">
          <a:xfrm rot="20056323">
            <a:off x="4343400" y="27432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gray">
          <a:xfrm rot="20056323">
            <a:off x="7010400" y="2895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gray">
          <a:xfrm rot="20056323">
            <a:off x="2895600" y="5562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gray">
          <a:xfrm rot="20056323">
            <a:off x="5486400" y="4953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gray">
          <a:xfrm rot="20056323">
            <a:off x="2057400" y="41148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3203575" y="1557338"/>
            <a:ext cx="2447925" cy="1601787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395288" y="3375025"/>
            <a:ext cx="2952750" cy="990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79388" y="4841875"/>
            <a:ext cx="3887787" cy="110807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35686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4644008" y="4586288"/>
            <a:ext cx="3262313" cy="1363662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6566479" y="1773238"/>
            <a:ext cx="2139950" cy="1296988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gray">
          <a:xfrm>
            <a:off x="534947" y="5084763"/>
            <a:ext cx="2844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1800" dirty="0">
                <a:solidFill>
                  <a:srgbClr val="CC3300"/>
                </a:solidFill>
                <a:latin typeface="Bodoni MT Black" pitchFamily="18" charset="0"/>
              </a:rPr>
              <a:t>Кожен для себе почерпнув</a:t>
            </a:r>
          </a:p>
          <a:p>
            <a:pPr algn="ctr"/>
            <a:r>
              <a:rPr lang="uk-UA" altLang="ru-RU" sz="1800" dirty="0">
                <a:solidFill>
                  <a:srgbClr val="CC3300"/>
                </a:solidFill>
                <a:latin typeface="Bodoni MT Black" pitchFamily="18" charset="0"/>
              </a:rPr>
              <a:t> необхідне</a:t>
            </a:r>
            <a:endParaRPr lang="en-US" altLang="ru-RU" sz="1800" dirty="0">
              <a:solidFill>
                <a:srgbClr val="CC3300"/>
              </a:solidFill>
              <a:latin typeface="Bodoni MT Black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>
              <a:latin typeface="Verdana" pitchFamily="34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gray">
          <a:xfrm>
            <a:off x="5506418" y="4815106"/>
            <a:ext cx="14303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1800" dirty="0">
                <a:solidFill>
                  <a:srgbClr val="CC3300"/>
                </a:solidFill>
                <a:latin typeface="Bodoni MT Black" pitchFamily="18" charset="0"/>
              </a:rPr>
              <a:t>Кількість </a:t>
            </a:r>
          </a:p>
          <a:p>
            <a:pPr algn="ctr"/>
            <a:r>
              <a:rPr lang="uk-UA" altLang="ru-RU" sz="1800" dirty="0">
                <a:solidFill>
                  <a:srgbClr val="CC3300"/>
                </a:solidFill>
                <a:latin typeface="Bodoni MT Black" pitchFamily="18" charset="0"/>
              </a:rPr>
              <a:t>оцінок на</a:t>
            </a:r>
            <a:r>
              <a:rPr lang="uk-UA" altLang="ru-RU" sz="1400" dirty="0">
                <a:latin typeface="Times New Roman" pitchFamily="18" charset="0"/>
              </a:rPr>
              <a:t> </a:t>
            </a:r>
            <a:r>
              <a:rPr lang="uk-UA" altLang="ru-RU" sz="1800" dirty="0">
                <a:solidFill>
                  <a:srgbClr val="CC3300"/>
                </a:solidFill>
                <a:latin typeface="Bodoni MT Black" pitchFamily="18" charset="0"/>
              </a:rPr>
              <a:t>уроці</a:t>
            </a:r>
            <a:endParaRPr lang="en-US" altLang="ru-RU" sz="1800" dirty="0">
              <a:solidFill>
                <a:srgbClr val="CC3300"/>
              </a:solidFill>
              <a:latin typeface="Bodoni MT Black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gray">
          <a:xfrm>
            <a:off x="539750" y="3716338"/>
            <a:ext cx="2693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1800" dirty="0">
                <a:solidFill>
                  <a:srgbClr val="FFFF00"/>
                </a:solidFill>
                <a:latin typeface="Bodoni MT Black" pitchFamily="18" charset="0"/>
              </a:rPr>
              <a:t>Емоційний стан дитини</a:t>
            </a:r>
            <a:endParaRPr lang="en-US" altLang="ru-RU" sz="1800" dirty="0">
              <a:solidFill>
                <a:srgbClr val="FFFF00"/>
              </a:solidFill>
              <a:latin typeface="Bodoni MT Black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gray">
          <a:xfrm>
            <a:off x="3429000" y="365760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1800" dirty="0">
                <a:solidFill>
                  <a:schemeClr val="folHlink"/>
                </a:solidFill>
              </a:rPr>
              <a:t>Критерії</a:t>
            </a:r>
            <a:endParaRPr lang="en-US" altLang="ru-RU" sz="1800" dirty="0">
              <a:solidFill>
                <a:schemeClr val="folHlink"/>
              </a:solidFill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gray">
          <a:xfrm>
            <a:off x="2601913" y="2452688"/>
            <a:ext cx="1627187" cy="125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gray">
          <a:xfrm>
            <a:off x="179388" y="1773238"/>
            <a:ext cx="249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1800" dirty="0">
                <a:solidFill>
                  <a:srgbClr val="CC3300"/>
                </a:solidFill>
                <a:latin typeface="Verdana" pitchFamily="34" charset="0"/>
              </a:rPr>
              <a:t>Результативність використання інтерактивних технологій</a:t>
            </a:r>
            <a:endParaRPr lang="en-US" altLang="ru-RU" sz="1800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446463" y="1994694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800" dirty="0">
                <a:solidFill>
                  <a:srgbClr val="008000"/>
                </a:solidFill>
                <a:latin typeface="Agency FB" pitchFamily="34" charset="0"/>
              </a:rPr>
              <a:t>Активність під час підготовки</a:t>
            </a:r>
            <a:endParaRPr lang="ru-RU" altLang="ru-RU" sz="1800" dirty="0">
              <a:solidFill>
                <a:srgbClr val="008000"/>
              </a:solidFill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9720" y="1958796"/>
            <a:ext cx="1893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dirty="0">
                <a:solidFill>
                  <a:srgbClr val="008000"/>
                </a:solidFill>
                <a:latin typeface="Bodoni MT Black" pitchFamily="18" charset="0"/>
              </a:rPr>
              <a:t>Активність </a:t>
            </a:r>
          </a:p>
          <a:p>
            <a:pPr algn="ctr"/>
            <a:r>
              <a:rPr lang="uk-UA" altLang="ru-RU" dirty="0">
                <a:solidFill>
                  <a:srgbClr val="008000"/>
                </a:solidFill>
                <a:latin typeface="Bodoni MT Black" pitchFamily="18" charset="0"/>
              </a:rPr>
              <a:t>під час відповідей</a:t>
            </a:r>
            <a:endParaRPr lang="en-US" altLang="ru-RU" dirty="0">
              <a:solidFill>
                <a:srgbClr val="008000"/>
              </a:solidFill>
              <a:latin typeface="Bodoni MT Black" pitchFamily="18" charset="0"/>
            </a:endParaRPr>
          </a:p>
          <a:p>
            <a:endParaRPr lang="ru-RU" dirty="0"/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gray">
          <a:xfrm>
            <a:off x="5954071" y="3433942"/>
            <a:ext cx="2952750" cy="990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3657600"/>
            <a:ext cx="262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зміни в якості знань учнів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903316" y="116632"/>
            <a:ext cx="7848600" cy="609600"/>
          </a:xfrm>
        </p:spPr>
        <p:txBody>
          <a:bodyPr/>
          <a:lstStyle/>
          <a:p>
            <a:pPr algn="ctr"/>
            <a:r>
              <a:rPr lang="uk-UA" sz="2200" dirty="0" smtClean="0">
                <a:solidFill>
                  <a:srgbClr val="FFFF00"/>
                </a:solidFill>
              </a:rPr>
              <a:t>ПОЗИТИВНІ ЗМІНИ В </a:t>
            </a:r>
            <a:br>
              <a:rPr lang="uk-UA" sz="2200" dirty="0" smtClean="0">
                <a:solidFill>
                  <a:srgbClr val="FFFF00"/>
                </a:solidFill>
              </a:rPr>
            </a:br>
            <a:r>
              <a:rPr lang="uk-UA" sz="2200" dirty="0" smtClean="0">
                <a:solidFill>
                  <a:srgbClr val="FFFF00"/>
                </a:solidFill>
              </a:rPr>
              <a:t>ЯКОСТІ ЗНАНЬ УЧНІВ</a:t>
            </a:r>
            <a:endParaRPr lang="en-US" sz="2200" dirty="0" smtClean="0">
              <a:solidFill>
                <a:srgbClr val="FFFF00"/>
              </a:solidFill>
            </a:endParaRPr>
          </a:p>
        </p:txBody>
      </p:sp>
      <p:grpSp>
        <p:nvGrpSpPr>
          <p:cNvPr id="100358" name="Group 3"/>
          <p:cNvGrpSpPr>
            <a:grpSpLocks/>
          </p:cNvGrpSpPr>
          <p:nvPr/>
        </p:nvGrpSpPr>
        <p:grpSpPr bwMode="auto">
          <a:xfrm>
            <a:off x="285720" y="1370016"/>
            <a:ext cx="8572560" cy="4487876"/>
            <a:chOff x="240" y="864"/>
            <a:chExt cx="5280" cy="3120"/>
          </a:xfrm>
        </p:grpSpPr>
        <p:sp>
          <p:nvSpPr>
            <p:cNvPr id="83972" name="AutoShape 4"/>
            <p:cNvSpPr>
              <a:spLocks noChangeArrowheads="1"/>
            </p:cNvSpPr>
            <p:nvPr/>
          </p:nvSpPr>
          <p:spPr bwMode="auto">
            <a:xfrm>
              <a:off x="240" y="1007"/>
              <a:ext cx="2592" cy="297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12157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480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361" name="AutoShape 7"/>
            <p:cNvSpPr>
              <a:spLocks noChangeArrowheads="1"/>
            </p:cNvSpPr>
            <p:nvPr/>
          </p:nvSpPr>
          <p:spPr bwMode="auto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2" name="AutoShape 8"/>
            <p:cNvSpPr>
              <a:spLocks noChangeArrowheads="1"/>
            </p:cNvSpPr>
            <p:nvPr/>
          </p:nvSpPr>
          <p:spPr bwMode="auto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7" name="AutoShape 9"/>
            <p:cNvSpPr>
              <a:spLocks noChangeArrowheads="1"/>
            </p:cNvSpPr>
            <p:nvPr/>
          </p:nvSpPr>
          <p:spPr bwMode="auto">
            <a:xfrm>
              <a:off x="2928" y="1007"/>
              <a:ext cx="2592" cy="297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9" name="AutoShape 11"/>
            <p:cNvSpPr>
              <a:spLocks noChangeArrowheads="1"/>
            </p:cNvSpPr>
            <p:nvPr/>
          </p:nvSpPr>
          <p:spPr bwMode="auto">
            <a:xfrm>
              <a:off x="3168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365" name="AutoShape 12"/>
            <p:cNvSpPr>
              <a:spLocks noChangeArrowheads="1"/>
            </p:cNvSpPr>
            <p:nvPr/>
          </p:nvSpPr>
          <p:spPr bwMode="auto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6" name="AutoShape 13"/>
            <p:cNvSpPr>
              <a:spLocks noChangeArrowheads="1"/>
            </p:cNvSpPr>
            <p:nvPr/>
          </p:nvSpPr>
          <p:spPr bwMode="auto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357158" y="1941520"/>
          <a:ext cx="40719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714876" y="1941520"/>
          <a:ext cx="40719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48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ТВОРЧОГО УЧИТЕЛЯ – ДО ТВОРЧОГО УЧНЯ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714356"/>
            <a:ext cx="2385991" cy="259228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4" y="1340768"/>
            <a:ext cx="1728192" cy="2993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060627"/>
            <a:ext cx="1873031" cy="254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9"/>
          <a:stretch>
            <a:fillRect/>
          </a:stretch>
        </p:blipFill>
        <p:spPr>
          <a:xfrm>
            <a:off x="2428860" y="3786190"/>
            <a:ext cx="3813849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334400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Гнаткович</a:t>
            </a:r>
            <a:r>
              <a:rPr lang="uk-UA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Уляна</a:t>
            </a:r>
          </a:p>
          <a:p>
            <a:pPr algn="ctr"/>
            <a:endParaRPr lang="uk-UA" sz="1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Переможець ІІ етапу Всеукраїнської олімпіади з української мови і літератури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59656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Шпак Ольга</a:t>
            </a:r>
          </a:p>
          <a:p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Переможець районного фестивалю «Тарасовими шляхами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5733256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Тиліщак</a:t>
            </a:r>
            <a:r>
              <a:rPr lang="uk-UA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Марія</a:t>
            </a:r>
          </a:p>
          <a:p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Переможець ІІ етапу Міжнародного конкурсу </a:t>
            </a:r>
          </a:p>
          <a:p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 П. </a:t>
            </a:r>
            <a:r>
              <a:rPr lang="uk-UA" sz="1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Яцика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214686"/>
            <a:ext cx="315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Переможець І етапу конкурсу «Учитель року» (2006р., 2015р.)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Учитель року 2015 укр мова\DSC01190.JPG"/>
          <p:cNvPicPr>
            <a:picLocks noChangeAspect="1" noChangeArrowheads="1"/>
          </p:cNvPicPr>
          <p:nvPr/>
        </p:nvPicPr>
        <p:blipFill>
          <a:blip r:embed="rId6" cstate="print"/>
          <a:srcRect l="32808" t="17498" r="32808" b="17498"/>
          <a:stretch>
            <a:fillRect/>
          </a:stretch>
        </p:blipFill>
        <p:spPr bwMode="auto">
          <a:xfrm>
            <a:off x="5214942" y="1285860"/>
            <a:ext cx="186412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643702" y="928670"/>
            <a:ext cx="22860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Зубач</a:t>
            </a:r>
            <a:r>
              <a:rPr lang="uk-UA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Наталія</a:t>
            </a:r>
          </a:p>
          <a:p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Переможець районного фестивалю </a:t>
            </a:r>
            <a:r>
              <a:rPr lang="uk-UA" sz="1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“Свята</a:t>
            </a: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Покрова”</a:t>
            </a: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397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48600" cy="609600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26" name="Picture 2" descr="D:\Pictures\425e9b66d3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109">
            <a:off x="583492" y="901318"/>
            <a:ext cx="8022576" cy="56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6632"/>
            <a:ext cx="82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УЧИТЕЛЬСЬКИЙ 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P. S.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37385">
            <a:off x="1204662" y="1277508"/>
            <a:ext cx="31683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    </a:t>
            </a: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Учителю суджено бути пошуковцем, винахідником, а відтак, слід сповна усвідомити сутність змін, які приносить новий час, аби підготувати людину до життя в нинішньому столітті.</a:t>
            </a:r>
          </a:p>
          <a:p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Від здатності вчителя дати гідну відповідь на виклики 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 залежатимуть долі мільйонів поки що маленьких українців, та й, власне, майбутнє самої України.</a:t>
            </a:r>
          </a:p>
          <a:p>
            <a:r>
              <a:rPr lang="uk-UA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i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898">
            <a:off x="5054950" y="939596"/>
            <a:ext cx="2494803" cy="3342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87011">
            <a:off x="5014476" y="4514194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Я не намагаюсь стати кращою за інших, я прагну стати кращою за себе</a:t>
            </a:r>
            <a:r>
              <a:rPr lang="uk-UA" sz="1600" i="1" dirty="0">
                <a:latin typeface="Bookman Old Style" panose="02050604050505020204" pitchFamily="18" charset="0"/>
                <a:cs typeface="Aharoni" panose="02010803020104030203" pitchFamily="2" charset="-79"/>
              </a:rPr>
              <a:t>.</a:t>
            </a:r>
            <a:endParaRPr lang="ru-RU" sz="1600" i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785794"/>
            <a:ext cx="1872208" cy="1816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496"/>
            <a:ext cx="6084168" cy="38884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682428" y="785794"/>
            <a:ext cx="496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GoudyOld" panose="0202E200000000000000" pitchFamily="18" charset="0"/>
              </a:rPr>
              <a:t>БАТІГ НАТАЛІЯ ІЛЛІВНА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GoudyOld" panose="0202E2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428" y="1357298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Освіта вища</a:t>
            </a:r>
          </a:p>
          <a:p>
            <a:r>
              <a:rPr lang="uk-UA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Закінчила Переяслав-Хмельницький державний педагогічний інститут у 1994 році</a:t>
            </a: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2285992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Педагогічний стаж роботи 20 років Працюю у </a:t>
            </a:r>
            <a:r>
              <a:rPr lang="uk-UA" sz="24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Монастириській</a:t>
            </a:r>
            <a:r>
              <a:rPr lang="uk-UA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загальноосвітній школі І-ІІІ ступенів з 1994 року</a:t>
            </a: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70356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GoudyOld" panose="0202E200000000000000" pitchFamily="18" charset="0"/>
              </a:rPr>
              <a:t>ЖИТТЄВЕ КРЕДО</a:t>
            </a:r>
          </a:p>
          <a:p>
            <a:endParaRPr lang="uk-UA" sz="1000" dirty="0" smtClean="0"/>
          </a:p>
          <a:p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Любити життя і цінувати кожну його хвилину, </a:t>
            </a:r>
          </a:p>
          <a:p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нести радість, у книгах шукати істину, </a:t>
            </a:r>
          </a:p>
          <a:p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людях – мудрість.</a:t>
            </a:r>
            <a:endParaRPr lang="ru-RU" sz="28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2928934"/>
            <a:ext cx="56886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GoudyOld" panose="0202E200000000000000" pitchFamily="18" charset="0"/>
              </a:rPr>
              <a:t>           ПЕДАГОГІЧНЕ КРЕДО</a:t>
            </a:r>
          </a:p>
          <a:p>
            <a:endParaRPr lang="uk-UA" sz="1000" dirty="0" smtClean="0"/>
          </a:p>
          <a:p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Учень не амфора, яку треба наповнити знаннями, а факел, який </a:t>
            </a:r>
            <a:r>
              <a:rPr lang="uk-UA" sz="2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треба запалити.</a:t>
            </a:r>
            <a:endParaRPr lang="uk-UA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К. Ушинський</a:t>
            </a:r>
            <a:endParaRPr lang="ru-RU" sz="28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6298"/>
            <a:ext cx="2662602" cy="2808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3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1"/>
          <p:cNvGrpSpPr>
            <a:grpSpLocks/>
          </p:cNvGrpSpPr>
          <p:nvPr/>
        </p:nvGrpSpPr>
        <p:grpSpPr bwMode="auto">
          <a:xfrm>
            <a:off x="145604" y="5228178"/>
            <a:ext cx="8928992" cy="1128734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8" name="Text Box 44"/>
            <p:cNvSpPr txBox="1">
              <a:spLocks noChangeArrowheads="1"/>
            </p:cNvSpPr>
            <p:nvPr/>
          </p:nvSpPr>
          <p:spPr bwMode="gray">
            <a:xfrm>
              <a:off x="1723" y="1953"/>
              <a:ext cx="2549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1200" b="1" dirty="0" smtClean="0">
                  <a:solidFill>
                    <a:srgbClr val="003300"/>
                  </a:solidFill>
                </a:rPr>
                <a:t>Інтерактивні методи дозволяють створити комфортні умови навчання, при яких учень відчуває свою успішність, інтелектуальну спроможність</a:t>
              </a:r>
              <a:r>
                <a:rPr lang="en-US" sz="1200" b="1" dirty="0" smtClean="0">
                  <a:solidFill>
                    <a:srgbClr val="003300"/>
                  </a:solidFill>
                </a:rPr>
                <a:t>,</a:t>
              </a:r>
              <a:r>
                <a:rPr lang="uk-UA" sz="1200" b="1" dirty="0" smtClean="0">
                  <a:solidFill>
                    <a:srgbClr val="003300"/>
                  </a:solidFill>
                </a:rPr>
                <a:t> сформувати навчально-пізнавальну компетентність</a:t>
              </a:r>
              <a:r>
                <a:rPr lang="en-US" sz="1200" b="1" dirty="0" smtClean="0">
                  <a:solidFill>
                    <a:srgbClr val="003300"/>
                  </a:solidFill>
                </a:rPr>
                <a:t>.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9239" name="Text Box 4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9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dirty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21" name="Group 46"/>
          <p:cNvGrpSpPr>
            <a:grpSpLocks/>
          </p:cNvGrpSpPr>
          <p:nvPr/>
        </p:nvGrpSpPr>
        <p:grpSpPr bwMode="auto">
          <a:xfrm>
            <a:off x="145604" y="1814522"/>
            <a:ext cx="8928992" cy="980951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" name="Text Box 49"/>
            <p:cNvSpPr txBox="1">
              <a:spLocks noChangeArrowheads="1"/>
            </p:cNvSpPr>
            <p:nvPr/>
          </p:nvSpPr>
          <p:spPr bwMode="gray">
            <a:xfrm>
              <a:off x="1723" y="1907"/>
              <a:ext cx="240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1200" b="1" dirty="0" smtClean="0">
                  <a:solidFill>
                    <a:srgbClr val="003300"/>
                  </a:solidFill>
                </a:rPr>
                <a:t>Обсяг інформації, необхідної для праці та життя освіченої людини, постійно зростає, постає завдання: сформувати потребу опановувати нові знання самостійно, застосовувати їх на практиці.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9235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222" name="Group 51"/>
          <p:cNvGrpSpPr>
            <a:grpSpLocks/>
          </p:cNvGrpSpPr>
          <p:nvPr/>
        </p:nvGrpSpPr>
        <p:grpSpPr bwMode="auto">
          <a:xfrm>
            <a:off x="145604" y="2888468"/>
            <a:ext cx="8928992" cy="1071736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Text Box 54"/>
            <p:cNvSpPr txBox="1">
              <a:spLocks noChangeArrowheads="1"/>
            </p:cNvSpPr>
            <p:nvPr/>
          </p:nvSpPr>
          <p:spPr bwMode="gray">
            <a:xfrm>
              <a:off x="1747" y="1919"/>
              <a:ext cx="242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1200" b="1" dirty="0" smtClean="0">
                  <a:solidFill>
                    <a:srgbClr val="003300"/>
                  </a:solidFill>
                </a:rPr>
                <a:t>Актуалізується роль уміння здобувати інформацію з різних джерел, засвоювати, поповнювати, оцінювати її, застосовувати способи пізнавальної  творчої  діяльності.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9231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223" name="Group 56"/>
          <p:cNvGrpSpPr>
            <a:grpSpLocks/>
          </p:cNvGrpSpPr>
          <p:nvPr/>
        </p:nvGrpSpPr>
        <p:grpSpPr bwMode="auto">
          <a:xfrm>
            <a:off x="145604" y="4077072"/>
            <a:ext cx="8928992" cy="108012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Text Box 59"/>
            <p:cNvSpPr txBox="1">
              <a:spLocks noChangeArrowheads="1"/>
            </p:cNvSpPr>
            <p:nvPr/>
          </p:nvSpPr>
          <p:spPr bwMode="gray">
            <a:xfrm>
              <a:off x="1740" y="1931"/>
              <a:ext cx="232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1200" b="1" dirty="0" smtClean="0">
                  <a:solidFill>
                    <a:srgbClr val="003300"/>
                  </a:solidFill>
                </a:rPr>
                <a:t>Соціальне замовлення: виховати активну, творчу особистість, </a:t>
              </a:r>
              <a:r>
                <a:rPr lang="uk-UA" sz="1200" b="1" dirty="0" err="1" smtClean="0">
                  <a:solidFill>
                    <a:srgbClr val="003300"/>
                  </a:solidFill>
                </a:rPr>
                <a:t>конкурентноспроможну</a:t>
              </a:r>
              <a:r>
                <a:rPr lang="uk-UA" sz="1200" b="1" dirty="0" smtClean="0">
                  <a:solidFill>
                    <a:srgbClr val="003300"/>
                  </a:solidFill>
                </a:rPr>
                <a:t> у сучасному світі.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9227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962" y="116632"/>
            <a:ext cx="656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АКТУАЛЬНІСТЬ ПРОБЛЕМИ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145604" y="701407"/>
            <a:ext cx="8928992" cy="1037856"/>
            <a:chOff x="1296" y="1824"/>
            <a:chExt cx="2976" cy="432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gray">
            <a:xfrm>
              <a:off x="1723" y="1953"/>
              <a:ext cx="25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1200" b="1" dirty="0" smtClean="0">
                  <a:solidFill>
                    <a:srgbClr val="003300"/>
                  </a:solidFill>
                </a:rPr>
                <a:t>Мета української системи освіти: створити умови для розвитку і самореалізації кожної особистості, сформувати покоління, здатні навчатися упродовж  усього життя.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48600" cy="609600"/>
          </a:xfrm>
        </p:spPr>
        <p:txBody>
          <a:bodyPr/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СТАВЛЮ ЗАВДАННЯ: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444208" y="3095625"/>
            <a:ext cx="2448272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79512" y="2926678"/>
            <a:ext cx="2448272" cy="26908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7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322512" y="817438"/>
            <a:ext cx="6264695" cy="1601788"/>
            <a:chOff x="1997" y="1314"/>
            <a:chExt cx="1889" cy="1009"/>
          </a:xfrm>
        </p:grpSpPr>
        <p:grpSp>
          <p:nvGrpSpPr>
            <p:cNvPr id="1127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307870" y="3861048"/>
            <a:ext cx="256027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195957" y="2492896"/>
            <a:ext cx="578738" cy="1258236"/>
          </a:xfrm>
          <a:prstGeom prst="down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7595">
            <a:off x="6626703" y="2235256"/>
            <a:ext cx="615950" cy="8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695">
            <a:off x="1439037" y="2115917"/>
            <a:ext cx="615950" cy="77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5060" y="912440"/>
            <a:ext cx="36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Сформувати </a:t>
            </a:r>
            <a:r>
              <a:rPr lang="uk-UA" b="1" dirty="0" err="1" smtClean="0">
                <a:solidFill>
                  <a:srgbClr val="003300"/>
                </a:solidFill>
              </a:rPr>
              <a:t>конкурентноспроможну</a:t>
            </a:r>
            <a:r>
              <a:rPr lang="uk-UA" b="1" dirty="0" smtClean="0">
                <a:solidFill>
                  <a:srgbClr val="003300"/>
                </a:solidFill>
              </a:rPr>
              <a:t>,  креативну особистість, здатну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86133"/>
            <a:ext cx="2408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Мотивувати здійснення успішної самостійної навчально-пізнавальної діяльності </a:t>
            </a:r>
            <a:r>
              <a:rPr lang="en-US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поведінковий компонент)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692" y="4226365"/>
            <a:ext cx="247063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Організувати та здійснювати навчально-пізнавальну діяльність (</a:t>
            </a:r>
            <a:r>
              <a:rPr lang="uk-UA" sz="1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операційно-діяльнісний</a:t>
            </a: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компонент)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92403" y="3730712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Провадити власну навчально-пізнавальну діяльність (когнітивний компонент)</a:t>
            </a:r>
            <a:endParaRPr lang="ru-RU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629"/>
            <a:ext cx="7848600" cy="609600"/>
          </a:xfrm>
        </p:spPr>
        <p:txBody>
          <a:bodyPr/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ВПРОВАДЖУЮ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gray">
          <a:xfrm>
            <a:off x="1459706" y="22979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56471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gray">
          <a:xfrm>
            <a:off x="3852863" y="2132856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технології</a:t>
            </a:r>
          </a:p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 </a:t>
            </a: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Пометун</a:t>
            </a: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Пироженко</a:t>
            </a: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gray">
          <a:xfrm>
            <a:off x="4183063" y="2973388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 </a:t>
            </a: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орієнтованого </a:t>
            </a:r>
          </a:p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(І. </a:t>
            </a: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Якиманська</a:t>
            </a: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gray">
          <a:xfrm>
            <a:off x="4449763" y="3789040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ситуації успіху </a:t>
            </a:r>
          </a:p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Бєлкін)</a:t>
            </a:r>
            <a:endParaRPr lang="en-US" sz="1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gray">
          <a:xfrm>
            <a:off x="4119604" y="4605203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Інформаційно-комп</a:t>
            </a:r>
            <a:r>
              <a:rPr lang="en-US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ютерні</a:t>
            </a: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</a:t>
            </a:r>
          </a:p>
          <a:p>
            <a:pPr eaLnBrk="0" hangingPunct="0">
              <a:defRPr/>
            </a:pPr>
            <a:r>
              <a:rPr lang="uk-UA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Єршов)</a:t>
            </a:r>
            <a:endParaRPr lang="en-US" sz="1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9834" y="2789321"/>
            <a:ext cx="2620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ЕЛЕМЕНТИ ПЕДАГОГІЧНИХ ТЕХНОЛОГІЙ, ЩО ФОРМУЮТЬ НАВЧАЛЬНО-ПІЗНАВАЛЬНУ КОМПЕТЕНТНІСТЬ</a:t>
            </a: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2" y="116632"/>
            <a:ext cx="7848600" cy="609600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rgbClr val="66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Вважаю, що</a:t>
            </a:r>
            <a:endParaRPr lang="en-US" sz="1600" dirty="0" smtClean="0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468313" y="4868863"/>
            <a:ext cx="2374900" cy="1296987"/>
          </a:xfrm>
          <a:prstGeom prst="can">
            <a:avLst>
              <a:gd name="adj" fmla="val 25000"/>
            </a:avLst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</a:rPr>
              <a:t>Учні вчаться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</a:rPr>
              <a:t>працювати у команді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6372225" y="4508500"/>
            <a:ext cx="2303463" cy="12969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ru-RU" sz="1600" b="1" dirty="0" smtClean="0">
                <a:solidFill>
                  <a:srgbClr val="CC0099"/>
                </a:solidFill>
                <a:latin typeface="Arial" pitchFamily="34" charset="0"/>
              </a:rPr>
              <a:t>За короткий час </a:t>
            </a:r>
          </a:p>
          <a:p>
            <a:pPr algn="ctr" eaLnBrk="0" hangingPunct="0"/>
            <a:r>
              <a:rPr lang="uk-UA" altLang="ru-RU" sz="1600" b="1" dirty="0" err="1" smtClean="0">
                <a:solidFill>
                  <a:srgbClr val="CC0099"/>
                </a:solidFill>
                <a:latin typeface="Arial" pitchFamily="34" charset="0"/>
              </a:rPr>
              <a:t>опановується</a:t>
            </a:r>
            <a:r>
              <a:rPr lang="uk-UA" altLang="ru-RU" sz="1600" b="1" dirty="0" smtClean="0">
                <a:solidFill>
                  <a:srgbClr val="CC0099"/>
                </a:solidFill>
                <a:latin typeface="Arial" pitchFamily="34" charset="0"/>
              </a:rPr>
              <a:t> багато</a:t>
            </a:r>
          </a:p>
          <a:p>
            <a:pPr algn="ctr" eaLnBrk="0" hangingPunct="0"/>
            <a:r>
              <a:rPr lang="uk-UA" altLang="ru-RU" sz="1600" b="1" dirty="0" smtClean="0">
                <a:solidFill>
                  <a:srgbClr val="CC0099"/>
                </a:solidFill>
                <a:latin typeface="Arial" pitchFamily="34" charset="0"/>
              </a:rPr>
              <a:t>нового матеріалу</a:t>
            </a:r>
            <a:endParaRPr lang="ru-RU" altLang="ru-RU" sz="1600" b="1" dirty="0" smtClean="0"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gray">
          <a:xfrm>
            <a:off x="3759200" y="3044825"/>
            <a:ext cx="1549400" cy="13922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0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3779838" y="3357563"/>
            <a:ext cx="1579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ІНТЕРАКТИВНІ</a:t>
            </a:r>
          </a:p>
          <a:p>
            <a:pPr algn="ctr" eaLnBrk="0" hangingPunct="0"/>
            <a:r>
              <a:rPr lang="uk-UA" alt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ТЕХНОЛОГІЇ </a:t>
            </a:r>
          </a:p>
          <a:p>
            <a:pPr algn="ctr" eaLnBrk="0" hangingPunct="0"/>
            <a:r>
              <a:rPr lang="uk-UA" alt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МАЮТЬ </a:t>
            </a:r>
          </a:p>
          <a:p>
            <a:pPr algn="ctr" eaLnBrk="0" hangingPunct="0"/>
            <a:r>
              <a:rPr lang="uk-UA" alt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ПЕРЕВАГИ:</a:t>
            </a:r>
            <a:endParaRPr lang="en-US" altLang="ru-RU" sz="1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gray">
          <a:xfrm>
            <a:off x="3125788" y="2827338"/>
            <a:ext cx="492125" cy="195421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  <a:alpha val="1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gray">
          <a:xfrm>
            <a:off x="5451475" y="2827338"/>
            <a:ext cx="490538" cy="195421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B2B2B2">
                  <a:gamma/>
                  <a:shade val="46275"/>
                  <a:invGamma/>
                  <a:alpha val="1200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gray">
          <a:xfrm>
            <a:off x="3729038" y="2465388"/>
            <a:ext cx="1619250" cy="506412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63529"/>
                  <a:invGamma/>
                  <a:alpha val="1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gray">
          <a:xfrm>
            <a:off x="2987675" y="5084763"/>
            <a:ext cx="3101975" cy="1079500"/>
          </a:xfrm>
          <a:prstGeom prst="can">
            <a:avLst>
              <a:gd name="adj" fmla="val 32032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ru-RU" sz="1600" b="1" dirty="0" smtClean="0">
                <a:solidFill>
                  <a:srgbClr val="A76E23"/>
                </a:solidFill>
                <a:latin typeface="Arial" pitchFamily="34" charset="0"/>
              </a:rPr>
              <a:t>Формується доброзичливе </a:t>
            </a:r>
          </a:p>
          <a:p>
            <a:pPr algn="ctr" eaLnBrk="0" hangingPunct="0"/>
            <a:r>
              <a:rPr lang="uk-UA" altLang="ru-RU" sz="1600" b="1" dirty="0" smtClean="0">
                <a:solidFill>
                  <a:srgbClr val="A76E23"/>
                </a:solidFill>
                <a:latin typeface="Arial" pitchFamily="34" charset="0"/>
              </a:rPr>
              <a:t>ставлення до опонента</a:t>
            </a:r>
            <a:endParaRPr lang="ru-RU" altLang="ru-RU" sz="1600" b="1" dirty="0" smtClean="0">
              <a:solidFill>
                <a:srgbClr val="A76E23"/>
              </a:solidFill>
              <a:latin typeface="Arial" pitchFamily="34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gray">
          <a:xfrm>
            <a:off x="3708400" y="4710113"/>
            <a:ext cx="1622425" cy="498475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B2B2B2">
                  <a:gamma/>
                  <a:tint val="63529"/>
                  <a:invGamma/>
                  <a:alpha val="12000"/>
                </a:srgb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gray">
          <a:xfrm>
            <a:off x="6011863" y="3284538"/>
            <a:ext cx="2989262" cy="9366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ru-RU" sz="1600" b="1" dirty="0" smtClean="0">
                <a:solidFill>
                  <a:srgbClr val="CC0099"/>
                </a:solidFill>
                <a:latin typeface="Times New Roman" pitchFamily="18" charset="0"/>
              </a:rPr>
              <a:t>Створюється </a:t>
            </a:r>
          </a:p>
          <a:p>
            <a:pPr algn="ctr" eaLnBrk="0" hangingPunct="0"/>
            <a:r>
              <a:rPr lang="uk-UA" altLang="ru-RU" sz="1600" b="1" dirty="0" err="1" smtClean="0">
                <a:solidFill>
                  <a:srgbClr val="CC0099"/>
                </a:solidFill>
                <a:latin typeface="Times New Roman" pitchFamily="18" charset="0"/>
              </a:rPr>
              <a:t>“ситуація</a:t>
            </a:r>
            <a:r>
              <a:rPr lang="uk-UA" altLang="ru-RU" sz="1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uk-UA" altLang="ru-RU" sz="1600" b="1" dirty="0" err="1" smtClean="0">
                <a:solidFill>
                  <a:srgbClr val="CC0099"/>
                </a:solidFill>
                <a:latin typeface="Times New Roman" pitchFamily="18" charset="0"/>
              </a:rPr>
              <a:t>успіху”</a:t>
            </a:r>
            <a:endParaRPr lang="ru-RU" altLang="ru-RU" sz="1600" b="1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gray">
          <a:xfrm>
            <a:off x="6443663" y="1628775"/>
            <a:ext cx="2198687" cy="1155700"/>
          </a:xfrm>
          <a:prstGeom prst="can">
            <a:avLst>
              <a:gd name="adj" fmla="val 2500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ru-RU" sz="1400" b="1" dirty="0" smtClean="0">
                <a:solidFill>
                  <a:srgbClr val="008000"/>
                </a:solidFill>
                <a:latin typeface="Times New Roman" pitchFamily="18" charset="0"/>
              </a:rPr>
              <a:t>Кожна дитина</a:t>
            </a:r>
          </a:p>
          <a:p>
            <a:pPr algn="ctr" eaLnBrk="0" hangingPunct="0"/>
            <a:r>
              <a:rPr lang="uk-UA" altLang="ru-RU" sz="1400" b="1" dirty="0" smtClean="0">
                <a:solidFill>
                  <a:srgbClr val="008000"/>
                </a:solidFill>
                <a:latin typeface="Times New Roman" pitchFamily="18" charset="0"/>
              </a:rPr>
              <a:t>має можливість</a:t>
            </a:r>
          </a:p>
          <a:p>
            <a:pPr algn="ctr" eaLnBrk="0" hangingPunct="0"/>
            <a:r>
              <a:rPr lang="uk-UA" altLang="ru-RU" sz="1400" b="1" dirty="0" smtClean="0">
                <a:solidFill>
                  <a:srgbClr val="008000"/>
                </a:solidFill>
                <a:latin typeface="Times New Roman" pitchFamily="18" charset="0"/>
              </a:rPr>
              <a:t>пропонувати свою думку</a:t>
            </a:r>
            <a:endParaRPr lang="ru-RU" altLang="ru-RU" sz="14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395536" y="1341438"/>
            <a:ext cx="2016125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002A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2A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565454"/>
            <a:ext cx="19732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itchFamily="34" charset="0"/>
              </a:rPr>
              <a:t>Формування </a:t>
            </a:r>
            <a:r>
              <a:rPr lang="uk-UA" altLang="ru-RU" sz="1400" b="1" dirty="0" smtClean="0">
                <a:solidFill>
                  <a:srgbClr val="009900"/>
                </a:solidFill>
                <a:latin typeface="Arial" pitchFamily="34" charset="0"/>
              </a:rPr>
              <a:t>навичок </a:t>
            </a:r>
            <a:r>
              <a:rPr lang="uk-UA" altLang="ru-RU" sz="1400" b="1" dirty="0">
                <a:solidFill>
                  <a:srgbClr val="009900"/>
                </a:solidFill>
                <a:latin typeface="Arial" pitchFamily="34" charset="0"/>
              </a:rPr>
              <a:t>толерантного </a:t>
            </a:r>
          </a:p>
          <a:p>
            <a:pPr lvl="0"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itchFamily="34" charset="0"/>
              </a:rPr>
              <a:t>спілкування, вміння аргументувати свою </a:t>
            </a:r>
          </a:p>
          <a:p>
            <a:pPr lvl="0"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itchFamily="34" charset="0"/>
              </a:rPr>
              <a:t>точку зору, знаходити альтернативне </a:t>
            </a:r>
          </a:p>
          <a:p>
            <a:pPr lvl="0"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itchFamily="34" charset="0"/>
              </a:rPr>
              <a:t>рішення </a:t>
            </a:r>
            <a:r>
              <a:rPr lang="uk-UA" altLang="ru-RU" sz="1400" b="1" dirty="0" smtClean="0">
                <a:solidFill>
                  <a:srgbClr val="009900"/>
                </a:solidFill>
                <a:latin typeface="Arial" pitchFamily="34" charset="0"/>
              </a:rPr>
              <a:t>проблеми</a:t>
            </a:r>
            <a:endParaRPr lang="en-US" altLang="ru-RU" sz="1400" b="1" dirty="0">
              <a:solidFill>
                <a:srgbClr val="009900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gray">
          <a:xfrm>
            <a:off x="3055938" y="1412875"/>
            <a:ext cx="2816225" cy="919163"/>
          </a:xfrm>
          <a:prstGeom prst="can">
            <a:avLst>
              <a:gd name="adj" fmla="val 14946"/>
            </a:avLst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0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788" y="1628775"/>
            <a:ext cx="274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altLang="ru-RU" b="1" dirty="0">
                <a:solidFill>
                  <a:srgbClr val="006600"/>
                </a:solidFill>
                <a:latin typeface="Times New Roman" pitchFamily="18" charset="0"/>
              </a:rPr>
              <a:t>У роботі задіяні</a:t>
            </a:r>
          </a:p>
          <a:p>
            <a:pPr algn="ctr" eaLnBrk="0" hangingPunct="0"/>
            <a:r>
              <a:rPr lang="uk-UA" altLang="ru-RU" b="1" dirty="0">
                <a:solidFill>
                  <a:srgbClr val="006600"/>
                </a:solidFill>
                <a:latin typeface="Times New Roman" pitchFamily="18" charset="0"/>
              </a:rPr>
              <a:t> всі учні </a:t>
            </a:r>
            <a:r>
              <a:rPr lang="uk-UA" altLang="ru-RU" b="1" dirty="0" smtClean="0">
                <a:solidFill>
                  <a:srgbClr val="006600"/>
                </a:solidFill>
                <a:latin typeface="Times New Roman" pitchFamily="18" charset="0"/>
              </a:rPr>
              <a:t>класу</a:t>
            </a:r>
            <a:endParaRPr lang="en-US" altLang="ru-RU" b="1" dirty="0">
              <a:solidFill>
                <a:srgbClr val="0066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6235" y="-171400"/>
            <a:ext cx="8420769" cy="1042982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ТА ПРИЙОМИ ІНТЕРАКТИВНОГО НАВЧАННЯ ВИКОРИСТОВУЮ НА РІЗНИХ ЕТАПАХ УРОКУ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2987824" y="1700808"/>
            <a:ext cx="1656184" cy="88801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gray">
          <a:xfrm>
            <a:off x="323528" y="1124744"/>
            <a:ext cx="1724025" cy="1676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2555776" y="1052736"/>
            <a:ext cx="1724025" cy="1676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7020272" y="1052736"/>
            <a:ext cx="1724025" cy="1676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gray">
          <a:xfrm>
            <a:off x="4788024" y="1052736"/>
            <a:ext cx="1724025" cy="1676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2155726" y="1738313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4366595" y="1738313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gray">
          <a:xfrm>
            <a:off x="6610718" y="1738313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97433" y="3356992"/>
            <a:ext cx="1976214" cy="30946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020272" y="3291800"/>
            <a:ext cx="1976214" cy="30946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834529" y="3318575"/>
            <a:ext cx="1976214" cy="30946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555776" y="3356992"/>
            <a:ext cx="1976214" cy="30946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gray">
          <a:xfrm rot="5400000">
            <a:off x="985515" y="284253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 rot="5400000">
            <a:off x="7808354" y="277751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 rot="5400000">
            <a:off x="5450011" y="2799789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 rot="5400000">
            <a:off x="3217763" y="28182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7" y="1324307"/>
            <a:ext cx="17240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tx2"/>
                </a:solidFill>
              </a:rPr>
              <a:t>Забезпечення емоційної готовності учнів до уроку;</a:t>
            </a:r>
          </a:p>
          <a:p>
            <a:pPr algn="ctr"/>
            <a:r>
              <a:rPr lang="uk-UA" sz="1100" b="1" dirty="0" smtClean="0">
                <a:solidFill>
                  <a:schemeClr val="tx2"/>
                </a:solidFill>
              </a:rPr>
              <a:t>мотивація навчальної діяльності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5" y="1416640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Актуалізація опорних знань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529" y="1416640"/>
            <a:ext cx="167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Формування нових знань та умінь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1556792"/>
            <a:ext cx="165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ПІДСУМОК УРОКУ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988" y="3869609"/>
            <a:ext cx="1958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Інтерактивні вправи «Кольоровий настрій», «Комплімент», «Посмішка».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«Незакінчене речення», «Мозкова атака», хвилинка позитивного настрою, художнє завдання 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3961942"/>
            <a:ext cx="2010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«Спіймай помилку»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«Ти мені – я тобі»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Мовленнєва розминка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</a:t>
            </a:r>
            <a:r>
              <a:rPr lang="uk-UA" sz="1200" b="1" dirty="0" err="1" smtClean="0">
                <a:solidFill>
                  <a:srgbClr val="003300"/>
                </a:solidFill>
              </a:rPr>
              <a:t>Бліц-турнір</a:t>
            </a:r>
            <a:r>
              <a:rPr lang="uk-UA" sz="1200" b="1" dirty="0" smtClean="0">
                <a:solidFill>
                  <a:srgbClr val="003300"/>
                </a:solidFill>
              </a:rPr>
              <a:t>»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«Зустріч з автором»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6560" y="3969401"/>
            <a:ext cx="197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Інтерактивні вправи:</a:t>
            </a: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«Я – редактор», «Подорож вулицями Синонімів»,</a:t>
            </a: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«Навчаючи – учусь»,</a:t>
            </a:r>
          </a:p>
          <a:p>
            <a:pPr algn="ctr"/>
            <a:r>
              <a:rPr lang="uk-UA" sz="1200" b="1" dirty="0">
                <a:solidFill>
                  <a:srgbClr val="003300"/>
                </a:solidFill>
              </a:rPr>
              <a:t>о</a:t>
            </a:r>
            <a:r>
              <a:rPr lang="uk-UA" sz="1200" b="1" dirty="0" smtClean="0">
                <a:solidFill>
                  <a:srgbClr val="003300"/>
                </a:solidFill>
              </a:rPr>
              <a:t>порні схеми,</a:t>
            </a:r>
          </a:p>
          <a:p>
            <a:pPr algn="ctr"/>
            <a:r>
              <a:rPr lang="uk-UA" sz="1200" b="1" dirty="0">
                <a:solidFill>
                  <a:srgbClr val="003300"/>
                </a:solidFill>
              </a:rPr>
              <a:t>м</a:t>
            </a:r>
            <a:r>
              <a:rPr lang="uk-UA" sz="1200" b="1" dirty="0" smtClean="0">
                <a:solidFill>
                  <a:srgbClr val="003300"/>
                </a:solidFill>
              </a:rPr>
              <a:t>іні-диктанти,</a:t>
            </a: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ігрові завдання,</a:t>
            </a: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казкові елементи</a:t>
            </a:r>
          </a:p>
          <a:p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3717032"/>
            <a:ext cx="1904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rgbClr val="003300"/>
                </a:solidFill>
              </a:rPr>
              <a:t>Рефлексійна</a:t>
            </a:r>
            <a:r>
              <a:rPr lang="uk-UA" sz="1200" b="1" dirty="0" smtClean="0">
                <a:solidFill>
                  <a:srgbClr val="003300"/>
                </a:solidFill>
              </a:rPr>
              <a:t> анкета,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«Коло ідей»,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«Час похвали»,</a:t>
            </a:r>
          </a:p>
          <a:p>
            <a:pPr algn="ctr"/>
            <a:endParaRPr lang="uk-UA" sz="1200" b="1" dirty="0" smtClean="0">
              <a:solidFill>
                <a:srgbClr val="0033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«Запитання в подарунок»</a:t>
            </a:r>
            <a:endParaRPr lang="ru-RU" sz="1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012208"/>
            <a:ext cx="2520280" cy="214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246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45501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149908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7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ПЕДАГОГІЧНА МАЙСТЕРНЯ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5452864"/>
            <a:ext cx="1944216" cy="2803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«ПОСМІШКА»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9" y="3404567"/>
            <a:ext cx="1800200" cy="28028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«ТИ МЕНІ – Я ТОБІ»»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6309320"/>
            <a:ext cx="1584176" cy="4320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ВИКОРИСТАННЯ   ікт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92691"/>
            <a:ext cx="1944216" cy="2803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«МІКРОФОН»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1301" y="6385148"/>
            <a:ext cx="1944216" cy="2803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«МОЗКОВА АТАКА»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Рабочий стол\Учитель року 2015 укр мова\DSC01203.JPG"/>
          <p:cNvPicPr>
            <a:picLocks noChangeAspect="1" noChangeArrowheads="1"/>
          </p:cNvPicPr>
          <p:nvPr/>
        </p:nvPicPr>
        <p:blipFill>
          <a:blip r:embed="rId3" cstate="print"/>
          <a:srcRect l="19685" t="17498" r="22310" b="17498"/>
          <a:stretch>
            <a:fillRect/>
          </a:stretch>
        </p:blipFill>
        <p:spPr bwMode="auto">
          <a:xfrm>
            <a:off x="214282" y="4000504"/>
            <a:ext cx="2536993" cy="2132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Учитель року 2015 укр мова\DSC01193.JPG"/>
          <p:cNvPicPr>
            <a:picLocks noChangeAspect="1" noChangeArrowheads="1"/>
          </p:cNvPicPr>
          <p:nvPr/>
        </p:nvPicPr>
        <p:blipFill>
          <a:blip r:embed="rId4" cstate="print"/>
          <a:srcRect t="13123" b="19685"/>
          <a:stretch>
            <a:fillRect/>
          </a:stretch>
        </p:blipFill>
        <p:spPr bwMode="auto">
          <a:xfrm>
            <a:off x="223980" y="928670"/>
            <a:ext cx="2419194" cy="2167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Учитель року 2015 укр мова\DSC01195.JPG"/>
          <p:cNvPicPr>
            <a:picLocks noChangeAspect="1" noChangeArrowheads="1"/>
          </p:cNvPicPr>
          <p:nvPr/>
        </p:nvPicPr>
        <p:blipFill>
          <a:blip r:embed="rId5" cstate="print"/>
          <a:srcRect l="8530" t="1750" r="9186" b="2625"/>
          <a:stretch>
            <a:fillRect/>
          </a:stretch>
        </p:blipFill>
        <p:spPr bwMode="auto">
          <a:xfrm>
            <a:off x="6355944" y="897321"/>
            <a:ext cx="2508085" cy="2185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Рабочий стол\Учитель року 2015 укр мова\DSC01198.JPG"/>
          <p:cNvPicPr>
            <a:picLocks noChangeAspect="1" noChangeArrowheads="1"/>
          </p:cNvPicPr>
          <p:nvPr/>
        </p:nvPicPr>
        <p:blipFill>
          <a:blip r:embed="rId6" cstate="print"/>
          <a:srcRect l="13780" t="4374" r="5906"/>
          <a:stretch>
            <a:fillRect/>
          </a:stretch>
        </p:blipFill>
        <p:spPr bwMode="auto">
          <a:xfrm>
            <a:off x="3137248" y="2403640"/>
            <a:ext cx="2879719" cy="2571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2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745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Course2</vt:lpstr>
      <vt:lpstr>Слайд 1</vt:lpstr>
      <vt:lpstr>Слайд 2</vt:lpstr>
      <vt:lpstr>Слайд 3</vt:lpstr>
      <vt:lpstr>Слайд 4</vt:lpstr>
      <vt:lpstr>СТАВЛЮ ЗАВДАННЯ:</vt:lpstr>
      <vt:lpstr>ВПРОВАДЖУЮ</vt:lpstr>
      <vt:lpstr>Вважаю, що</vt:lpstr>
      <vt:lpstr>МЕТОДИ ТА ПРИЙОМИ ІНТЕРАКТИВНОГО НАВЧАННЯ ВИКОРИСТОВУЮ НА РІЗНИХ ЕТАПАХ УРОКУ</vt:lpstr>
      <vt:lpstr>Слайд 9</vt:lpstr>
      <vt:lpstr>Слайд 10</vt:lpstr>
      <vt:lpstr>Слайд 11</vt:lpstr>
      <vt:lpstr> ДОСЯГНУТІ РЕЗУЛЬТАТИ</vt:lpstr>
      <vt:lpstr>ПОЗИТИВНІ ЗМІНИ В  ЯКОСТІ ЗНАНЬ УЧНІВ</vt:lpstr>
      <vt:lpstr> ВІД ТВОРЧОГО УЧИТЕЛЯ – ДО ТВОРЧОГО УЧНЯ</vt:lpstr>
      <vt:lpstr>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1</dc:creator>
  <cp:lastModifiedBy>Admin</cp:lastModifiedBy>
  <cp:revision>72</cp:revision>
  <dcterms:created xsi:type="dcterms:W3CDTF">2012-04-25T12:21:59Z</dcterms:created>
  <dcterms:modified xsi:type="dcterms:W3CDTF">2014-12-16T12:35:08Z</dcterms:modified>
</cp:coreProperties>
</file>