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80" r:id="rId9"/>
  </p:sldMasterIdLst>
  <p:sldIdLst>
    <p:sldId id="256" r:id="rId10"/>
    <p:sldId id="257" r:id="rId11"/>
    <p:sldId id="258" r:id="rId12"/>
    <p:sldId id="259" r:id="rId13"/>
    <p:sldId id="261" r:id="rId14"/>
    <p:sldId id="260" r:id="rId15"/>
    <p:sldId id="262" r:id="rId16"/>
    <p:sldId id="263" r:id="rId17"/>
    <p:sldId id="264" r:id="rId18"/>
    <p:sldId id="265" r:id="rId19"/>
    <p:sldId id="266" r:id="rId20"/>
    <p:sldId id="268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5E0B"/>
    <a:srgbClr val="E99C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5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kr.cen.library.kr.ua/index.php?lng=ua" TargetMode="External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68896"/>
            <a:ext cx="4968552" cy="1872208"/>
          </a:xfrm>
        </p:spPr>
        <p:txBody>
          <a:bodyPr>
            <a:noAutofit/>
          </a:bodyPr>
          <a:lstStyle/>
          <a:p>
            <a:r>
              <a:rPr lang="uk-UA" sz="36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tx1">
                      <a:alpha val="32000"/>
                    </a:schemeClr>
                  </a:outerShdw>
                </a:effectLst>
              </a:rPr>
              <a:t>Бібліотека Циганської ЗОШ І-ІІІ ст.</a:t>
            </a:r>
            <a:endParaRPr lang="uk-UA" sz="3600" b="1" u="sng" dirty="0">
              <a:solidFill>
                <a:schemeClr val="tx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tx1">
                    <a:alpha val="32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284984"/>
            <a:ext cx="6188224" cy="108012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Презентація досвіду роботи</a:t>
            </a:r>
            <a:endParaRPr lang="uk-UA" sz="36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Users\Віталік\Desktop\a_8d84ad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23" y="404664"/>
            <a:ext cx="357239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4592991" y="3861048"/>
            <a:ext cx="4176464" cy="207833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Книги – морська глибина: Хто в них пірне аж до дна, той, хоч і труду мав досить, дивні перли виносить.</a:t>
            </a:r>
          </a:p>
          <a:p>
            <a:pPr algn="r"/>
            <a:r>
              <a:rPr lang="uk-UA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І.Франко</a:t>
            </a:r>
            <a:endParaRPr lang="uk-UA" dirty="0">
              <a:solidFill>
                <a:schemeClr val="bg2">
                  <a:lumMod val="10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09320"/>
            <a:ext cx="9143999" cy="350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547625"/>
            <a:ext cx="864096" cy="121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164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ОПІЯ. Документи\мама\мамине\2013_11_13\фото конкурс\_MG_7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17021"/>
            <a:ext cx="3995936" cy="34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ОПІЯ. Документи\мама\мамине\2013_11_13\фото конкурс\_MG_7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17021"/>
            <a:ext cx="4247964" cy="34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249488" y="188640"/>
            <a:ext cx="446449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spc="200" dirty="0">
                <a:solidFill>
                  <a:prstClr val="white"/>
                </a:solidFill>
                <a:ea typeface="+mj-ea"/>
                <a:cs typeface="+mj-cs"/>
              </a:rPr>
              <a:t>«</a:t>
            </a:r>
            <a:r>
              <a:rPr lang="uk-UA" sz="3200" cap="all" spc="200" dirty="0" smtClean="0">
                <a:solidFill>
                  <a:prstClr val="white"/>
                </a:solidFill>
                <a:ea typeface="+mj-ea"/>
                <a:cs typeface="+mj-cs"/>
              </a:rPr>
              <a:t>Книжчина </a:t>
            </a:r>
            <a:r>
              <a:rPr lang="uk-UA" sz="3200" cap="all" spc="200" dirty="0">
                <a:solidFill>
                  <a:prstClr val="white"/>
                </a:solidFill>
                <a:ea typeface="+mj-ea"/>
                <a:cs typeface="+mj-cs"/>
              </a:rPr>
              <a:t>лікарня»</a:t>
            </a:r>
            <a:endParaRPr lang="uk-UA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67544" y="1754524"/>
            <a:ext cx="2088232" cy="9543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Рейди-перевірки, консультації поста бережливих</a:t>
            </a:r>
            <a:endParaRPr lang="uk-UA" sz="16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75856" y="1754524"/>
            <a:ext cx="2304255" cy="9543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Куточок «Книжчина лікарня», ремонт книг</a:t>
            </a:r>
            <a:endParaRPr lang="uk-UA" sz="16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228184" y="1754524"/>
            <a:ext cx="2483768" cy="9543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Книжкові полиці, виставки відремонтованих книг</a:t>
            </a:r>
            <a:endParaRPr lang="uk-UA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555776" y="2231722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80111" y="2231722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0639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6390456" cy="73192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Масові заходи </a:t>
            </a:r>
            <a:endParaRPr lang="uk-UA" dirty="0"/>
          </a:p>
        </p:txBody>
      </p:sp>
      <p:pic>
        <p:nvPicPr>
          <p:cNvPr id="1027" name="Picture 3" descr="F:\фото конкурс\_MG_2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3671517" cy="24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конкурс\_MG_1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71657"/>
            <a:ext cx="3491880" cy="25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фото конкурс\_MG_80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71656"/>
            <a:ext cx="4417158" cy="269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фото конкурс\_MG_8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139952" cy="25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6711"/>
            <a:ext cx="9133833" cy="323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83245">
            <a:off x="7747763" y="217805"/>
            <a:ext cx="1221194" cy="10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9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785794"/>
            <a:ext cx="5500726" cy="1143008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solidFill>
                  <a:schemeClr val="accent6"/>
                </a:solidFill>
              </a:rPr>
              <a:t>Виховний захід</a:t>
            </a:r>
            <a:br>
              <a:rPr lang="uk-UA" sz="2400" dirty="0" smtClean="0">
                <a:solidFill>
                  <a:schemeClr val="accent6"/>
                </a:solidFill>
              </a:rPr>
            </a:br>
            <a:r>
              <a:rPr lang="uk-UA" sz="2400" dirty="0" smtClean="0">
                <a:solidFill>
                  <a:schemeClr val="accent6"/>
                </a:solidFill>
              </a:rPr>
              <a:t> “А над світом вишивка цвіте ”</a:t>
            </a:r>
            <a:endParaRPr lang="ru-RU" sz="2400" dirty="0">
              <a:solidFill>
                <a:schemeClr val="accent6"/>
              </a:solidFill>
            </a:endParaRPr>
          </a:p>
        </p:txBody>
      </p:sp>
      <p:pic>
        <p:nvPicPr>
          <p:cNvPr id="6" name="Picture 5" descr="Кіровоградська міська централізована бібліотечна система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5143500"/>
            <a:ext cx="12954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P1100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620" y="1735996"/>
            <a:ext cx="3714776" cy="3072283"/>
          </a:xfrm>
          <a:prstGeom prst="rect">
            <a:avLst/>
          </a:prstGeom>
          <a:noFill/>
        </p:spPr>
      </p:pic>
      <p:pic>
        <p:nvPicPr>
          <p:cNvPr id="1029" name="Picture 5" descr="D:\P11001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7414" y="2529066"/>
            <a:ext cx="4106009" cy="34133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8794" y="4429132"/>
            <a:ext cx="6512511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solidFill>
                  <a:schemeClr val="accent6"/>
                </a:solidFill>
              </a:rPr>
              <a:t>Інформаційна хвилинка “ Ті дні у пам'яті народній…”</a:t>
            </a:r>
            <a:endParaRPr lang="ru-RU" sz="240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D:\Фото0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3929090" cy="2714644"/>
          </a:xfrm>
          <a:prstGeom prst="rect">
            <a:avLst/>
          </a:prstGeom>
          <a:noFill/>
        </p:spPr>
      </p:pic>
      <p:pic>
        <p:nvPicPr>
          <p:cNvPr id="1027" name="Picture 3" descr="D:\Фото0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4071966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750871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dirty="0" smtClean="0">
                <a:solidFill>
                  <a:schemeClr val="accent6"/>
                </a:solidFill>
              </a:rPr>
              <a:t>Літературно – фольклорне свято  </a:t>
            </a:r>
            <a:r>
              <a:rPr lang="uk-UA" sz="3200" dirty="0" err="1" smtClean="0">
                <a:solidFill>
                  <a:schemeClr val="accent6"/>
                </a:solidFill>
              </a:rPr>
              <a:t>“Козацькому</a:t>
            </a:r>
            <a:r>
              <a:rPr lang="uk-UA" sz="3200" dirty="0" smtClean="0">
                <a:solidFill>
                  <a:schemeClr val="accent6"/>
                </a:solidFill>
              </a:rPr>
              <a:t> роду нема </a:t>
            </a:r>
            <a:r>
              <a:rPr lang="uk-UA" sz="3200" dirty="0" err="1" smtClean="0">
                <a:solidFill>
                  <a:schemeClr val="accent6"/>
                </a:solidFill>
              </a:rPr>
              <a:t>переводу”</a:t>
            </a:r>
            <a:endParaRPr lang="ru-RU" sz="3200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D:\P110019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53817">
            <a:off x="490757" y="1915275"/>
            <a:ext cx="3743325" cy="3857652"/>
          </a:xfrm>
          <a:prstGeom prst="rect">
            <a:avLst/>
          </a:prstGeom>
          <a:noFill/>
        </p:spPr>
      </p:pic>
      <p:pic>
        <p:nvPicPr>
          <p:cNvPr id="2051" name="Picture 3" descr="D:\P1100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85860"/>
            <a:ext cx="3214710" cy="2357454"/>
          </a:xfrm>
          <a:prstGeom prst="rect">
            <a:avLst/>
          </a:prstGeom>
          <a:noFill/>
        </p:spPr>
      </p:pic>
      <p:pic>
        <p:nvPicPr>
          <p:cNvPr id="2052" name="Picture 4" descr="D:\P1100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7806">
            <a:off x="4714876" y="3786190"/>
            <a:ext cx="3357586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750871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mtClean="0">
                <a:solidFill>
                  <a:schemeClr val="accent6"/>
                </a:solidFill>
              </a:rPr>
              <a:t>Виховний захід</a:t>
            </a:r>
            <a:br>
              <a:rPr lang="uk-UA" smtClean="0">
                <a:solidFill>
                  <a:schemeClr val="accent6"/>
                </a:solidFill>
              </a:rPr>
            </a:br>
            <a:r>
              <a:rPr lang="uk-UA" smtClean="0">
                <a:solidFill>
                  <a:schemeClr val="accent6"/>
                </a:solidFill>
              </a:rPr>
              <a:t> </a:t>
            </a:r>
            <a:r>
              <a:rPr lang="uk-UA" dirty="0" smtClean="0">
                <a:solidFill>
                  <a:schemeClr val="accent6"/>
                </a:solidFill>
              </a:rPr>
              <a:t>«В світі казки чарівної»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D:\фото\Козачук\SDC13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286676" cy="4643470"/>
          </a:xfrm>
          <a:prstGeom prst="round2Diag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/>
                </a:solidFill>
              </a:rPr>
              <a:t>Бібліотечні уроки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D:\фото\фотографії (1)\IMG_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643338" cy="3929090"/>
          </a:xfrm>
          <a:prstGeom prst="rect">
            <a:avLst/>
          </a:prstGeom>
          <a:noFill/>
        </p:spPr>
      </p:pic>
      <p:pic>
        <p:nvPicPr>
          <p:cNvPr id="1027" name="Picture 3" descr="D:\фото\фотографії (1)\IMG_03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857364"/>
            <a:ext cx="3786214" cy="3829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859338" y="4371975"/>
            <a:ext cx="3446462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27651" name="Содержимое 9"/>
          <p:cNvSpPr>
            <a:spLocks noGrp="1"/>
          </p:cNvSpPr>
          <p:nvPr>
            <p:ph sz="quarter" idx="4294967295"/>
          </p:nvPr>
        </p:nvSpPr>
        <p:spPr>
          <a:xfrm>
            <a:off x="107950" y="285750"/>
            <a:ext cx="3870325" cy="63119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uk-UA" sz="1600" b="1" smtClean="0"/>
              <a:t>Вибір форм спільної роботи бібліотекаря і вчителя залежить від виховної мети, різноманітності книг, які бібліотека може запропонувати читачам, від вікових та психологічних особливостей читачів.</a:t>
            </a:r>
          </a:p>
          <a:p>
            <a:pPr eaLnBrk="1" hangingPunct="1"/>
            <a:r>
              <a:rPr lang="uk-UA" sz="1600" b="1" smtClean="0"/>
              <a:t>У своїй роботі наша бібліотека у тісній співпраці з педколективом використовує різні форми масової роботи. Цікаво проводяться літературні ранки для учнів 1-4 кл, літературні брейн-ринги, вікторини, конкурси, години спілкування, свята до ювілеїв видатних письменників та ін. Діти із задоволенням приймають участь у заходах, спілкуються з бібліотекарем на перервах та після уроків; у бібліотеці є багато книжкових виставок, які допомагають читачам у підборі літератури, розкривають книжковий фонд бібліотеки</a:t>
            </a:r>
            <a:r>
              <a:rPr lang="uk-UA" sz="1400" b="1" smtClean="0"/>
              <a:t>.</a:t>
            </a:r>
            <a:endParaRPr lang="ru-RU" sz="1400" b="1" smtClean="0"/>
          </a:p>
          <a:p>
            <a:pPr eaLnBrk="1" hangingPunct="1"/>
            <a:endParaRPr lang="ru-RU" sz="1800" b="1" smtClean="0"/>
          </a:p>
        </p:txBody>
      </p:sp>
      <p:pic>
        <p:nvPicPr>
          <p:cNvPr id="1026" name="Picture 2" descr="D:\P1220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290"/>
            <a:ext cx="4071966" cy="2786082"/>
          </a:xfrm>
          <a:prstGeom prst="rect">
            <a:avLst/>
          </a:prstGeom>
          <a:noFill/>
        </p:spPr>
      </p:pic>
      <p:pic>
        <p:nvPicPr>
          <p:cNvPr id="2" name="Picture 2" descr="D:\фото\Козачук\SDC13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71810"/>
            <a:ext cx="4071966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03291"/>
            <a:ext cx="6408712" cy="276181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3200" b="1" dirty="0" err="1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Сапяк</a:t>
            </a:r>
            <a:r>
              <a:rPr lang="uk-UA" sz="3200" b="1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 Наталія Михайлівна, </a:t>
            </a:r>
          </a:p>
          <a:p>
            <a:pPr marL="114300" indent="0" algn="r"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a typeface="Gulim" pitchFamily="34" charset="-127"/>
              </a:rPr>
              <a:t>               </a:t>
            </a:r>
          </a:p>
          <a:p>
            <a:pPr marL="114300" indent="0" algn="ctr">
              <a:buNone/>
            </a:pPr>
            <a:r>
              <a:rPr lang="uk-UA" b="1" u="sng" dirty="0" smtClean="0">
                <a:solidFill>
                  <a:schemeClr val="accent2">
                    <a:lumMod val="75000"/>
                  </a:schemeClr>
                </a:solidFill>
                <a:ea typeface="Gulim" pitchFamily="34" charset="-127"/>
              </a:rPr>
              <a:t>бібліотекар Циганської </a:t>
            </a:r>
          </a:p>
          <a:p>
            <a:pPr marL="114300" indent="0" algn="ctr">
              <a:buNone/>
            </a:pPr>
            <a:r>
              <a:rPr lang="uk-UA" b="1" u="sng" dirty="0" smtClean="0">
                <a:solidFill>
                  <a:schemeClr val="accent2">
                    <a:lumMod val="75000"/>
                  </a:schemeClr>
                </a:solidFill>
                <a:ea typeface="Gulim" pitchFamily="34" charset="-127"/>
              </a:rPr>
              <a:t>ЗОШ І-ІІІ ст.</a:t>
            </a:r>
            <a:r>
              <a:rPr lang="uk-UA" sz="3200" b="1" u="sng" dirty="0" smtClean="0">
                <a:solidFill>
                  <a:schemeClr val="accent2">
                    <a:lumMod val="75000"/>
                  </a:schemeClr>
                </a:solidFill>
                <a:latin typeface="Gulim" pitchFamily="34" charset="-127"/>
                <a:ea typeface="Gulim" pitchFamily="34" charset="-127"/>
              </a:rPr>
              <a:t>    </a:t>
            </a:r>
          </a:p>
          <a:p>
            <a:pPr marL="114300" indent="0" algn="ctr">
              <a:buNone/>
            </a:pPr>
            <a:r>
              <a:rPr lang="uk-UA" sz="3200" b="1" u="sng" dirty="0" smtClean="0">
                <a:solidFill>
                  <a:srgbClr val="00B0F0"/>
                </a:solidFill>
                <a:latin typeface="Gulim" pitchFamily="34" charset="-127"/>
                <a:ea typeface="Gulim" pitchFamily="34" charset="-127"/>
              </a:rPr>
              <a:t>           </a:t>
            </a:r>
            <a:r>
              <a:rPr lang="uk-UA" sz="3200" b="1" dirty="0" smtClean="0">
                <a:solidFill>
                  <a:srgbClr val="00B0F0"/>
                </a:solidFill>
                <a:latin typeface="Gulim" pitchFamily="34" charset="-127"/>
                <a:ea typeface="Gulim" pitchFamily="34" charset="-127"/>
              </a:rPr>
              <a:t>                       </a:t>
            </a:r>
            <a:endParaRPr lang="uk-UA" sz="3200" b="1" dirty="0">
              <a:solidFill>
                <a:srgbClr val="00B0F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Візитка бібліотекаря</a:t>
            </a:r>
            <a:endParaRPr lang="uk-UA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105472" y="3253928"/>
            <a:ext cx="6858000" cy="350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134248"/>
            <a:ext cx="9143999" cy="350143"/>
          </a:xfrm>
          <a:prstGeom prst="rect">
            <a:avLst/>
          </a:prstGeom>
        </p:spPr>
      </p:pic>
      <p:pic>
        <p:nvPicPr>
          <p:cNvPr id="1027" name="Picture 3" descr="D:\КОПІЯ. Документи\мама\мамине\2013_11_13\2013_11_09\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088232" cy="30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3419872" y="3861048"/>
            <a:ext cx="4608512" cy="245647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B0F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Девіз </a:t>
            </a:r>
            <a:r>
              <a:rPr lang="uk-UA" sz="3200" b="1" dirty="0" smtClean="0">
                <a:solidFill>
                  <a:srgbClr val="00B0F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: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«Головне – працювати із задоволенням, це страшенно прикрашає життя»</a:t>
            </a:r>
          </a:p>
          <a:p>
            <a:pPr algn="r"/>
            <a:r>
              <a:rPr lang="uk-UA" dirty="0" smtClean="0">
                <a:solidFill>
                  <a:schemeClr val="tx1"/>
                </a:solidFill>
              </a:rPr>
              <a:t>Л.Д.Ландау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164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hoto\UKRAINE\305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60672" cy="132745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C00000"/>
                </a:solidFill>
              </a:rPr>
              <a:t>Нормативні </a:t>
            </a:r>
            <a:r>
              <a:rPr lang="uk-UA" dirty="0">
                <a:solidFill>
                  <a:srgbClr val="C00000"/>
                </a:solidFill>
              </a:rPr>
              <a:t>документи, які використовую в роботі:</a:t>
            </a:r>
            <a:br>
              <a:rPr lang="uk-UA" dirty="0">
                <a:solidFill>
                  <a:srgbClr val="C00000"/>
                </a:solidFill>
              </a:rPr>
            </a:b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dirty="0" smtClean="0">
                <a:solidFill>
                  <a:schemeClr val="bg1"/>
                </a:solidFill>
              </a:rPr>
              <a:t>Закон </a:t>
            </a:r>
            <a:r>
              <a:rPr lang="uk-UA" b="1" dirty="0">
                <a:solidFill>
                  <a:schemeClr val="bg1"/>
                </a:solidFill>
              </a:rPr>
              <a:t>України «Про освіту»</a:t>
            </a:r>
          </a:p>
          <a:p>
            <a:pPr lvl="0"/>
            <a:r>
              <a:rPr lang="uk-UA" b="1" dirty="0">
                <a:solidFill>
                  <a:schemeClr val="bg1"/>
                </a:solidFill>
              </a:rPr>
              <a:t>Закон України «Про бібліотеки і бібліотечну справу»</a:t>
            </a:r>
          </a:p>
          <a:p>
            <a:pPr lvl="0"/>
            <a:r>
              <a:rPr lang="uk-UA" b="1" dirty="0">
                <a:solidFill>
                  <a:schemeClr val="bg1"/>
                </a:solidFill>
              </a:rPr>
              <a:t>Положення про бібліотеку загальноосвітнього начального закладу Міністерства освіти України</a:t>
            </a:r>
          </a:p>
          <a:p>
            <a:pPr lvl="0"/>
            <a:r>
              <a:rPr lang="uk-UA" b="1" dirty="0">
                <a:solidFill>
                  <a:schemeClr val="bg1"/>
                </a:solidFill>
              </a:rPr>
              <a:t>Посадова інструкція</a:t>
            </a:r>
          </a:p>
          <a:p>
            <a:pPr lvl="0"/>
            <a:r>
              <a:rPr lang="uk-UA" b="1" dirty="0">
                <a:solidFill>
                  <a:schemeClr val="bg1"/>
                </a:solidFill>
              </a:rPr>
              <a:t>Правила користування бібліотекою</a:t>
            </a:r>
          </a:p>
          <a:p>
            <a:pPr lvl="0"/>
            <a:r>
              <a:rPr lang="uk-UA" b="1" dirty="0">
                <a:solidFill>
                  <a:schemeClr val="bg1"/>
                </a:solidFill>
              </a:rPr>
              <a:t>Паспорт бібліотеки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9989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120680" cy="936104"/>
          </a:xfrm>
          <a:effectLst>
            <a:innerShdw blurRad="63500" dist="50800">
              <a:srgbClr val="FF0000">
                <a:alpha val="50000"/>
              </a:srgb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solidFill>
                  <a:srgbClr val="FFC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</a:rPr>
              <a:t>Проблема ,над якою працюю:</a:t>
            </a:r>
            <a:endParaRPr lang="uk-UA" sz="3200" b="1" i="1" dirty="0">
              <a:solidFill>
                <a:srgbClr val="FFC000"/>
              </a:solidFill>
              <a:effectLst>
                <a:glow rad="228600">
                  <a:srgbClr val="FFFF00">
                    <a:alpha val="40000"/>
                  </a:srgb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5000"/>
            <a:ext cx="8352928" cy="3116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«Впровадження проектних технологій у роботу бібліотеки»</a:t>
            </a:r>
          </a:p>
          <a:p>
            <a:pPr marL="114300" indent="0">
              <a:buNone/>
            </a:pPr>
            <a:r>
              <a:rPr lang="uk-UA" b="1" dirty="0" smtClean="0">
                <a:effectLst/>
              </a:rPr>
              <a:t>Актуальність теми:</a:t>
            </a:r>
          </a:p>
          <a:p>
            <a:pPr marL="114300" indent="0">
              <a:buNone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Сучасній школі необхідна нова модель бібліотеки, нові підходи до організації її діяльності. Тому виникає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потреба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впроваджувати і використовувати нові інформаційні технології в шкільній бібліотеці…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7" y="5571216"/>
            <a:ext cx="9144000" cy="504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797152"/>
            <a:ext cx="2232248" cy="1558280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95536" y="4941168"/>
            <a:ext cx="4464496" cy="141426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Той, хто не дивиться вперед, опиняється позаду.</a:t>
            </a:r>
          </a:p>
          <a:p>
            <a:pPr algn="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Д.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Герберт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1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16371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Основні завдання бібліотеки :</a:t>
            </a:r>
            <a:endParaRPr lang="uk-UA" sz="2800" dirty="0"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4" y="1242216"/>
            <a:ext cx="7632848" cy="470706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Сприяти реалізації державної політики у галузі освіти, розвитку навчально-виховного процесу.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Виховувати свідомого, вдумливого, грамотного читача з високим рівнем бібліографічної культури.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Виховувати в учнів інформаційну культуру,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культуру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 читання.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Усебічно сприяти підвищенню фахової майстерності педагогів.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Реформувати бібліотеку в таку, яка б включала як традиційні та сучасні носії інформації, так і мультимедійні технології.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237176" y="3253927"/>
            <a:ext cx="6858001" cy="350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6956" y="116632"/>
            <a:ext cx="1179052" cy="10842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6412383"/>
            <a:ext cx="9143999" cy="35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94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332656"/>
            <a:ext cx="8260672" cy="1008111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srgbClr val="00B050">
                      <a:alpha val="32000"/>
                    </a:srgbClr>
                  </a:outerShdw>
                </a:effectLst>
              </a:rPr>
              <a:t>Довідково-бібліографічний апарат бібліотеки</a:t>
            </a:r>
            <a:endParaRPr lang="uk-UA" b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srgbClr val="00B050">
                    <a:alpha val="32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5536" y="2573533"/>
            <a:ext cx="1296144" cy="13918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ДБА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195736" y="2060848"/>
            <a:ext cx="1368152" cy="43204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Каталоги</a:t>
            </a:r>
            <a:endParaRPr lang="uk-UA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355976" y="1700808"/>
            <a:ext cx="1584176" cy="306324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Алфавітний</a:t>
            </a:r>
            <a:endParaRPr lang="uk-UA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089394" y="2242283"/>
            <a:ext cx="2075140" cy="33125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Систематичний</a:t>
            </a:r>
            <a:endParaRPr lang="uk-UA" dirty="0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2195736" y="3269457"/>
            <a:ext cx="1598476" cy="301752"/>
          </a:xfrm>
          <a:prstGeom prst="flowChartTerminator">
            <a:avLst/>
          </a:prstGeom>
          <a:solidFill>
            <a:srgbClr val="E55E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Картотеки</a:t>
            </a:r>
            <a:endParaRPr lang="uk-UA" dirty="0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4839371" y="2778098"/>
            <a:ext cx="3686708" cy="301752"/>
          </a:xfrm>
          <a:prstGeom prst="flowChartTerminator">
            <a:avLst/>
          </a:prstGeom>
          <a:solidFill>
            <a:srgbClr val="E55E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Предметна картотека</a:t>
            </a:r>
            <a:endParaRPr lang="uk-UA" dirty="0"/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4855426" y="3255387"/>
            <a:ext cx="3685398" cy="301752"/>
          </a:xfrm>
          <a:prstGeom prst="flowChartTerminator">
            <a:avLst/>
          </a:prstGeom>
          <a:solidFill>
            <a:srgbClr val="E55E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Картотека сценаріїв масових заходів</a:t>
            </a:r>
            <a:endParaRPr lang="uk-UA" sz="1400" dirty="0"/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4854116" y="3663629"/>
            <a:ext cx="3686708" cy="301752"/>
          </a:xfrm>
          <a:prstGeom prst="flowChartTerminator">
            <a:avLst/>
          </a:prstGeom>
          <a:solidFill>
            <a:srgbClr val="E55E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Картотека підручників</a:t>
            </a:r>
            <a:endParaRPr lang="uk-UA" dirty="0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4839371" y="4162469"/>
            <a:ext cx="3686708" cy="504221"/>
          </a:xfrm>
          <a:prstGeom prst="flowChartTerminator">
            <a:avLst/>
          </a:prstGeom>
          <a:solidFill>
            <a:srgbClr val="E55E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Реєстраційна картотека періодичних видань</a:t>
            </a:r>
            <a:endParaRPr lang="uk-UA" sz="1400" dirty="0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195736" y="4313346"/>
            <a:ext cx="1891934" cy="70669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Довідково-бібліографічний фонд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4941168"/>
            <a:ext cx="2276610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Рекомендаційні покажчики 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54441" y="5550768"/>
            <a:ext cx="2520280" cy="3265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Періодична преса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64534" y="6165304"/>
            <a:ext cx="2520280" cy="3265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Довідковий апарат книги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395669"/>
            <a:ext cx="1440160" cy="7255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Керівні матеріали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1234480" y="5550768"/>
            <a:ext cx="1465312" cy="414127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Довідкові видання</a:t>
            </a:r>
            <a:endParaRPr lang="uk-UA" sz="1400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107504" y="6328556"/>
            <a:ext cx="1440160" cy="41281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Енциклопедії</a:t>
            </a:r>
            <a:endParaRPr lang="uk-UA" sz="14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1691680" y="6350290"/>
            <a:ext cx="1170992" cy="391077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Словники</a:t>
            </a:r>
            <a:endParaRPr lang="uk-UA" sz="1400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2957245" y="6361039"/>
            <a:ext cx="1264577" cy="377357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Довідники</a:t>
            </a:r>
            <a:endParaRPr lang="uk-UA" sz="1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547664" y="2276872"/>
            <a:ext cx="419472" cy="296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669922" y="2002300"/>
            <a:ext cx="419472" cy="148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632194" y="2421132"/>
            <a:ext cx="419472" cy="40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905240" y="3066652"/>
            <a:ext cx="810776" cy="2966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905240" y="3420333"/>
            <a:ext cx="810776" cy="953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951520" y="3657322"/>
            <a:ext cx="808912" cy="243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794212" y="3814505"/>
            <a:ext cx="858494" cy="4988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785392" y="3492320"/>
            <a:ext cx="32576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355976" y="4758428"/>
            <a:ext cx="0" cy="16026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4355976" y="6350291"/>
            <a:ext cx="1728192" cy="10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3" idx="3"/>
          </p:cNvCxnSpPr>
          <p:nvPr/>
        </p:nvCxnSpPr>
        <p:spPr>
          <a:xfrm>
            <a:off x="4087670" y="4666691"/>
            <a:ext cx="268306" cy="91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355976" y="571402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4355976" y="5237829"/>
            <a:ext cx="57606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1785392" y="4758428"/>
            <a:ext cx="342528" cy="280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2112504" y="5112024"/>
            <a:ext cx="329344" cy="362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891952" y="5971397"/>
            <a:ext cx="342528" cy="3571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2101112" y="6011518"/>
            <a:ext cx="0" cy="3635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2699792" y="5986724"/>
            <a:ext cx="493220" cy="3353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Рисунок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2776"/>
            <a:ext cx="971600" cy="10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2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48872" cy="64807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Інформаційне обслуговування учнів</a:t>
            </a:r>
            <a:endParaRPr lang="uk-UA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436" y="1377989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Виставки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літератури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011" y="2348880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Тематичні полиці</a:t>
            </a:r>
            <a:endParaRPr lang="uk-UA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436" y="3212976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Тижні книги</a:t>
            </a:r>
            <a:endParaRPr lang="uk-UA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436" y="4077072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Дні інформації</a:t>
            </a:r>
            <a:endParaRPr lang="uk-UA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9904" y="4869160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Літературні</a:t>
            </a:r>
          </a:p>
          <a:p>
            <a:pPr algn="ctr"/>
            <a:r>
              <a:rPr lang="uk-UA" sz="1400" b="1" dirty="0" smtClean="0"/>
              <a:t>свята</a:t>
            </a:r>
            <a:endParaRPr lang="uk-UA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7436" y="5711405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Перегляди періодичної преси</a:t>
            </a:r>
            <a:endParaRPr lang="uk-UA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2026061"/>
            <a:ext cx="914400" cy="370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М</a:t>
            </a:r>
          </a:p>
          <a:p>
            <a:pPr algn="ctr"/>
            <a:r>
              <a:rPr lang="uk-UA" sz="3200" dirty="0" smtClean="0"/>
              <a:t>А</a:t>
            </a:r>
          </a:p>
          <a:p>
            <a:pPr algn="ctr"/>
            <a:r>
              <a:rPr lang="uk-UA" sz="3200" dirty="0" smtClean="0"/>
              <a:t>С</a:t>
            </a:r>
          </a:p>
          <a:p>
            <a:pPr algn="ctr"/>
            <a:r>
              <a:rPr lang="uk-UA" sz="3200" dirty="0" smtClean="0"/>
              <a:t>О</a:t>
            </a:r>
          </a:p>
          <a:p>
            <a:pPr algn="ctr"/>
            <a:r>
              <a:rPr lang="uk-UA" sz="3200" dirty="0" smtClean="0"/>
              <a:t>В</a:t>
            </a:r>
          </a:p>
          <a:p>
            <a:pPr algn="ctr"/>
            <a:r>
              <a:rPr lang="uk-UA" sz="3200" dirty="0"/>
              <a:t>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2026739"/>
            <a:ext cx="914400" cy="370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Г</a:t>
            </a:r>
          </a:p>
          <a:p>
            <a:pPr algn="ctr"/>
            <a:r>
              <a:rPr lang="uk-UA" sz="3200" dirty="0" smtClean="0"/>
              <a:t>Р</a:t>
            </a:r>
          </a:p>
          <a:p>
            <a:pPr algn="ctr"/>
            <a:r>
              <a:rPr lang="uk-UA" sz="3200" dirty="0" smtClean="0"/>
              <a:t>У</a:t>
            </a:r>
          </a:p>
          <a:p>
            <a:pPr algn="ctr"/>
            <a:r>
              <a:rPr lang="uk-UA" sz="3200" dirty="0" smtClean="0"/>
              <a:t>П</a:t>
            </a:r>
          </a:p>
          <a:p>
            <a:pPr algn="ctr"/>
            <a:r>
              <a:rPr lang="uk-UA" sz="3200" dirty="0" smtClean="0"/>
              <a:t>О</a:t>
            </a:r>
          </a:p>
          <a:p>
            <a:pPr algn="ctr"/>
            <a:r>
              <a:rPr lang="uk-UA" sz="3200" dirty="0" smtClean="0"/>
              <a:t>В</a:t>
            </a:r>
          </a:p>
          <a:p>
            <a:pPr algn="ctr"/>
            <a:r>
              <a:rPr lang="uk-UA" sz="3200" dirty="0"/>
              <a:t>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1377989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Вікторини, конкурси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24328" y="2204864"/>
            <a:ext cx="12241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Бесіди, презентації книжкових виставок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34797" y="3212976"/>
            <a:ext cx="1224136" cy="669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Рекомендаційні огляди літератури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28195" y="4077072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Літературні лабіринти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24328" y="4869160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Читацькі конференції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34797" y="5712083"/>
            <a:ext cx="1224136" cy="647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Диспути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051720" y="1217712"/>
            <a:ext cx="0" cy="5328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063324" y="1217712"/>
            <a:ext cx="0" cy="5328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481572" y="1217712"/>
            <a:ext cx="5701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505147" y="6586380"/>
            <a:ext cx="5701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051720" y="4077072"/>
            <a:ext cx="4374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566520" y="4147204"/>
            <a:ext cx="4968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063324" y="1217712"/>
            <a:ext cx="5701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082667" y="6546304"/>
            <a:ext cx="5701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8934" y="2825971"/>
            <a:ext cx="1656184" cy="2016224"/>
          </a:xfrm>
          <a:prstGeom prst="rect">
            <a:avLst/>
          </a:prstGeom>
        </p:spPr>
      </p:pic>
      <p:cxnSp>
        <p:nvCxnSpPr>
          <p:cNvPr id="33" name="Прямая со стрелкой 32"/>
          <p:cNvCxnSpPr>
            <a:endCxn id="11" idx="0"/>
          </p:cNvCxnSpPr>
          <p:nvPr/>
        </p:nvCxnSpPr>
        <p:spPr>
          <a:xfrm flipH="1">
            <a:off x="2940968" y="980728"/>
            <a:ext cx="457200" cy="1045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375118" y="980728"/>
            <a:ext cx="505602" cy="997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0457" y="6359477"/>
            <a:ext cx="4637308" cy="38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67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64" y="22385"/>
            <a:ext cx="8260672" cy="872994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effectLst>
                  <a:glow rad="228600">
                    <a:srgbClr val="0070C0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Книжкові виставки </a:t>
            </a:r>
            <a:endParaRPr lang="uk-UA" dirty="0">
              <a:solidFill>
                <a:srgbClr val="002060"/>
              </a:solidFill>
              <a:effectLst>
                <a:glow rad="228600">
                  <a:srgbClr val="0070C0">
                    <a:alpha val="40000"/>
                  </a:srgb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Широко розповсюджена в бібліотеці оперативна форма масової роботи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14012014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7"/>
            <a:ext cx="4392487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4012014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85" y="2780928"/>
            <a:ext cx="390627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8103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8534400" cy="896144"/>
          </a:xfrm>
        </p:spPr>
        <p:txBody>
          <a:bodyPr/>
          <a:lstStyle/>
          <a:p>
            <a:r>
              <a:rPr lang="uk-UA" b="1" dirty="0" smtClean="0">
                <a:solidFill>
                  <a:srgbClr val="E99C2B"/>
                </a:solidFill>
                <a:effectLst>
                  <a:outerShdw blurRad="60007" dist="200025" dir="15000000" sy="30000" kx="-1800000" algn="bl" rotWithShape="0">
                    <a:schemeClr val="bg1">
                      <a:alpha val="32000"/>
                    </a:schemeClr>
                  </a:outerShdw>
                </a:effectLst>
              </a:rPr>
              <a:t>Акція «Живи, книго!» </a:t>
            </a:r>
            <a:endParaRPr lang="uk-UA" b="1" dirty="0">
              <a:solidFill>
                <a:srgbClr val="E99C2B"/>
              </a:solidFill>
              <a:effectLst>
                <a:outerShdw blurRad="60007" dist="200025" dir="15000000" sy="30000" kx="-1800000" algn="bl" rotWithShape="0">
                  <a:schemeClr val="bg1">
                    <a:alpha val="32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52" y="1527048"/>
            <a:ext cx="4702296" cy="45720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 конкурсі «Живи, книго!» беруть участь учні всіх класів, класні керівники, </a:t>
            </a:r>
            <a:r>
              <a:rPr lang="uk-UA" sz="2000" dirty="0" err="1" smtClean="0"/>
              <a:t>учителі-предметники</a:t>
            </a:r>
            <a:r>
              <a:rPr lang="uk-UA" sz="2000" dirty="0" smtClean="0"/>
              <a:t>. </a:t>
            </a:r>
          </a:p>
          <a:p>
            <a:r>
              <a:rPr lang="uk-UA" sz="2000" dirty="0" smtClean="0"/>
              <a:t>В класах діють «Пости бережливих». У проведенні акції особлива роль належить бібліотечному активу. Разом з бібліотекарем він проводить рейди перевірки стану збереження підручників, випускає «Бібліотечний вісник»      </a:t>
            </a:r>
            <a:endParaRPr lang="uk-UA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1" y="5589240"/>
            <a:ext cx="9143999" cy="350143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1640" y="1556792"/>
            <a:ext cx="34480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5229200"/>
            <a:ext cx="2160240" cy="11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08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264</TotalTime>
  <Words>518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Аптека</vt:lpstr>
      <vt:lpstr>Кнопка</vt:lpstr>
      <vt:lpstr>Изящная</vt:lpstr>
      <vt:lpstr>Официальная</vt:lpstr>
      <vt:lpstr>Остин</vt:lpstr>
      <vt:lpstr>Сетка</vt:lpstr>
      <vt:lpstr>NewsPrint</vt:lpstr>
      <vt:lpstr>Волна</vt:lpstr>
      <vt:lpstr>Трек</vt:lpstr>
      <vt:lpstr>Презентація досвіду роботи</vt:lpstr>
      <vt:lpstr>Візитка бібліотекаря</vt:lpstr>
      <vt:lpstr> Нормативні документи, які використовую в роботі: </vt:lpstr>
      <vt:lpstr>Проблема ,над якою працюю:</vt:lpstr>
      <vt:lpstr>Основні завдання бібліотеки :</vt:lpstr>
      <vt:lpstr>Довідково-бібліографічний апарат бібліотеки</vt:lpstr>
      <vt:lpstr>Інформаційне обслуговування учнів</vt:lpstr>
      <vt:lpstr>Книжкові виставки </vt:lpstr>
      <vt:lpstr>Акція «Живи, книго!» </vt:lpstr>
      <vt:lpstr>Слайд 10</vt:lpstr>
      <vt:lpstr>Масові заходи </vt:lpstr>
      <vt:lpstr>Виховний захід  “А над світом вишивка цвіте ”</vt:lpstr>
      <vt:lpstr>Інформаційна хвилинка “ Ті дні у пам'яті народній…”</vt:lpstr>
      <vt:lpstr>Літературно – фольклорне свято  “Козацькому роду нема переводу”</vt:lpstr>
      <vt:lpstr>Виховний захід  «В світі казки чарівної»</vt:lpstr>
      <vt:lpstr>Бібліотечні уроки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досвіду роботи</dc:title>
  <dc:creator>Віталік</dc:creator>
  <cp:lastModifiedBy>Admin</cp:lastModifiedBy>
  <cp:revision>35</cp:revision>
  <dcterms:created xsi:type="dcterms:W3CDTF">2014-01-14T16:38:07Z</dcterms:created>
  <dcterms:modified xsi:type="dcterms:W3CDTF">2014-01-21T14:58:01Z</dcterms:modified>
</cp:coreProperties>
</file>