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5" name="Пі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1" name="Місце для дати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08E7EB-9EF2-4C8E-B9DB-122AD6D07997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18" name="Місце для нижнього колонтитула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181417-595A-4BE6-8B19-2685F43ABEC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8E7EB-9EF2-4C8E-B9DB-122AD6D07997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81417-595A-4BE6-8B19-2685F43ABEC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B08E7EB-9EF2-4C8E-B9DB-122AD6D07997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181417-595A-4BE6-8B19-2685F43ABEC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8E7EB-9EF2-4C8E-B9DB-122AD6D07997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81417-595A-4BE6-8B19-2685F43ABEC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08E7EB-9EF2-4C8E-B9DB-122AD6D07997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A181417-595A-4BE6-8B19-2685F43ABEC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8E7EB-9EF2-4C8E-B9DB-122AD6D07997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81417-595A-4BE6-8B19-2685F43ABEC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8E7EB-9EF2-4C8E-B9DB-122AD6D07997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81417-595A-4BE6-8B19-2685F43ABEC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8E7EB-9EF2-4C8E-B9DB-122AD6D07997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81417-595A-4BE6-8B19-2685F43ABEC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08E7EB-9EF2-4C8E-B9DB-122AD6D07997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81417-595A-4BE6-8B19-2685F43ABEC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8E7EB-9EF2-4C8E-B9DB-122AD6D07997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81417-595A-4BE6-8B19-2685F43ABEC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8E7EB-9EF2-4C8E-B9DB-122AD6D07997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81417-595A-4BE6-8B19-2685F43ABEC3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зображення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аголовка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1" name="Місце для тексту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7" name="Місце для дати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B08E7EB-9EF2-4C8E-B9DB-122AD6D07997}" type="datetimeFigureOut">
              <a:rPr lang="uk-UA" smtClean="0"/>
              <a:pPr/>
              <a:t>02.02.2013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181417-595A-4BE6-8B19-2685F43ABEC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4800" i="1" dirty="0" smtClean="0">
                <a:ln w="500">
                  <a:solidFill>
                    <a:schemeClr val="bg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Impact" pitchFamily="34" charset="0"/>
              </a:rPr>
              <a:t>Презентація досвіду</a:t>
            </a:r>
            <a:endParaRPr lang="uk-UA" sz="4800" i="1" dirty="0">
              <a:ln w="500">
                <a:solidFill>
                  <a:schemeClr val="bg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4752528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Головною умовою реалізації завдань екологічного виховання є створення </a:t>
            </a:r>
            <a:r>
              <a:rPr lang="uk-UA" i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еколого-розвивального</a:t>
            </a:r>
            <a:r>
              <a:rPr lang="uk-UA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середовища, яке сприяє формуванню у дошкільнят екологічної вихованості, прояву гуманних почуттів до живих істот, оволодіння початковими вміннями відчути красу та милуватися нею, виважено поводитися в довкіллі, знати правила безпечної поведінки в природі.</a:t>
            </a:r>
            <a:endParaRPr lang="uk-UA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336704"/>
          </a:xfrm>
        </p:spPr>
        <p:txBody>
          <a:bodyPr/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uk-UA" sz="2400" i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Еколого-розвивальне</a:t>
            </a: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середовище «Віконце у природу».</a:t>
            </a:r>
            <a:endParaRPr lang="uk-UA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Перспективне планування занять у сфері «Природа».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uk-UA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Цільові прогулянки на рік.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Річний план пошуково-дослідницької діяльності природничого змісту для </a:t>
            </a:r>
            <a:b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старших дошкільнят.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Добір дидактичних ігор за освітньою лінією «Дитина у природному довкіллі».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Екологічні ігри.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Конспект заняття «У світі хлопчиків та дівчаток» (молодша група).</a:t>
            </a:r>
            <a:endParaRPr lang="uk-UA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Конспект заняття «Як козенята вовка вчили працелюбності» (середня група).</a:t>
            </a:r>
            <a:endParaRPr lang="uk-UA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uk-UA" sz="2400" i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uk-UA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uk-UA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uk-UA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uk-UA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uk-UA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uk-UA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408712"/>
          </a:xfrm>
        </p:spPr>
        <p:txBody>
          <a:bodyPr/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Конспект заняття «Прогулянка в осінь» (середня група).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Конспект заняття «Куди вступиш – всюди маєш, хоч не бачиш, а вживаєш»</a:t>
            </a:r>
            <a:b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(середня група).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Конспект заняття «Хай квітне земля від роду до роду» (середня група).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Конспект заняття «Таємниці довкілля» (старша група).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Конспект заняття «Вода - найдорожчий скарб» (старша група).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Конспект заняття «</a:t>
            </a:r>
            <a:r>
              <a:rPr lang="uk-UA" sz="2400" i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Лютий-лютинець</a:t>
            </a: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– зими кінець» (старша група).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uk-UA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Конспект заняття з елементами ТРВЗ «Сезонні зміни у природі» (старша група).</a:t>
            </a:r>
            <a:endParaRPr lang="uk-UA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uk-UA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uk-UA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uk-UA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uk-UA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uk-UA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uk-UA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88640"/>
            <a:ext cx="7239000" cy="6267096"/>
          </a:xfrm>
        </p:spPr>
        <p:txBody>
          <a:bodyPr/>
          <a:lstStyle/>
          <a:p>
            <a:pPr>
              <a:buNone/>
            </a:pPr>
            <a:r>
              <a:rPr lang="uk-UA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Для досягнення мети я використовую інтерактивні 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методи навчання та виховання дітей. Найбільшу увагу віддаю таким методам як </a:t>
            </a:r>
            <a:r>
              <a:rPr lang="uk-UA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спостереження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uk-UA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екскурсії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uk-UA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нескладні досліди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uk-UA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праця в природі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uk-UA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ігри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uk-UA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перегляд фільмів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uk-UA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читання художніх творів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</a:p>
          <a:p>
            <a:pPr>
              <a:buNone/>
            </a:pPr>
            <a:endParaRPr lang="uk-UA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Систематизацію і узагальнення знань здійснюю за допомогою </a:t>
            </a:r>
            <a:r>
              <a:rPr lang="uk-UA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бесід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і </a:t>
            </a:r>
            <a:r>
              <a:rPr lang="uk-UA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дидактичних ігор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. Використовує інноваційні педагогічні технології - теорія </a:t>
            </a:r>
            <a:r>
              <a:rPr lang="uk-UA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розв</a:t>
            </a:r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’</a:t>
            </a:r>
            <a:r>
              <a:rPr lang="uk-UA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язання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винахідницьких завдань, спадщину Сухомлинського.</a:t>
            </a:r>
            <a:endParaRPr lang="uk-UA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60648"/>
            <a:ext cx="7239000" cy="28803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Інтерактивне навчання 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– це спеціальна форма  організації пізнавальної діяльності вихованців, яка має на меті створення комфортних умов навчання, за яких кожна дитина відчуває свою успішність, інтелектуальну спроможність.</a:t>
            </a:r>
            <a:endParaRPr lang="uk-UA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D:\Різне\фото\Фото 25.04.02\IMG_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4511514" cy="33835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ln w="5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Всім дякую за увагу!</a:t>
            </a:r>
            <a:endParaRPr lang="uk-UA" i="1" dirty="0">
              <a:ln w="50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88640"/>
            <a:ext cx="7239000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Impact" pitchFamily="34" charset="0"/>
              </a:rPr>
              <a:t>Гріх Ганна Михайлівна</a:t>
            </a:r>
            <a:endParaRPr lang="uk-UA" sz="32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Impact" pitchFamily="34" charset="0"/>
            </a:endParaRPr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179512" y="4941168"/>
            <a:ext cx="7632848" cy="15121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uk-UA" sz="32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Impact" pitchFamily="34" charset="0"/>
              </a:rPr>
              <a:t>Вихователь  Тернопільського дошкільного  навчального закладу №16</a:t>
            </a:r>
            <a:endParaRPr kumimoji="0" lang="uk-UA" sz="3200" b="1" i="1" u="none" strike="noStrike" kern="1200" cap="none" spc="0" normalizeH="0" baseline="0" noProof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2051" name="Picture 3" descr="Без 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80728"/>
            <a:ext cx="2736304" cy="3790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ndrew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60848"/>
            <a:ext cx="3744416" cy="274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7" name="Picture 5" descr="C:\Users\Andrew\Desktop\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7557446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6" name="Picture 4" descr="C:\Users\Andrew\Desktop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24944"/>
            <a:ext cx="3528392" cy="2642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548680"/>
            <a:ext cx="5788496" cy="1080120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Народилася 21.08.1968р. в мальовничому місті Тернополі.</a:t>
            </a:r>
            <a:endParaRPr lang="uk-UA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8" name="Picture 6" descr="C:\Users\Andrew\Desktop\Остров_Любви_Тернопо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365104"/>
            <a:ext cx="30480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03648" y="0"/>
            <a:ext cx="7128792" cy="34563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Хтось обирає сіяти поле,</a:t>
            </a:r>
            <a:br>
              <a:rPr lang="uk-UA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Хтось – шукати скарби,</a:t>
            </a:r>
            <a:br>
              <a:rPr lang="uk-UA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А я вибрала</a:t>
            </a:r>
            <a:br>
              <a:rPr lang="uk-UA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3600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педагогічну долю</a:t>
            </a:r>
            <a:r>
              <a:rPr lang="uk-UA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</a:t>
            </a:r>
            <a:br>
              <a:rPr lang="uk-UA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долю найважливішу з усіх.</a:t>
            </a:r>
            <a:endParaRPr lang="uk-UA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E:\Фото Заняття ДНЗ №16\DSC_0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5416749" cy="36017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548680"/>
            <a:ext cx="7239000" cy="5904656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У 1985 р. вступила до Тернопільського держаного педагогічного інституту ім. Я.О.Галана, який закінчила в 1990р.</a:t>
            </a:r>
          </a:p>
          <a:p>
            <a:pPr>
              <a:buNone/>
            </a:pP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А у 2006р. закінчила магістратуру при Тернопільському національному педагогічному університеті ім. В.Гнатюка, і здобула кваліфікацію магістра педагогічної освіти, викладача географії.</a:t>
            </a:r>
          </a:p>
          <a:p>
            <a:pPr>
              <a:buNone/>
            </a:pPr>
            <a:endParaRPr lang="uk-UA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Практичний досвід роботи – 22 роки</a:t>
            </a:r>
          </a:p>
          <a:p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Педагогічний стаж – 22 роки </a:t>
            </a:r>
          </a:p>
          <a:p>
            <a:pPr>
              <a:buNone/>
            </a:pPr>
            <a:endParaRPr lang="uk-UA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uk-UA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32656"/>
            <a:ext cx="7355160" cy="2376264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“ Дитина – це хатина в якій живе душа,</a:t>
            </a:r>
            <a:b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якщо не наповнити цю хатину</a:t>
            </a:r>
            <a:b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мудрими, корисними звичками,</a:t>
            </a:r>
            <a:b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хатина залишається пустою ” </a:t>
            </a:r>
          </a:p>
          <a:p>
            <a:pPr algn="r">
              <a:buNone/>
            </a:pP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Я. А. </a:t>
            </a:r>
            <a:r>
              <a:rPr lang="uk-UA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Коменський</a:t>
            </a:r>
            <a:endParaRPr lang="uk-UA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Изображение 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5632450" cy="3752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uk-UA" i="1" dirty="0" smtClean="0">
                <a:ln w="5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Моє педагогічне кредо</a:t>
            </a:r>
            <a:endParaRPr lang="uk-UA" i="1" dirty="0">
              <a:ln w="50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196752"/>
            <a:ext cx="7211144" cy="1512168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“</a:t>
            </a:r>
            <a:r>
              <a:rPr lang="en-U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Неможливо</a:t>
            </a:r>
            <a:r>
              <a:rPr lang="ru-RU" b="1" i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виростити</a:t>
            </a:r>
            <a:r>
              <a:rPr lang="ru-RU" b="1" i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повноцінну</a:t>
            </a:r>
            <a:r>
              <a:rPr lang="ru-RU" b="1" i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людину</a:t>
            </a:r>
            <a:r>
              <a:rPr lang="ru-RU" b="1" i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без </a:t>
            </a:r>
            <a:r>
              <a:rPr lang="ru-RU" b="1" i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виховання</a:t>
            </a:r>
            <a:r>
              <a:rPr lang="ru-RU" b="1" i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b="1" i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ній</a:t>
            </a:r>
            <a:r>
              <a:rPr lang="ru-RU" b="1" i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почуття</a:t>
            </a:r>
            <a:r>
              <a:rPr lang="ru-RU" b="1" i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Прекрасного</a:t>
            </a:r>
            <a:r>
              <a:rPr lang="ru-RU" b="1" i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”</a:t>
            </a:r>
            <a:endParaRPr lang="uk-UA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E:\Фото Заняття ДНЗ №16\DSC_0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3332334"/>
            <a:ext cx="4968552" cy="3303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83152" cy="804704"/>
          </a:xfrm>
        </p:spPr>
        <p:txBody>
          <a:bodyPr>
            <a:normAutofit/>
          </a:bodyPr>
          <a:lstStyle/>
          <a:p>
            <a:pPr algn="ctr"/>
            <a:r>
              <a:rPr lang="uk-UA" i="1" dirty="0" smtClean="0">
                <a:ln w="5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Проблемне питання</a:t>
            </a:r>
            <a:endParaRPr lang="uk-UA" i="1" dirty="0">
              <a:ln w="50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916832"/>
            <a:ext cx="7239000" cy="3043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8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Виховання у дітей пізнавального інтересу та любові до природи.</a:t>
            </a:r>
            <a:endParaRPr lang="uk-UA" sz="4800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99176" cy="732696"/>
          </a:xfrm>
        </p:spPr>
        <p:txBody>
          <a:bodyPr/>
          <a:lstStyle/>
          <a:p>
            <a:pPr algn="ctr"/>
            <a:r>
              <a:rPr lang="uk-UA" i="1" dirty="0" smtClean="0">
                <a:ln w="5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Завдання:</a:t>
            </a:r>
            <a:endParaRPr lang="uk-UA" i="1" dirty="0">
              <a:ln w="50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052736"/>
            <a:ext cx="7920880" cy="58052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28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Збагачувати естетичні враження малюка.</a:t>
            </a:r>
          </a:p>
          <a:p>
            <a:pPr lvl="0"/>
            <a:r>
              <a:rPr lang="uk-UA" sz="28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Розвивати інтерес до природного оточення.</a:t>
            </a:r>
          </a:p>
          <a:p>
            <a:pPr lvl="0"/>
            <a:r>
              <a:rPr lang="uk-UA" sz="28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Зближувати дитину зі світом </a:t>
            </a:r>
            <a:r>
              <a:rPr lang="uk-UA" sz="2800" i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об»єктів</a:t>
            </a:r>
            <a:r>
              <a:rPr lang="uk-UA" sz="28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та явищ, серед яких вона перебуває.</a:t>
            </a:r>
          </a:p>
          <a:p>
            <a:pPr lvl="0"/>
            <a:r>
              <a:rPr lang="uk-UA" sz="28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Розвивати сенсорні відчуття та збагачувати чуттєвий досвід.</a:t>
            </a:r>
          </a:p>
          <a:p>
            <a:pPr lvl="0"/>
            <a:r>
              <a:rPr lang="uk-UA" sz="28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Сприяти розвитку мислення та мовлення,формувати систему  початкових  знань про доступні </a:t>
            </a:r>
            <a:r>
              <a:rPr lang="uk-UA" sz="2800" i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об»єкти</a:t>
            </a:r>
            <a:r>
              <a:rPr lang="uk-UA" sz="28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та явища природи.</a:t>
            </a:r>
          </a:p>
          <a:p>
            <a:pPr lvl="0"/>
            <a:r>
              <a:rPr lang="uk-UA" sz="28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Розвивати можливості для самостійного, вільного застосування набутих знань у грі, праці,нескладному </a:t>
            </a:r>
            <a:r>
              <a:rPr lang="uk-UA" sz="2800" i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екпериментуванні</a:t>
            </a:r>
            <a:r>
              <a:rPr lang="uk-UA" sz="28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0"/>
            <a:r>
              <a:rPr lang="uk-UA" sz="28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Сприяти формуванню моральних почуттів.</a:t>
            </a:r>
          </a:p>
          <a:p>
            <a:pPr lvl="0"/>
            <a:r>
              <a:rPr lang="uk-UA" sz="28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Викликати потребу в дбайливому ставленні до природи.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Інше 4">
      <a:dk1>
        <a:srgbClr val="D4EFBD"/>
      </a:dk1>
      <a:lt1>
        <a:srgbClr val="BEE79D"/>
      </a:lt1>
      <a:dk2>
        <a:srgbClr val="CBECB0"/>
      </a:dk2>
      <a:lt2>
        <a:srgbClr val="CBECB0"/>
      </a:lt2>
      <a:accent1>
        <a:srgbClr val="CBECB0"/>
      </a:accent1>
      <a:accent2>
        <a:srgbClr val="305313"/>
      </a:accent2>
      <a:accent3>
        <a:srgbClr val="60A627"/>
      </a:accent3>
      <a:accent4>
        <a:srgbClr val="94D85C"/>
      </a:accent4>
      <a:accent5>
        <a:srgbClr val="595959"/>
      </a:accent5>
      <a:accent6>
        <a:srgbClr val="AF0F5B"/>
      </a:accent6>
      <a:hlink>
        <a:srgbClr val="EB8803"/>
      </a:hlink>
      <a:folHlink>
        <a:srgbClr val="5F7791"/>
      </a:folHlink>
    </a:clrScheme>
    <a:fontScheme name="Вишукана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100</TotalTime>
  <Words>400</Words>
  <Application>Microsoft Office PowerPoint</Application>
  <PresentationFormat>Екран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Вишукана</vt:lpstr>
      <vt:lpstr>Презентація досвіду</vt:lpstr>
      <vt:lpstr>Слайд 2</vt:lpstr>
      <vt:lpstr>Слайд 3</vt:lpstr>
      <vt:lpstr>Слайд 4</vt:lpstr>
      <vt:lpstr>Слайд 5</vt:lpstr>
      <vt:lpstr>Слайд 6</vt:lpstr>
      <vt:lpstr>Моє педагогічне кредо</vt:lpstr>
      <vt:lpstr>Проблемне питання</vt:lpstr>
      <vt:lpstr>Завдання:</vt:lpstr>
      <vt:lpstr>Слайд 10</vt:lpstr>
      <vt:lpstr>Слайд 11</vt:lpstr>
      <vt:lpstr>Слайд 12</vt:lpstr>
      <vt:lpstr>Слайд 13</vt:lpstr>
      <vt:lpstr>Слайд 14</vt:lpstr>
      <vt:lpstr>Всім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Виховання у дітей пізнавального інтересу та любові до природи.</dc:title>
  <dc:creator>Andrew</dc:creator>
  <cp:lastModifiedBy>Andrew</cp:lastModifiedBy>
  <cp:revision>20</cp:revision>
  <dcterms:created xsi:type="dcterms:W3CDTF">2013-01-31T19:21:37Z</dcterms:created>
  <dcterms:modified xsi:type="dcterms:W3CDTF">2013-02-02T16:19:53Z</dcterms:modified>
</cp:coreProperties>
</file>