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8360D-60B5-41B8-9377-C31D71CA3E41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0C8FC-F3FB-42C8-A3B7-82D5F332665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222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C8FC-F3FB-42C8-A3B7-82D5F3326652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9688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0C8FC-F3FB-42C8-A3B7-82D5F3326652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3460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2883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744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375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81808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0181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0098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4075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0914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8268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8461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5176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733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1511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992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7671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4831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6170-6C6C-4241-BA63-768556608B1F}" type="datetimeFigureOut">
              <a:rPr lang="uk-UA" smtClean="0"/>
              <a:pPr/>
              <a:t>23.02.2014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BA52FC-A0BA-4E4E-AB72-FB2B53097E5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38273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48" y="1008994"/>
            <a:ext cx="8564555" cy="2301766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Розвивальні та психотерапевтичні можливості </a:t>
            </a:r>
            <a:r>
              <a:rPr lang="uk-UA" dirty="0" err="1" smtClean="0">
                <a:solidFill>
                  <a:srgbClr val="002060"/>
                </a:solidFill>
              </a:rPr>
              <a:t>піскотерапії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4303" y="4619296"/>
            <a:ext cx="8150773" cy="63850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Досвід роботи вихователя </a:t>
            </a:r>
            <a:r>
              <a:rPr lang="uk-UA" dirty="0" err="1" smtClean="0"/>
              <a:t>Нижчелуб</a:t>
            </a:r>
            <a:r>
              <a:rPr lang="en-US" dirty="0" smtClean="0"/>
              <a:t>’</a:t>
            </a:r>
            <a:r>
              <a:rPr lang="uk-UA" dirty="0" err="1" smtClean="0"/>
              <a:t>янського</a:t>
            </a:r>
            <a:r>
              <a:rPr lang="uk-UA" dirty="0" smtClean="0"/>
              <a:t> сільського</a:t>
            </a:r>
            <a:r>
              <a:rPr lang="en-US" dirty="0" smtClean="0"/>
              <a:t> </a:t>
            </a:r>
            <a:r>
              <a:rPr lang="uk-UA" dirty="0" smtClean="0"/>
              <a:t>комунального дитячого садка «Барвінок» Власенко Наталії Мефодіївни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16343888"/>
      </p:ext>
    </p:extLst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Умови організації роботи з дітьми в пісочниці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Згода та бажання дитини</a:t>
            </a:r>
          </a:p>
          <a:p>
            <a:r>
              <a:rPr lang="uk-UA" sz="2800" dirty="0" smtClean="0"/>
              <a:t>Творчий підхід педагога до проведення занять</a:t>
            </a:r>
          </a:p>
          <a:p>
            <a:r>
              <a:rPr lang="uk-UA" sz="2800" dirty="0" smtClean="0"/>
              <a:t>Відсутність у дитини алергії та захворювання шкіри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4362713"/>
            <a:ext cx="3200400" cy="2133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806162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9027988"/>
      </p:ext>
    </p:extLst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Обладнання для ігор з піском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8101"/>
            <a:ext cx="8596668" cy="336549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Дерев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яний</a:t>
            </a:r>
            <a:r>
              <a:rPr lang="uk-UA" sz="2400" dirty="0" smtClean="0"/>
              <a:t> ящик або </a:t>
            </a:r>
            <a:r>
              <a:rPr lang="uk-UA" sz="2400" dirty="0" err="1" smtClean="0"/>
              <a:t>пласмасова</a:t>
            </a:r>
            <a:r>
              <a:rPr lang="uk-UA" sz="2400" dirty="0" smtClean="0"/>
              <a:t> таця розміром 50-70-8см. Дно та борти ящика або таці повинні бути блакитного або синього кольору.</a:t>
            </a:r>
          </a:p>
          <a:p>
            <a:r>
              <a:rPr lang="uk-UA" sz="2400" dirty="0" smtClean="0"/>
              <a:t>Чистий, просіяний пісок не повинен бути крупним або дуже дрібним.</a:t>
            </a:r>
          </a:p>
          <a:p>
            <a:r>
              <a:rPr lang="uk-UA" sz="2400" dirty="0" smtClean="0"/>
              <a:t>Колекція мініатюрних фігурок заввишки не більше 8 см.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3911600"/>
            <a:ext cx="3276600" cy="2184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391160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7377812"/>
      </p:ext>
    </p:extLst>
  </p:cSld>
  <p:clrMapOvr>
    <a:masterClrMapping/>
  </p:clrMapOvr>
  <p:transition spd="slow" advTm="20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15" y="179389"/>
            <a:ext cx="2956634" cy="197108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12" y="1313921"/>
            <a:ext cx="4114800" cy="2743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" y="49478"/>
            <a:ext cx="2555147" cy="17034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68" y="2012504"/>
            <a:ext cx="3238500" cy="2159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5" y="1661055"/>
            <a:ext cx="3073400" cy="2048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73" y="3804876"/>
            <a:ext cx="3771900" cy="2514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2" y="4047066"/>
            <a:ext cx="3223129" cy="21487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03" y="4453660"/>
            <a:ext cx="3223129" cy="2148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0380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</a:t>
            </a:r>
            <a:r>
              <a:rPr lang="uk-UA" dirty="0" err="1"/>
              <a:t>Д</a:t>
            </a:r>
            <a:r>
              <a:rPr lang="uk-UA" dirty="0" err="1" smtClean="0"/>
              <a:t>ослідникиники</a:t>
            </a:r>
            <a:r>
              <a:rPr lang="uk-UA" dirty="0" smtClean="0"/>
              <a:t> методу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" y="1355835"/>
            <a:ext cx="1986455" cy="16553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46" y="1267543"/>
            <a:ext cx="1797268" cy="1639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6" y="1267544"/>
            <a:ext cx="2270234" cy="1743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53" y="1338659"/>
            <a:ext cx="1404610" cy="1672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7" y="3799490"/>
            <a:ext cx="2995448" cy="2459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799490"/>
            <a:ext cx="2487010" cy="2459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260" y="3036020"/>
            <a:ext cx="1986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Карл Густав Юнг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0276" y="3036020"/>
            <a:ext cx="227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Маргарет </a:t>
            </a:r>
            <a:r>
              <a:rPr lang="uk-UA" dirty="0" err="1"/>
              <a:t>Ловенфельд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1103587" y="6258910"/>
            <a:ext cx="299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Грабенко</a:t>
            </a:r>
            <a:r>
              <a:rPr lang="uk-UA" dirty="0"/>
              <a:t> Т.М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2746" y="2919560"/>
            <a:ext cx="179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Дора </a:t>
            </a:r>
            <a:r>
              <a:rPr lang="uk-UA" dirty="0" err="1"/>
              <a:t>Кальф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8168353" y="3036020"/>
            <a:ext cx="140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Шарлотта </a:t>
            </a:r>
            <a:r>
              <a:rPr lang="uk-UA" dirty="0" err="1"/>
              <a:t>Бюлер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143500" y="6258910"/>
            <a:ext cx="248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Сакович</a:t>
            </a:r>
            <a:r>
              <a:rPr lang="uk-UA" dirty="0"/>
              <a:t> Н.А</a:t>
            </a:r>
          </a:p>
        </p:txBody>
      </p:sp>
    </p:spTree>
    <p:extLst>
      <p:ext uri="{BB962C8B-B14F-4D97-AF65-F5344CB8AC3E}">
        <p14:creationId xmlns="" xmlns:p14="http://schemas.microsoft.com/office/powerpoint/2010/main" val="3634250497"/>
      </p:ext>
    </p:extLst>
  </p:cSld>
  <p:clrMapOvr>
    <a:masterClrMapping/>
  </p:clrMapOvr>
  <p:transition spd="slow" advTm="5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Переваги методу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Сприяє процесу індивідуалізації</a:t>
            </a:r>
          </a:p>
          <a:p>
            <a:r>
              <a:rPr lang="uk-UA" dirty="0" smtClean="0"/>
              <a:t>Визволяє внутрішні почуття, сприйняття, творчий потенціал і активізує спогади</a:t>
            </a:r>
          </a:p>
          <a:p>
            <a:r>
              <a:rPr lang="uk-UA" dirty="0" smtClean="0"/>
              <a:t>Забезпечує багатогранний досвід завдяки використанню багатьох символічних значень, фігур</a:t>
            </a:r>
          </a:p>
          <a:p>
            <a:r>
              <a:rPr lang="uk-UA" dirty="0" smtClean="0"/>
              <a:t>Створює міст між </a:t>
            </a:r>
            <a:r>
              <a:rPr lang="uk-UA" dirty="0" err="1" smtClean="0"/>
              <a:t>безсвідомим</a:t>
            </a:r>
            <a:r>
              <a:rPr lang="uk-UA" dirty="0" smtClean="0"/>
              <a:t> і свідомим, внутрішнім і зовнішнім, духовним і фізичним, вербальним і невербальним</a:t>
            </a:r>
          </a:p>
          <a:p>
            <a:r>
              <a:rPr lang="uk-UA" dirty="0" smtClean="0"/>
              <a:t>Забезпечує безпосередню гру, де немає «правильного і неправильного»</a:t>
            </a:r>
          </a:p>
          <a:p>
            <a:r>
              <a:rPr lang="uk-UA" dirty="0" smtClean="0"/>
              <a:t>Безпосередня мова для дітей</a:t>
            </a:r>
          </a:p>
          <a:p>
            <a:r>
              <a:rPr lang="uk-UA" dirty="0" smtClean="0"/>
              <a:t>Дає можливість спробувати себе у ролі «творця» свого життя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89030970"/>
      </p:ext>
    </p:extLst>
  </p:cSld>
  <p:clrMapOvr>
    <a:masterClrMapping/>
  </p:clrMapOvr>
  <p:transition spd="slow" advTm="20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я - концепція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Стати більш відповідальною у своїх діях і вчинках</a:t>
            </a:r>
          </a:p>
          <a:p>
            <a:r>
              <a:rPr lang="uk-UA" sz="2400" dirty="0" smtClean="0"/>
              <a:t>В більшій мірі покладатися у своїх діях і вчинках</a:t>
            </a:r>
          </a:p>
          <a:p>
            <a:r>
              <a:rPr lang="uk-UA" sz="2400" dirty="0" smtClean="0"/>
              <a:t>Оволодіти відчуттям контролю</a:t>
            </a:r>
          </a:p>
          <a:p>
            <a:r>
              <a:rPr lang="uk-UA" sz="2400" dirty="0" smtClean="0"/>
              <a:t>Розвивати </a:t>
            </a:r>
            <a:r>
              <a:rPr lang="uk-UA" sz="2400" dirty="0" err="1" smtClean="0"/>
              <a:t>сензетивність</a:t>
            </a:r>
            <a:r>
              <a:rPr lang="uk-UA" sz="2400" dirty="0" smtClean="0"/>
              <a:t> до процесу подолання перешкод</a:t>
            </a:r>
          </a:p>
          <a:p>
            <a:r>
              <a:rPr lang="uk-UA" sz="2400" dirty="0" smtClean="0"/>
              <a:t>Розвивати самооцінку і повірити в свої сили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1354149184"/>
      </p:ext>
    </p:extLst>
  </p:cSld>
  <p:clrMapOvr>
    <a:masterClrMapping/>
  </p:clrMapOvr>
  <p:transition spd="med" advTm="15000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Мої перші кроки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0400"/>
            <a:ext cx="8596668" cy="388077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Педагогічна література</a:t>
            </a:r>
          </a:p>
          <a:p>
            <a:r>
              <a:rPr lang="uk-UA" sz="3200" dirty="0" smtClean="0"/>
              <a:t>Добір обладнання</a:t>
            </a:r>
          </a:p>
          <a:p>
            <a:r>
              <a:rPr lang="uk-UA" sz="3200" dirty="0" smtClean="0"/>
              <a:t>Підбір іграшок</a:t>
            </a:r>
          </a:p>
          <a:p>
            <a:r>
              <a:rPr lang="uk-UA" sz="3200" dirty="0" smtClean="0"/>
              <a:t>Розробка конспектів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270000"/>
            <a:ext cx="4324350" cy="288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7" y="4581929"/>
            <a:ext cx="3250453" cy="2009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34" y="4236373"/>
            <a:ext cx="3352800" cy="2235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770874"/>
      </p:ext>
    </p:extLst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Мета використання методу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Діагностування</a:t>
            </a:r>
          </a:p>
          <a:p>
            <a:pPr marL="0" indent="0" algn="just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Первинна педагогічна дія</a:t>
            </a:r>
          </a:p>
          <a:p>
            <a:pPr marL="0" indent="0" algn="just">
              <a:buNone/>
            </a:pPr>
            <a:r>
              <a:rPr lang="uk-UA" sz="2800" dirty="0" smtClean="0"/>
              <a:t>                     Коротка терапевтична дія</a:t>
            </a:r>
          </a:p>
          <a:p>
            <a:pPr marL="0" indent="0" algn="just">
              <a:buNone/>
            </a:pPr>
            <a:r>
              <a:rPr lang="uk-UA" sz="2800" dirty="0" smtClean="0"/>
              <a:t>                    Довготривала терапевтична дія</a:t>
            </a:r>
          </a:p>
          <a:p>
            <a:pPr marL="0" indent="0" algn="just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672098733"/>
      </p:ext>
    </p:extLst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Принципи за</a:t>
            </a:r>
            <a:br>
              <a:rPr lang="uk-UA" dirty="0" smtClean="0"/>
            </a:br>
            <a:r>
              <a:rPr lang="uk-UA" dirty="0" smtClean="0"/>
              <a:t> Зінкевич-</a:t>
            </a:r>
            <a:r>
              <a:rPr lang="uk-UA" dirty="0" err="1" smtClean="0"/>
              <a:t>Євстигнеєвою</a:t>
            </a:r>
            <a:r>
              <a:rPr lang="uk-UA" dirty="0" smtClean="0"/>
              <a:t> Г.Д.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«Комфортного середовища»</a:t>
            </a:r>
          </a:p>
          <a:p>
            <a:r>
              <a:rPr lang="uk-UA" sz="2400" dirty="0" smtClean="0"/>
              <a:t>«Безумовного ухвалення»</a:t>
            </a:r>
          </a:p>
          <a:p>
            <a:r>
              <a:rPr lang="uk-UA" sz="2400" dirty="0" smtClean="0"/>
              <a:t>«Доступності інформації»</a:t>
            </a:r>
          </a:p>
          <a:p>
            <a:r>
              <a:rPr lang="uk-UA" sz="2400" dirty="0" smtClean="0"/>
              <a:t>«Конкретизації»</a:t>
            </a:r>
          </a:p>
          <a:p>
            <a:r>
              <a:rPr lang="uk-UA" sz="2400" dirty="0" smtClean="0"/>
              <a:t>«Об</a:t>
            </a:r>
            <a:r>
              <a:rPr lang="en-US" sz="2400" dirty="0" smtClean="0"/>
              <a:t>”</a:t>
            </a:r>
            <a:r>
              <a:rPr lang="uk-UA" sz="2400" dirty="0" err="1" smtClean="0"/>
              <a:t>єктивності</a:t>
            </a:r>
            <a:r>
              <a:rPr lang="uk-UA" sz="2400" dirty="0" smtClean="0"/>
              <a:t>»</a:t>
            </a:r>
            <a:endParaRPr lang="en-US" sz="2400" dirty="0" smtClean="0"/>
          </a:p>
          <a:p>
            <a:r>
              <a:rPr lang="uk-UA" sz="2400" dirty="0" smtClean="0"/>
              <a:t>«Орієнтації та потенцій ресурсу дитини»</a:t>
            </a:r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3807688635"/>
      </p:ext>
    </p:extLst>
  </p:cSld>
  <p:clrMapOvr>
    <a:masterClrMapping/>
  </p:clrMapOvr>
  <p:transition spd="slow" advTm="15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           Стадії роботи з піском</a:t>
            </a:r>
            <a:endParaRPr lang="uk-UA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224" y="2334010"/>
            <a:ext cx="8596668" cy="3880773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Хаос</a:t>
            </a:r>
          </a:p>
          <a:p>
            <a:r>
              <a:rPr lang="uk-UA" sz="3600" dirty="0" smtClean="0"/>
              <a:t>Боротьба</a:t>
            </a:r>
          </a:p>
          <a:p>
            <a:r>
              <a:rPr lang="uk-UA" sz="3600" dirty="0" smtClean="0"/>
              <a:t>Гармонія</a:t>
            </a:r>
          </a:p>
          <a:p>
            <a:pPr marL="0" indent="0">
              <a:buNone/>
            </a:pP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1511300"/>
            <a:ext cx="4889500" cy="3259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7" y="4457700"/>
            <a:ext cx="3562350" cy="2374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4084984"/>
      </p:ext>
    </p:extLst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Схема моделювання ігор на піску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Введення в ігрове середовище</a:t>
            </a:r>
          </a:p>
          <a:p>
            <a:r>
              <a:rPr lang="uk-UA" sz="3200" dirty="0" smtClean="0"/>
              <a:t>Ознайомлення з грою та її героями</a:t>
            </a:r>
          </a:p>
          <a:p>
            <a:r>
              <a:rPr lang="uk-UA" sz="3200" dirty="0" smtClean="0"/>
              <a:t>Моделювання конфлікту</a:t>
            </a:r>
          </a:p>
          <a:p>
            <a:r>
              <a:rPr lang="uk-UA" sz="3200" dirty="0" smtClean="0"/>
              <a:t>Вибір допомоги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3937000"/>
            <a:ext cx="4076700" cy="271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1151814"/>
      </p:ext>
    </p:extLst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308</Words>
  <Application>Microsoft Office PowerPoint</Application>
  <PresentationFormat>Произвольный</PresentationFormat>
  <Paragraphs>60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Розвивальні та психотерапевтичні можливості піскотерапії</vt:lpstr>
      <vt:lpstr>              Дослідникиники методу</vt:lpstr>
      <vt:lpstr>                  Переваги методу</vt:lpstr>
      <vt:lpstr>                     я - концепція</vt:lpstr>
      <vt:lpstr>                    Мої перші кроки</vt:lpstr>
      <vt:lpstr>            Мета використання методу</vt:lpstr>
      <vt:lpstr>Принципи за  Зінкевич-Євстигнеєвою Г.Д.</vt:lpstr>
      <vt:lpstr>           Стадії роботи з піском</vt:lpstr>
      <vt:lpstr>Схема моделювання ігор на піску</vt:lpstr>
      <vt:lpstr>Умови організації роботи з дітьми в пісочниці</vt:lpstr>
      <vt:lpstr>        Обладнання для ігор з піском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Розвивальні та психотерапевтичні можливості піскотерапії</dc:title>
  <dc:creator>Наталія Власенко</dc:creator>
  <cp:lastModifiedBy>pc</cp:lastModifiedBy>
  <cp:revision>39</cp:revision>
  <dcterms:created xsi:type="dcterms:W3CDTF">2014-02-22T14:18:39Z</dcterms:created>
  <dcterms:modified xsi:type="dcterms:W3CDTF">2014-02-23T20:30:35Z</dcterms:modified>
</cp:coreProperties>
</file>