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9" r:id="rId2"/>
    <p:sldId id="310" r:id="rId3"/>
    <p:sldId id="280" r:id="rId4"/>
    <p:sldId id="311" r:id="rId5"/>
    <p:sldId id="312" r:id="rId6"/>
    <p:sldId id="315" r:id="rId7"/>
    <p:sldId id="285" r:id="rId8"/>
    <p:sldId id="322" r:id="rId9"/>
    <p:sldId id="321" r:id="rId10"/>
    <p:sldId id="329" r:id="rId11"/>
    <p:sldId id="324" r:id="rId12"/>
    <p:sldId id="300" r:id="rId13"/>
    <p:sldId id="326" r:id="rId14"/>
    <p:sldId id="283" r:id="rId15"/>
    <p:sldId id="323" r:id="rId1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5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32CE4"/>
    <a:srgbClr val="6744E8"/>
    <a:srgbClr val="6C4AE8"/>
    <a:srgbClr val="5F3AE6"/>
    <a:srgbClr val="481EE2"/>
    <a:srgbClr val="3333CC"/>
    <a:srgbClr val="36174D"/>
    <a:srgbClr val="9A0000"/>
    <a:srgbClr val="421C5E"/>
    <a:srgbClr val="7AD0A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46" d="100"/>
          <a:sy n="46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Documents%20and%20Settings\&#1040;&#1076;&#1084;&#1080;&#1085;&#1080;&#1089;&#1090;&#1088;&#1072;&#1090;&#1086;&#1088;\&#1056;&#1072;&#1073;&#1086;&#1095;&#1080;&#1081;%20&#1089;&#1090;&#1086;&#1083;\&#1053;.&#1071;.111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F:\Documents%20and%20Settings\&#1040;&#1076;&#1084;&#1080;&#1085;&#1080;&#1089;&#1090;&#1088;&#1072;&#1090;&#1086;&#1088;\&#1052;&#1086;&#1080;%20&#1076;&#1086;&#1082;&#1091;&#1084;&#1077;&#1085;&#1090;&#1099;\&#1053;.&#1071;.&#1089;&#1087;&#1077;&#1094;&#1075;&#1088;&#1091;&#1087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22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uk-UA" sz="2800" i="1" dirty="0">
                <a:solidFill>
                  <a:srgbClr val="421C5E"/>
                </a:solidFill>
                <a:latin typeface="Georgia" pitchFamily="18" charset="0"/>
              </a:rPr>
              <a:t>Моніторинг стану фізичного здоров'я школярів </a:t>
            </a:r>
            <a:r>
              <a:rPr lang="uk-UA" sz="2800" i="1" dirty="0" smtClean="0">
                <a:solidFill>
                  <a:srgbClr val="421C5E"/>
                </a:solidFill>
                <a:latin typeface="Georgia" pitchFamily="18" charset="0"/>
              </a:rPr>
              <a:t> ТСШ </a:t>
            </a:r>
            <a:r>
              <a:rPr lang="uk-UA" sz="2800" i="1" dirty="0">
                <a:solidFill>
                  <a:srgbClr val="421C5E"/>
                </a:solidFill>
                <a:latin typeface="Georgia" pitchFamily="18" charset="0"/>
              </a:rPr>
              <a:t>№17</a:t>
            </a:r>
          </a:p>
        </c:rich>
      </c:tx>
      <c:layout>
        <c:manualLayout>
          <c:xMode val="edge"/>
          <c:yMode val="edge"/>
          <c:x val="0.17083333333333342"/>
          <c:y val="1.0672207640711581E-3"/>
        </c:manualLayout>
      </c:layout>
      <c:spPr>
        <a:noFill/>
        <a:ln w="25400">
          <a:noFill/>
        </a:ln>
      </c:spPr>
    </c:title>
    <c:view3D>
      <c:hPercent val="49"/>
      <c:rotY val="10"/>
      <c:depthPercent val="100"/>
      <c:rAngAx val="1"/>
    </c:view3D>
    <c:floor>
      <c:spPr>
        <a:noFill/>
        <a:ln w="3175">
          <a:solidFill>
            <a:srgbClr val="000000"/>
          </a:solidFill>
          <a:prstDash val="solid"/>
        </a:ln>
      </c:spPr>
    </c:floor>
    <c:sideWall>
      <c:spPr>
        <a:noFill/>
        <a:ln w="12700">
          <a:solidFill>
            <a:srgbClr val="FFFFFF"/>
          </a:solidFill>
          <a:prstDash val="solid"/>
        </a:ln>
      </c:spPr>
    </c:sideWall>
    <c:backWall>
      <c:spPr>
        <a:noFill/>
        <a:ln w="12700">
          <a:solidFill>
            <a:srgbClr val="FFFFFF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312499999999999"/>
          <c:y val="0.13044575678040252"/>
          <c:w val="0.89687500000000075"/>
          <c:h val="0.77842927967337472"/>
        </c:manualLayout>
      </c:layout>
      <c:bar3DChart>
        <c:barDir val="col"/>
        <c:grouping val="clustered"/>
        <c:ser>
          <c:idx val="0"/>
          <c:order val="0"/>
          <c:tx>
            <c:strRef>
              <c:f>Лист2!$A$17</c:f>
              <c:strCache>
                <c:ptCount val="1"/>
                <c:pt idx="0">
                  <c:v>Вади серця</c:v>
                </c:pt>
              </c:strCache>
            </c:strRef>
          </c:tx>
          <c:spPr>
            <a:solidFill>
              <a:srgbClr val="CC0000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-1.9185804899387614E-2"/>
                  <c:y val="-2.6059344276880669E-2"/>
                </c:manualLayout>
              </c:layout>
              <c:showVal val="1"/>
            </c:dLbl>
            <c:dLbl>
              <c:idx val="1"/>
              <c:layout>
                <c:manualLayout>
                  <c:x val="-1.2950787401574805E-2"/>
                  <c:y val="-2.3516704479736607E-2"/>
                </c:manualLayout>
              </c:layout>
              <c:showVal val="1"/>
            </c:dLbl>
            <c:dLbl>
              <c:idx val="2"/>
              <c:layout>
                <c:manualLayout>
                  <c:x val="-1.504921259842512E-2"/>
                  <c:y val="-2.0050891943591772E-2"/>
                </c:manualLayout>
              </c:layout>
              <c:showVal val="1"/>
            </c:dLbl>
            <c:dLbl>
              <c:idx val="3"/>
              <c:layout>
                <c:manualLayout>
                  <c:x val="-1.089752843394568E-2"/>
                  <c:y val="-1.9524711953378685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1" i="1" u="none" strike="noStrike" baseline="0">
                    <a:solidFill>
                      <a:srgbClr val="421C5E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Лист2!$B$16:$E$16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Лист2!$B$17:$E$17</c:f>
              <c:numCache>
                <c:formatCode>0.0%</c:formatCode>
                <c:ptCount val="4"/>
                <c:pt idx="0">
                  <c:v>4.6089385474860307E-2</c:v>
                </c:pt>
                <c:pt idx="1">
                  <c:v>4.1251778093883355E-2</c:v>
                </c:pt>
                <c:pt idx="2">
                  <c:v>9.4066570188133275E-2</c:v>
                </c:pt>
                <c:pt idx="3">
                  <c:v>9.433962264150951E-2</c:v>
                </c:pt>
              </c:numCache>
            </c:numRef>
          </c:val>
        </c:ser>
        <c:ser>
          <c:idx val="1"/>
          <c:order val="1"/>
          <c:tx>
            <c:strRef>
              <c:f>Лист2!$A$18</c:f>
              <c:strCache>
                <c:ptCount val="1"/>
                <c:pt idx="0">
                  <c:v>Порушення постави</c:v>
                </c:pt>
              </c:strCache>
            </c:strRef>
          </c:tx>
          <c:spPr>
            <a:solidFill>
              <a:srgbClr val="4141CF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5.3707093165616731E-3"/>
                  <c:y val="-2.589756740177599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800" b="1" i="0" u="none" strike="noStrike" baseline="0">
                      <a:solidFill>
                        <a:srgbClr val="421C5E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7.3032212627087692E-3"/>
                  <c:y val="-2.289880431612719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800" b="1" i="0" u="none" strike="noStrike" baseline="0">
                      <a:solidFill>
                        <a:srgbClr val="421C5E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8.4557839006474036E-3"/>
                  <c:y val="-3.029360793502351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800" b="1" i="0" u="none" strike="noStrike" baseline="0">
                      <a:solidFill>
                        <a:srgbClr val="421C5E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9.6082646455464566E-3"/>
                  <c:y val="-3.034616841477199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800" b="1" i="0" u="none" strike="noStrike" baseline="0">
                      <a:solidFill>
                        <a:srgbClr val="421C5E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421C5E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Лист2!$B$16:$E$16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Лист2!$B$18:$E$18</c:f>
              <c:numCache>
                <c:formatCode>0.0%</c:formatCode>
                <c:ptCount val="4"/>
                <c:pt idx="0">
                  <c:v>0.21648044692737448</c:v>
                </c:pt>
                <c:pt idx="1">
                  <c:v>0.20910384068278806</c:v>
                </c:pt>
                <c:pt idx="2">
                  <c:v>0.25470332850940663</c:v>
                </c:pt>
                <c:pt idx="3">
                  <c:v>0.24185248713550608</c:v>
                </c:pt>
              </c:numCache>
            </c:numRef>
          </c:val>
        </c:ser>
        <c:ser>
          <c:idx val="2"/>
          <c:order val="2"/>
          <c:tx>
            <c:strRef>
              <c:f>Лист2!$A$19</c:f>
              <c:strCache>
                <c:ptCount val="1"/>
                <c:pt idx="0">
                  <c:v>Ожиріння</c:v>
                </c:pt>
              </c:strCache>
            </c:strRef>
          </c:tx>
          <c:spPr>
            <a:solidFill>
              <a:srgbClr val="FFC000"/>
            </a:solidFill>
            <a:ln w="12700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1.8822615923009624E-2"/>
                  <c:y val="-2.7076552930883641E-2"/>
                </c:manualLayout>
              </c:layout>
              <c:showVal val="1"/>
            </c:dLbl>
            <c:dLbl>
              <c:idx val="1"/>
              <c:layout>
                <c:manualLayout>
                  <c:x val="2.1364173228346467E-2"/>
                  <c:y val="-3.1564012831729396E-2"/>
                </c:manualLayout>
              </c:layout>
              <c:showVal val="1"/>
            </c:dLbl>
            <c:dLbl>
              <c:idx val="2"/>
              <c:layout>
                <c:manualLayout>
                  <c:x val="3.2410104986876666E-2"/>
                  <c:y val="-2.8879848352289319E-2"/>
                </c:manualLayout>
              </c:layout>
              <c:showVal val="1"/>
            </c:dLbl>
            <c:dLbl>
              <c:idx val="3"/>
              <c:layout>
                <c:manualLayout>
                  <c:x val="3.2782480314960644E-2"/>
                  <c:y val="-2.1016622922134746E-2"/>
                </c:manualLayout>
              </c:layout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1" i="1" u="none" strike="noStrike" baseline="0">
                    <a:solidFill>
                      <a:srgbClr val="421C5E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numRef>
              <c:f>Лист2!$B$16:$E$16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Лист2!$B$19:$E$19</c:f>
              <c:numCache>
                <c:formatCode>0.0%</c:formatCode>
                <c:ptCount val="4"/>
                <c:pt idx="0">
                  <c:v>8.3798882681564314E-3</c:v>
                </c:pt>
                <c:pt idx="1">
                  <c:v>5.6899004267425357E-3</c:v>
                </c:pt>
                <c:pt idx="2">
                  <c:v>7.2358900144717866E-3</c:v>
                </c:pt>
                <c:pt idx="3">
                  <c:v>6.8610634648370566E-3</c:v>
                </c:pt>
              </c:numCache>
            </c:numRef>
          </c:val>
        </c:ser>
        <c:dLbls>
          <c:showVal val="1"/>
        </c:dLbls>
        <c:shape val="cylinder"/>
        <c:axId val="118051200"/>
        <c:axId val="125337600"/>
        <c:axId val="0"/>
      </c:bar3DChart>
      <c:catAx>
        <c:axId val="118051200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1" i="1" u="none" strike="noStrike" baseline="0">
                <a:solidFill>
                  <a:srgbClr val="421C5E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125337600"/>
        <c:crosses val="autoZero"/>
        <c:auto val="1"/>
        <c:lblAlgn val="ctr"/>
        <c:lblOffset val="100"/>
        <c:tickLblSkip val="1"/>
        <c:tickMarkSkip val="1"/>
      </c:catAx>
      <c:valAx>
        <c:axId val="125337600"/>
        <c:scaling>
          <c:orientation val="minMax"/>
        </c:scaling>
        <c:axPos val="l"/>
        <c:numFmt formatCode="0.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1" u="none" strike="noStrike" baseline="0">
                <a:solidFill>
                  <a:srgbClr val="421C5E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18051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800" b="1" i="1" u="none" strike="noStrike" baseline="0">
                <a:solidFill>
                  <a:srgbClr val="421C5E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 b="1" i="1" u="none" strike="noStrike" baseline="0">
                <a:solidFill>
                  <a:srgbClr val="421C5E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800" b="1" i="1" u="none" strike="noStrike" baseline="0">
                <a:solidFill>
                  <a:srgbClr val="421C5E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16284722222222239"/>
          <c:y val="0.14701822688830576"/>
          <c:w val="0.76562500000000067"/>
          <c:h val="7.3226596675415589E-2"/>
        </c:manualLayout>
      </c:layout>
      <c:spPr>
        <a:solidFill>
          <a:srgbClr val="FFFFFF"/>
        </a:solidFill>
        <a:ln w="3175">
          <a:solidFill>
            <a:schemeClr val="bg1"/>
          </a:solidFill>
          <a:prstDash val="solid"/>
        </a:ln>
      </c:spPr>
      <c:txPr>
        <a:bodyPr/>
        <a:lstStyle/>
        <a:p>
          <a:pPr>
            <a:defRPr sz="1800" b="1" i="1" u="none" strike="noStrike" baseline="0">
              <a:solidFill>
                <a:srgbClr val="421C5E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3"/>
  <c:chart>
    <c:autoTitleDeleted val="1"/>
    <c:view3D>
      <c:rAngAx val="1"/>
    </c:view3D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[Н.Я.спецгрупа.xlsx]Лист1!$B$6</c:f>
              <c:strCache>
                <c:ptCount val="1"/>
                <c:pt idx="0">
                  <c:v>%</c:v>
                </c:pt>
              </c:strCache>
            </c:strRef>
          </c:tx>
          <c:spPr>
            <a:gradFill>
              <a:gsLst>
                <a:gs pos="0">
                  <a:srgbClr val="7030A0"/>
                </a:gs>
                <a:gs pos="89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cat>
            <c:numRef>
              <c:f>[Н.Я.спецгрупа.xlsx]Лист1!$C$2:$H$2</c:f>
              <c:numCache>
                <c:formatCode>General</c:formatCode>
                <c:ptCount val="6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</c:numCache>
            </c:numRef>
          </c:cat>
          <c:val>
            <c:numRef>
              <c:f>[Н.Я.спецгрупа.xlsx]Лист1!$C$6:$H$6</c:f>
              <c:numCache>
                <c:formatCode>0.0</c:formatCode>
                <c:ptCount val="6"/>
                <c:pt idx="0">
                  <c:v>7.3204419889502761</c:v>
                </c:pt>
                <c:pt idx="1">
                  <c:v>6.1452513966480451</c:v>
                </c:pt>
                <c:pt idx="2">
                  <c:v>4.8364153627311515</c:v>
                </c:pt>
                <c:pt idx="3">
                  <c:v>4.7756874095513782</c:v>
                </c:pt>
                <c:pt idx="4">
                  <c:v>6.5897858319604605</c:v>
                </c:pt>
                <c:pt idx="5">
                  <c:v>10.463121783876495</c:v>
                </c:pt>
              </c:numCache>
            </c:numRef>
          </c:val>
          <c:shape val="cylinder"/>
        </c:ser>
        <c:shape val="box"/>
        <c:axId val="131326720"/>
        <c:axId val="41845504"/>
        <c:axId val="0"/>
      </c:bar3DChart>
      <c:catAx>
        <c:axId val="1313267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 b="1" i="1">
                <a:latin typeface="Georgia" pitchFamily="18" charset="0"/>
              </a:defRPr>
            </a:pPr>
            <a:endParaRPr lang="ru-RU"/>
          </a:p>
        </c:txPr>
        <c:crossAx val="41845504"/>
        <c:crossesAt val="0"/>
        <c:auto val="1"/>
        <c:lblAlgn val="ctr"/>
        <c:lblOffset val="100"/>
      </c:catAx>
      <c:valAx>
        <c:axId val="41845504"/>
        <c:scaling>
          <c:orientation val="minMax"/>
          <c:max val="12"/>
        </c:scaling>
        <c:axPos val="l"/>
        <c:majorGridlines>
          <c:spPr>
            <a:ln w="0">
              <a:solidFill>
                <a:schemeClr val="bg1"/>
              </a:solidFill>
            </a:ln>
          </c:spPr>
        </c:majorGridlines>
        <c:numFmt formatCode="General" sourceLinked="0"/>
        <c:tickLblPos val="nextTo"/>
        <c:spPr>
          <a:noFill/>
        </c:spPr>
        <c:txPr>
          <a:bodyPr/>
          <a:lstStyle/>
          <a:p>
            <a:pPr>
              <a:defRPr sz="1800" b="1" i="1">
                <a:latin typeface="Georgia" pitchFamily="18" charset="0"/>
              </a:defRPr>
            </a:pPr>
            <a:endParaRPr lang="ru-RU"/>
          </a:p>
        </c:txPr>
        <c:crossAx val="131326720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0.79907</cdr:y>
    </cdr:from>
    <cdr:to>
      <cdr:x>0.17348</cdr:x>
      <cdr:y>1</cdr:y>
    </cdr:to>
    <cdr:pic>
      <cdr:nvPicPr>
        <cdr:cNvPr id="2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=""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 rot="10800000">
          <a:off x="0" y="5480050"/>
          <a:ext cx="1586265" cy="13779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1.09361E-7</cdr:x>
      <cdr:y>0.01436</cdr:y>
    </cdr:from>
    <cdr:to>
      <cdr:x>0.15065</cdr:x>
      <cdr:y>0.20451</cdr:y>
    </cdr:to>
    <cdr:pic>
      <cdr:nvPicPr>
        <cdr:cNvPr id="2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=""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 rot="16200000">
          <a:off x="30605" y="68788"/>
          <a:ext cx="1316379" cy="13775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0.14232</cdr:x>
      <cdr:y>0.30344</cdr:y>
    </cdr:from>
    <cdr:to>
      <cdr:x>0.24469</cdr:x>
      <cdr:y>0.34924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324207" y="1846920"/>
          <a:ext cx="952500" cy="278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7,3 %</a:t>
          </a:r>
        </a:p>
      </cdr:txBody>
    </cdr:sp>
  </cdr:relSizeAnchor>
  <cdr:relSizeAnchor xmlns:cdr="http://schemas.openxmlformats.org/drawingml/2006/chartDrawing">
    <cdr:from>
      <cdr:x>0.28215</cdr:x>
      <cdr:y>0.38359</cdr:y>
    </cdr:from>
    <cdr:to>
      <cdr:x>0.38951</cdr:x>
      <cdr:y>0.43511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2625182" y="2334787"/>
          <a:ext cx="998963" cy="313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6,1 %</a:t>
          </a:r>
        </a:p>
      </cdr:txBody>
    </cdr:sp>
  </cdr:relSizeAnchor>
  <cdr:relSizeAnchor xmlns:cdr="http://schemas.openxmlformats.org/drawingml/2006/chartDrawing">
    <cdr:from>
      <cdr:x>0.41698</cdr:x>
      <cdr:y>0.46565</cdr:y>
    </cdr:from>
    <cdr:to>
      <cdr:x>0.5206</cdr:x>
      <cdr:y>0.51336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3879696" y="2834268"/>
          <a:ext cx="964116" cy="290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0.5568</cdr:x>
      <cdr:y>0.47519</cdr:y>
    </cdr:from>
    <cdr:to>
      <cdr:x>0.65543</cdr:x>
      <cdr:y>0.53435</cdr:y>
    </cdr:to>
    <cdr:sp macro="" textlink="">
      <cdr:nvSpPr>
        <cdr:cNvPr id="6" name="TextBox 4"/>
        <cdr:cNvSpPr txBox="1"/>
      </cdr:nvSpPr>
      <cdr:spPr>
        <a:xfrm xmlns:a="http://schemas.openxmlformats.org/drawingml/2006/main">
          <a:off x="5180670" y="2892347"/>
          <a:ext cx="917653" cy="360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0.69413</cdr:x>
      <cdr:y>0.35115</cdr:y>
    </cdr:from>
    <cdr:to>
      <cdr:x>0.80025</cdr:x>
      <cdr:y>0.38931</cdr:y>
    </cdr:to>
    <cdr:sp macro="" textlink="">
      <cdr:nvSpPr>
        <cdr:cNvPr id="7" name="TextBox 5"/>
        <cdr:cNvSpPr txBox="1"/>
      </cdr:nvSpPr>
      <cdr:spPr>
        <a:xfrm xmlns:a="http://schemas.openxmlformats.org/drawingml/2006/main">
          <a:off x="6458414" y="2137317"/>
          <a:ext cx="987348" cy="232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6,6 %</a:t>
          </a:r>
        </a:p>
      </cdr:txBody>
    </cdr:sp>
  </cdr:relSizeAnchor>
  <cdr:relSizeAnchor xmlns:cdr="http://schemas.openxmlformats.org/drawingml/2006/chartDrawing">
    <cdr:from>
      <cdr:x>0.83271</cdr:x>
      <cdr:y>0.09351</cdr:y>
    </cdr:from>
    <cdr:to>
      <cdr:x>0.95755</cdr:x>
      <cdr:y>0.15458</cdr:y>
    </cdr:to>
    <cdr:sp macro="" textlink="">
      <cdr:nvSpPr>
        <cdr:cNvPr id="8" name="TextBox 6"/>
        <cdr:cNvSpPr txBox="1"/>
      </cdr:nvSpPr>
      <cdr:spPr>
        <a:xfrm xmlns:a="http://schemas.openxmlformats.org/drawingml/2006/main">
          <a:off x="7747775" y="569177"/>
          <a:ext cx="1161584" cy="3717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10,4 %</a:t>
          </a:r>
        </a:p>
      </cdr:txBody>
    </cdr:sp>
  </cdr:relSizeAnchor>
  <cdr:relSizeAnchor xmlns:cdr="http://schemas.openxmlformats.org/drawingml/2006/chartDrawing">
    <cdr:from>
      <cdr:x>0.13983</cdr:x>
      <cdr:y>0.02099</cdr:y>
    </cdr:from>
    <cdr:to>
      <cdr:x>0.86017</cdr:x>
      <cdr:y>0.12595</cdr:y>
    </cdr:to>
    <cdr:sp macro="" textlink="">
      <cdr:nvSpPr>
        <cdr:cNvPr id="9" name="TextBox 7"/>
        <cdr:cNvSpPr txBox="1"/>
      </cdr:nvSpPr>
      <cdr:spPr>
        <a:xfrm xmlns:a="http://schemas.openxmlformats.org/drawingml/2006/main">
          <a:off x="1300976" y="127774"/>
          <a:ext cx="6702347" cy="6388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uk-UA" sz="2400" b="1" i="1">
              <a:latin typeface="Georgia" pitchFamily="18" charset="0"/>
            </a:rPr>
            <a:t>Кількість дітей  спеціальної</a:t>
          </a:r>
          <a:r>
            <a:rPr lang="uk-UA" sz="2400" b="1" i="1" baseline="0">
              <a:latin typeface="Georgia" pitchFamily="18" charset="0"/>
            </a:rPr>
            <a:t> медичної групи ТСШ №17</a:t>
          </a:r>
          <a:endParaRPr lang="uk-UA" sz="2400" b="1" i="1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0.03538</cdr:x>
      <cdr:y>0.479</cdr:y>
    </cdr:from>
    <cdr:to>
      <cdr:x>0.07182</cdr:x>
      <cdr:y>0.54676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23528" y="3284984"/>
          <a:ext cx="333215" cy="464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600" b="1" i="1" dirty="0">
              <a:latin typeface="Georgia" pitchFamily="18" charset="0"/>
            </a:rPr>
            <a:t>%</a:t>
          </a:r>
          <a:endParaRPr lang="uk-UA" sz="1600" b="1" i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0.14232</cdr:x>
      <cdr:y>0.30344</cdr:y>
    </cdr:from>
    <cdr:to>
      <cdr:x>0.24469</cdr:x>
      <cdr:y>0.34924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324207" y="1846920"/>
          <a:ext cx="952500" cy="278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7,3 %</a:t>
          </a:r>
        </a:p>
      </cdr:txBody>
    </cdr:sp>
  </cdr:relSizeAnchor>
  <cdr:relSizeAnchor xmlns:cdr="http://schemas.openxmlformats.org/drawingml/2006/chartDrawing">
    <cdr:from>
      <cdr:x>0.28215</cdr:x>
      <cdr:y>0.38359</cdr:y>
    </cdr:from>
    <cdr:to>
      <cdr:x>0.38951</cdr:x>
      <cdr:y>0.43511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2625182" y="2334787"/>
          <a:ext cx="998963" cy="313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6,1 %</a:t>
          </a:r>
        </a:p>
      </cdr:txBody>
    </cdr:sp>
  </cdr:relSizeAnchor>
  <cdr:relSizeAnchor xmlns:cdr="http://schemas.openxmlformats.org/drawingml/2006/chartDrawing">
    <cdr:from>
      <cdr:x>0.41698</cdr:x>
      <cdr:y>0.46565</cdr:y>
    </cdr:from>
    <cdr:to>
      <cdr:x>0.5206</cdr:x>
      <cdr:y>0.51336</cdr:y>
    </cdr:to>
    <cdr:sp macro="" textlink="">
      <cdr:nvSpPr>
        <cdr:cNvPr id="13" name="TextBox 3"/>
        <cdr:cNvSpPr txBox="1"/>
      </cdr:nvSpPr>
      <cdr:spPr>
        <a:xfrm xmlns:a="http://schemas.openxmlformats.org/drawingml/2006/main">
          <a:off x="3879696" y="2834268"/>
          <a:ext cx="964116" cy="290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0.5568</cdr:x>
      <cdr:y>0.47519</cdr:y>
    </cdr:from>
    <cdr:to>
      <cdr:x>0.65543</cdr:x>
      <cdr:y>0.53435</cdr:y>
    </cdr:to>
    <cdr:sp macro="" textlink="">
      <cdr:nvSpPr>
        <cdr:cNvPr id="14" name="TextBox 4"/>
        <cdr:cNvSpPr txBox="1"/>
      </cdr:nvSpPr>
      <cdr:spPr>
        <a:xfrm xmlns:a="http://schemas.openxmlformats.org/drawingml/2006/main">
          <a:off x="5180670" y="2892347"/>
          <a:ext cx="917653" cy="360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0.69413</cdr:x>
      <cdr:y>0.35115</cdr:y>
    </cdr:from>
    <cdr:to>
      <cdr:x>0.80025</cdr:x>
      <cdr:y>0.38931</cdr:y>
    </cdr:to>
    <cdr:sp macro="" textlink="">
      <cdr:nvSpPr>
        <cdr:cNvPr id="15" name="TextBox 5"/>
        <cdr:cNvSpPr txBox="1"/>
      </cdr:nvSpPr>
      <cdr:spPr>
        <a:xfrm xmlns:a="http://schemas.openxmlformats.org/drawingml/2006/main">
          <a:off x="6458414" y="2137317"/>
          <a:ext cx="987348" cy="232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6,6 %</a:t>
          </a:r>
        </a:p>
      </cdr:txBody>
    </cdr:sp>
  </cdr:relSizeAnchor>
  <cdr:relSizeAnchor xmlns:cdr="http://schemas.openxmlformats.org/drawingml/2006/chartDrawing">
    <cdr:from>
      <cdr:x>0.83271</cdr:x>
      <cdr:y>0.09351</cdr:y>
    </cdr:from>
    <cdr:to>
      <cdr:x>0.95755</cdr:x>
      <cdr:y>0.15458</cdr:y>
    </cdr:to>
    <cdr:sp macro="" textlink="">
      <cdr:nvSpPr>
        <cdr:cNvPr id="16" name="TextBox 6"/>
        <cdr:cNvSpPr txBox="1"/>
      </cdr:nvSpPr>
      <cdr:spPr>
        <a:xfrm xmlns:a="http://schemas.openxmlformats.org/drawingml/2006/main">
          <a:off x="7747775" y="569177"/>
          <a:ext cx="1161584" cy="3717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10,4 %</a:t>
          </a:r>
        </a:p>
      </cdr:txBody>
    </cdr:sp>
  </cdr:relSizeAnchor>
  <cdr:relSizeAnchor xmlns:cdr="http://schemas.openxmlformats.org/drawingml/2006/chartDrawing">
    <cdr:from>
      <cdr:x>0.13983</cdr:x>
      <cdr:y>0.02099</cdr:y>
    </cdr:from>
    <cdr:to>
      <cdr:x>0.86017</cdr:x>
      <cdr:y>0.12595</cdr:y>
    </cdr:to>
    <cdr:sp macro="" textlink="">
      <cdr:nvSpPr>
        <cdr:cNvPr id="17" name="TextBox 7"/>
        <cdr:cNvSpPr txBox="1"/>
      </cdr:nvSpPr>
      <cdr:spPr>
        <a:xfrm xmlns:a="http://schemas.openxmlformats.org/drawingml/2006/main">
          <a:off x="1300976" y="127774"/>
          <a:ext cx="6702347" cy="6388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uk-UA" sz="2400" b="1" i="1">
              <a:latin typeface="Georgia" pitchFamily="18" charset="0"/>
            </a:rPr>
            <a:t>Кількість дітей  спеціальної</a:t>
          </a:r>
          <a:r>
            <a:rPr lang="uk-UA" sz="2400" b="1" i="1" baseline="0">
              <a:latin typeface="Georgia" pitchFamily="18" charset="0"/>
            </a:rPr>
            <a:t> медичної групи ТСШ №17</a:t>
          </a:r>
          <a:endParaRPr lang="uk-UA" sz="2400" b="1" i="1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0.03538</cdr:x>
      <cdr:y>0.206</cdr:y>
    </cdr:from>
    <cdr:to>
      <cdr:x>0.08033</cdr:x>
      <cdr:y>0.26135</cdr:y>
    </cdr:to>
    <cdr:sp macro="" textlink="">
      <cdr:nvSpPr>
        <cdr:cNvPr id="18" name="TextBox 10"/>
        <cdr:cNvSpPr txBox="1"/>
      </cdr:nvSpPr>
      <cdr:spPr>
        <a:xfrm xmlns:a="http://schemas.openxmlformats.org/drawingml/2006/main">
          <a:off x="323528" y="1412776"/>
          <a:ext cx="411023" cy="379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600" b="1" i="1" dirty="0">
              <a:latin typeface="Georgia" pitchFamily="18" charset="0"/>
            </a:rPr>
            <a:t>%</a:t>
          </a:r>
          <a:endParaRPr lang="uk-UA" sz="1600" b="1" i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0.14232</cdr:x>
      <cdr:y>0.30344</cdr:y>
    </cdr:from>
    <cdr:to>
      <cdr:x>0.24469</cdr:x>
      <cdr:y>0.34924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1324207" y="1846920"/>
          <a:ext cx="952500" cy="278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7,3 %</a:t>
          </a:r>
        </a:p>
      </cdr:txBody>
    </cdr:sp>
  </cdr:relSizeAnchor>
  <cdr:relSizeAnchor xmlns:cdr="http://schemas.openxmlformats.org/drawingml/2006/chartDrawing">
    <cdr:from>
      <cdr:x>0.28215</cdr:x>
      <cdr:y>0.38359</cdr:y>
    </cdr:from>
    <cdr:to>
      <cdr:x>0.38951</cdr:x>
      <cdr:y>0.43511</cdr:y>
    </cdr:to>
    <cdr:sp macro="" textlink="">
      <cdr:nvSpPr>
        <cdr:cNvPr id="20" name="TextBox 2"/>
        <cdr:cNvSpPr txBox="1"/>
      </cdr:nvSpPr>
      <cdr:spPr>
        <a:xfrm xmlns:a="http://schemas.openxmlformats.org/drawingml/2006/main">
          <a:off x="2625182" y="2334787"/>
          <a:ext cx="998963" cy="313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6,1 %</a:t>
          </a:r>
        </a:p>
      </cdr:txBody>
    </cdr:sp>
  </cdr:relSizeAnchor>
  <cdr:relSizeAnchor xmlns:cdr="http://schemas.openxmlformats.org/drawingml/2006/chartDrawing">
    <cdr:from>
      <cdr:x>0.41698</cdr:x>
      <cdr:y>0.46565</cdr:y>
    </cdr:from>
    <cdr:to>
      <cdr:x>0.5206</cdr:x>
      <cdr:y>0.51336</cdr:y>
    </cdr:to>
    <cdr:sp macro="" textlink="">
      <cdr:nvSpPr>
        <cdr:cNvPr id="21" name="TextBox 3"/>
        <cdr:cNvSpPr txBox="1"/>
      </cdr:nvSpPr>
      <cdr:spPr>
        <a:xfrm xmlns:a="http://schemas.openxmlformats.org/drawingml/2006/main">
          <a:off x="3879696" y="2834268"/>
          <a:ext cx="964116" cy="290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0.5568</cdr:x>
      <cdr:y>0.47519</cdr:y>
    </cdr:from>
    <cdr:to>
      <cdr:x>0.65543</cdr:x>
      <cdr:y>0.53435</cdr:y>
    </cdr:to>
    <cdr:sp macro="" textlink="">
      <cdr:nvSpPr>
        <cdr:cNvPr id="22" name="TextBox 4"/>
        <cdr:cNvSpPr txBox="1"/>
      </cdr:nvSpPr>
      <cdr:spPr>
        <a:xfrm xmlns:a="http://schemas.openxmlformats.org/drawingml/2006/main">
          <a:off x="5180670" y="2892347"/>
          <a:ext cx="917653" cy="360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0.69413</cdr:x>
      <cdr:y>0.35115</cdr:y>
    </cdr:from>
    <cdr:to>
      <cdr:x>0.80025</cdr:x>
      <cdr:y>0.38931</cdr:y>
    </cdr:to>
    <cdr:sp macro="" textlink="">
      <cdr:nvSpPr>
        <cdr:cNvPr id="23" name="TextBox 5"/>
        <cdr:cNvSpPr txBox="1"/>
      </cdr:nvSpPr>
      <cdr:spPr>
        <a:xfrm xmlns:a="http://schemas.openxmlformats.org/drawingml/2006/main">
          <a:off x="6458414" y="2137317"/>
          <a:ext cx="987348" cy="232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6,6 %</a:t>
          </a:r>
        </a:p>
      </cdr:txBody>
    </cdr:sp>
  </cdr:relSizeAnchor>
  <cdr:relSizeAnchor xmlns:cdr="http://schemas.openxmlformats.org/drawingml/2006/chartDrawing">
    <cdr:from>
      <cdr:x>0.83271</cdr:x>
      <cdr:y>0.09351</cdr:y>
    </cdr:from>
    <cdr:to>
      <cdr:x>0.95755</cdr:x>
      <cdr:y>0.15458</cdr:y>
    </cdr:to>
    <cdr:sp macro="" textlink="">
      <cdr:nvSpPr>
        <cdr:cNvPr id="24" name="TextBox 6"/>
        <cdr:cNvSpPr txBox="1"/>
      </cdr:nvSpPr>
      <cdr:spPr>
        <a:xfrm xmlns:a="http://schemas.openxmlformats.org/drawingml/2006/main">
          <a:off x="7747775" y="569177"/>
          <a:ext cx="1161584" cy="3717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10,4 %</a:t>
          </a:r>
        </a:p>
      </cdr:txBody>
    </cdr:sp>
  </cdr:relSizeAnchor>
  <cdr:relSizeAnchor xmlns:cdr="http://schemas.openxmlformats.org/drawingml/2006/chartDrawing">
    <cdr:from>
      <cdr:x>0.13983</cdr:x>
      <cdr:y>0.02099</cdr:y>
    </cdr:from>
    <cdr:to>
      <cdr:x>0.86017</cdr:x>
      <cdr:y>0.12595</cdr:y>
    </cdr:to>
    <cdr:sp macro="" textlink="">
      <cdr:nvSpPr>
        <cdr:cNvPr id="25" name="TextBox 7"/>
        <cdr:cNvSpPr txBox="1"/>
      </cdr:nvSpPr>
      <cdr:spPr>
        <a:xfrm xmlns:a="http://schemas.openxmlformats.org/drawingml/2006/main">
          <a:off x="1300976" y="127774"/>
          <a:ext cx="6702347" cy="6388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uk-UA" sz="2400" b="1" i="1">
              <a:latin typeface="Georgia" pitchFamily="18" charset="0"/>
            </a:rPr>
            <a:t>Кількість дітей  спеціальної</a:t>
          </a:r>
          <a:r>
            <a:rPr lang="uk-UA" sz="2400" b="1" i="1" baseline="0">
              <a:latin typeface="Georgia" pitchFamily="18" charset="0"/>
            </a:rPr>
            <a:t> медичної групи ТСШ №17</a:t>
          </a:r>
          <a:endParaRPr lang="uk-UA" sz="2400" b="1" i="1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0.03538</cdr:x>
      <cdr:y>0.3425</cdr:y>
    </cdr:from>
    <cdr:to>
      <cdr:x>0.08033</cdr:x>
      <cdr:y>0.39785</cdr:y>
    </cdr:to>
    <cdr:sp macro="" textlink="">
      <cdr:nvSpPr>
        <cdr:cNvPr id="26" name="TextBox 10"/>
        <cdr:cNvSpPr txBox="1"/>
      </cdr:nvSpPr>
      <cdr:spPr>
        <a:xfrm xmlns:a="http://schemas.openxmlformats.org/drawingml/2006/main">
          <a:off x="323528" y="2348880"/>
          <a:ext cx="411023" cy="379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600" b="1" i="1" dirty="0">
              <a:latin typeface="Georgia" pitchFamily="18" charset="0"/>
            </a:rPr>
            <a:t>%</a:t>
          </a:r>
          <a:endParaRPr lang="uk-UA" sz="1600" b="1" i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0.14232</cdr:x>
      <cdr:y>0.30344</cdr:y>
    </cdr:from>
    <cdr:to>
      <cdr:x>0.24469</cdr:x>
      <cdr:y>0.34924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1324207" y="1846920"/>
          <a:ext cx="952500" cy="278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7,3 %</a:t>
          </a:r>
        </a:p>
      </cdr:txBody>
    </cdr:sp>
  </cdr:relSizeAnchor>
  <cdr:relSizeAnchor xmlns:cdr="http://schemas.openxmlformats.org/drawingml/2006/chartDrawing">
    <cdr:from>
      <cdr:x>0.28215</cdr:x>
      <cdr:y>0.38359</cdr:y>
    </cdr:from>
    <cdr:to>
      <cdr:x>0.38951</cdr:x>
      <cdr:y>0.43511</cdr:y>
    </cdr:to>
    <cdr:sp macro="" textlink="">
      <cdr:nvSpPr>
        <cdr:cNvPr id="28" name="TextBox 2"/>
        <cdr:cNvSpPr txBox="1"/>
      </cdr:nvSpPr>
      <cdr:spPr>
        <a:xfrm xmlns:a="http://schemas.openxmlformats.org/drawingml/2006/main">
          <a:off x="2625182" y="2334787"/>
          <a:ext cx="998963" cy="313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6,1 %</a:t>
          </a:r>
        </a:p>
      </cdr:txBody>
    </cdr:sp>
  </cdr:relSizeAnchor>
  <cdr:relSizeAnchor xmlns:cdr="http://schemas.openxmlformats.org/drawingml/2006/chartDrawing">
    <cdr:from>
      <cdr:x>0.41698</cdr:x>
      <cdr:y>0.46565</cdr:y>
    </cdr:from>
    <cdr:to>
      <cdr:x>0.5206</cdr:x>
      <cdr:y>0.51336</cdr:y>
    </cdr:to>
    <cdr:sp macro="" textlink="">
      <cdr:nvSpPr>
        <cdr:cNvPr id="29" name="TextBox 3"/>
        <cdr:cNvSpPr txBox="1"/>
      </cdr:nvSpPr>
      <cdr:spPr>
        <a:xfrm xmlns:a="http://schemas.openxmlformats.org/drawingml/2006/main">
          <a:off x="3879696" y="2834268"/>
          <a:ext cx="964116" cy="290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0.5568</cdr:x>
      <cdr:y>0.47519</cdr:y>
    </cdr:from>
    <cdr:to>
      <cdr:x>0.65543</cdr:x>
      <cdr:y>0.53435</cdr:y>
    </cdr:to>
    <cdr:sp macro="" textlink="">
      <cdr:nvSpPr>
        <cdr:cNvPr id="30" name="TextBox 4"/>
        <cdr:cNvSpPr txBox="1"/>
      </cdr:nvSpPr>
      <cdr:spPr>
        <a:xfrm xmlns:a="http://schemas.openxmlformats.org/drawingml/2006/main">
          <a:off x="5180670" y="2892347"/>
          <a:ext cx="917653" cy="360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0.69413</cdr:x>
      <cdr:y>0.35115</cdr:y>
    </cdr:from>
    <cdr:to>
      <cdr:x>0.80025</cdr:x>
      <cdr:y>0.38931</cdr:y>
    </cdr:to>
    <cdr:sp macro="" textlink="">
      <cdr:nvSpPr>
        <cdr:cNvPr id="31" name="TextBox 5"/>
        <cdr:cNvSpPr txBox="1"/>
      </cdr:nvSpPr>
      <cdr:spPr>
        <a:xfrm xmlns:a="http://schemas.openxmlformats.org/drawingml/2006/main">
          <a:off x="6458414" y="2137317"/>
          <a:ext cx="987348" cy="232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6,6 %</a:t>
          </a:r>
        </a:p>
      </cdr:txBody>
    </cdr:sp>
  </cdr:relSizeAnchor>
  <cdr:relSizeAnchor xmlns:cdr="http://schemas.openxmlformats.org/drawingml/2006/chartDrawing">
    <cdr:from>
      <cdr:x>0.83271</cdr:x>
      <cdr:y>0.09351</cdr:y>
    </cdr:from>
    <cdr:to>
      <cdr:x>0.95755</cdr:x>
      <cdr:y>0.15458</cdr:y>
    </cdr:to>
    <cdr:sp macro="" textlink="">
      <cdr:nvSpPr>
        <cdr:cNvPr id="32" name="TextBox 6"/>
        <cdr:cNvSpPr txBox="1"/>
      </cdr:nvSpPr>
      <cdr:spPr>
        <a:xfrm xmlns:a="http://schemas.openxmlformats.org/drawingml/2006/main">
          <a:off x="7747775" y="569177"/>
          <a:ext cx="1161584" cy="3717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10,4 %</a:t>
          </a:r>
        </a:p>
      </cdr:txBody>
    </cdr:sp>
  </cdr:relSizeAnchor>
  <cdr:relSizeAnchor xmlns:cdr="http://schemas.openxmlformats.org/drawingml/2006/chartDrawing">
    <cdr:from>
      <cdr:x>0.13983</cdr:x>
      <cdr:y>0.02099</cdr:y>
    </cdr:from>
    <cdr:to>
      <cdr:x>0.86017</cdr:x>
      <cdr:y>0.12595</cdr:y>
    </cdr:to>
    <cdr:sp macro="" textlink="">
      <cdr:nvSpPr>
        <cdr:cNvPr id="33" name="TextBox 7"/>
        <cdr:cNvSpPr txBox="1"/>
      </cdr:nvSpPr>
      <cdr:spPr>
        <a:xfrm xmlns:a="http://schemas.openxmlformats.org/drawingml/2006/main">
          <a:off x="1300976" y="127774"/>
          <a:ext cx="6702347" cy="6388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uk-UA" sz="2400" b="1" i="1">
              <a:latin typeface="Georgia" pitchFamily="18" charset="0"/>
            </a:rPr>
            <a:t>Кількість дітей  спеціальної</a:t>
          </a:r>
          <a:r>
            <a:rPr lang="uk-UA" sz="2400" b="1" i="1" baseline="0">
              <a:latin typeface="Georgia" pitchFamily="18" charset="0"/>
            </a:rPr>
            <a:t> медичної групи ТСШ №17</a:t>
          </a:r>
          <a:endParaRPr lang="uk-UA" sz="2400" b="1" i="1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0.03538</cdr:x>
      <cdr:y>0.06625</cdr:y>
    </cdr:from>
    <cdr:to>
      <cdr:x>0.08657</cdr:x>
      <cdr:y>0.11778</cdr:y>
    </cdr:to>
    <cdr:sp macro="" textlink="">
      <cdr:nvSpPr>
        <cdr:cNvPr id="34" name="TextBox 10"/>
        <cdr:cNvSpPr txBox="1"/>
      </cdr:nvSpPr>
      <cdr:spPr>
        <a:xfrm xmlns:a="http://schemas.openxmlformats.org/drawingml/2006/main">
          <a:off x="323528" y="454360"/>
          <a:ext cx="468082" cy="3533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600" b="1" i="1" dirty="0">
              <a:latin typeface="Georgia" pitchFamily="18" charset="0"/>
            </a:rPr>
            <a:t>%</a:t>
          </a:r>
          <a:endParaRPr lang="uk-UA" sz="1600" b="1" i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0.14232</cdr:x>
      <cdr:y>0.30344</cdr:y>
    </cdr:from>
    <cdr:to>
      <cdr:x>0.24469</cdr:x>
      <cdr:y>0.34924</cdr:y>
    </cdr:to>
    <cdr:sp macro="" textlink="">
      <cdr:nvSpPr>
        <cdr:cNvPr id="35" name="TextBox 1"/>
        <cdr:cNvSpPr txBox="1"/>
      </cdr:nvSpPr>
      <cdr:spPr>
        <a:xfrm xmlns:a="http://schemas.openxmlformats.org/drawingml/2006/main">
          <a:off x="1324207" y="1846920"/>
          <a:ext cx="952500" cy="278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7,3 %</a:t>
          </a:r>
        </a:p>
      </cdr:txBody>
    </cdr:sp>
  </cdr:relSizeAnchor>
  <cdr:relSizeAnchor xmlns:cdr="http://schemas.openxmlformats.org/drawingml/2006/chartDrawing">
    <cdr:from>
      <cdr:x>0.28215</cdr:x>
      <cdr:y>0.38359</cdr:y>
    </cdr:from>
    <cdr:to>
      <cdr:x>0.38951</cdr:x>
      <cdr:y>0.43511</cdr:y>
    </cdr:to>
    <cdr:sp macro="" textlink="">
      <cdr:nvSpPr>
        <cdr:cNvPr id="36" name="TextBox 2"/>
        <cdr:cNvSpPr txBox="1"/>
      </cdr:nvSpPr>
      <cdr:spPr>
        <a:xfrm xmlns:a="http://schemas.openxmlformats.org/drawingml/2006/main">
          <a:off x="2625182" y="2334787"/>
          <a:ext cx="998963" cy="313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6,1 %</a:t>
          </a:r>
        </a:p>
      </cdr:txBody>
    </cdr:sp>
  </cdr:relSizeAnchor>
  <cdr:relSizeAnchor xmlns:cdr="http://schemas.openxmlformats.org/drawingml/2006/chartDrawing">
    <cdr:from>
      <cdr:x>0.41698</cdr:x>
      <cdr:y>0.46565</cdr:y>
    </cdr:from>
    <cdr:to>
      <cdr:x>0.5206</cdr:x>
      <cdr:y>0.51336</cdr:y>
    </cdr:to>
    <cdr:sp macro="" textlink="">
      <cdr:nvSpPr>
        <cdr:cNvPr id="37" name="TextBox 3"/>
        <cdr:cNvSpPr txBox="1"/>
      </cdr:nvSpPr>
      <cdr:spPr>
        <a:xfrm xmlns:a="http://schemas.openxmlformats.org/drawingml/2006/main">
          <a:off x="3879696" y="2834268"/>
          <a:ext cx="964116" cy="290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0.5568</cdr:x>
      <cdr:y>0.47519</cdr:y>
    </cdr:from>
    <cdr:to>
      <cdr:x>0.65543</cdr:x>
      <cdr:y>0.53435</cdr:y>
    </cdr:to>
    <cdr:sp macro="" textlink="">
      <cdr:nvSpPr>
        <cdr:cNvPr id="38" name="TextBox 4"/>
        <cdr:cNvSpPr txBox="1"/>
      </cdr:nvSpPr>
      <cdr:spPr>
        <a:xfrm xmlns:a="http://schemas.openxmlformats.org/drawingml/2006/main">
          <a:off x="5180670" y="2892347"/>
          <a:ext cx="917653" cy="360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0.69413</cdr:x>
      <cdr:y>0.35115</cdr:y>
    </cdr:from>
    <cdr:to>
      <cdr:x>0.80025</cdr:x>
      <cdr:y>0.38931</cdr:y>
    </cdr:to>
    <cdr:sp macro="" textlink="">
      <cdr:nvSpPr>
        <cdr:cNvPr id="39" name="TextBox 5"/>
        <cdr:cNvSpPr txBox="1"/>
      </cdr:nvSpPr>
      <cdr:spPr>
        <a:xfrm xmlns:a="http://schemas.openxmlformats.org/drawingml/2006/main">
          <a:off x="6458414" y="2137317"/>
          <a:ext cx="987348" cy="232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6,6 %</a:t>
          </a:r>
        </a:p>
      </cdr:txBody>
    </cdr:sp>
  </cdr:relSizeAnchor>
  <cdr:relSizeAnchor xmlns:cdr="http://schemas.openxmlformats.org/drawingml/2006/chartDrawing">
    <cdr:from>
      <cdr:x>0.83075</cdr:x>
      <cdr:y>0.07493</cdr:y>
    </cdr:from>
    <cdr:to>
      <cdr:x>0.95559</cdr:x>
      <cdr:y>0.136</cdr:y>
    </cdr:to>
    <cdr:sp macro="" textlink="">
      <cdr:nvSpPr>
        <cdr:cNvPr id="40" name="TextBox 6"/>
        <cdr:cNvSpPr txBox="1"/>
      </cdr:nvSpPr>
      <cdr:spPr>
        <a:xfrm xmlns:a="http://schemas.openxmlformats.org/drawingml/2006/main">
          <a:off x="7596336" y="513858"/>
          <a:ext cx="1141537" cy="418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uk-UA" sz="2000" b="1" i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0.13983</cdr:x>
      <cdr:y>0.02099</cdr:y>
    </cdr:from>
    <cdr:to>
      <cdr:x>0.86017</cdr:x>
      <cdr:y>0.12595</cdr:y>
    </cdr:to>
    <cdr:sp macro="" textlink="">
      <cdr:nvSpPr>
        <cdr:cNvPr id="41" name="TextBox 7"/>
        <cdr:cNvSpPr txBox="1"/>
      </cdr:nvSpPr>
      <cdr:spPr>
        <a:xfrm xmlns:a="http://schemas.openxmlformats.org/drawingml/2006/main">
          <a:off x="1300976" y="127774"/>
          <a:ext cx="6702347" cy="6388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uk-UA" sz="2400" b="1" i="1">
              <a:latin typeface="Georgia" pitchFamily="18" charset="0"/>
            </a:rPr>
            <a:t>Кількість дітей  спеціальної</a:t>
          </a:r>
          <a:r>
            <a:rPr lang="uk-UA" sz="2400" b="1" i="1" baseline="0">
              <a:latin typeface="Georgia" pitchFamily="18" charset="0"/>
            </a:rPr>
            <a:t> медичної групи ТСШ №17</a:t>
          </a:r>
          <a:endParaRPr lang="uk-UA" sz="2400" b="1" i="1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0.03538</cdr:x>
      <cdr:y>0.626</cdr:y>
    </cdr:from>
    <cdr:to>
      <cdr:x>0.08033</cdr:x>
      <cdr:y>0.68135</cdr:y>
    </cdr:to>
    <cdr:sp macro="" textlink="">
      <cdr:nvSpPr>
        <cdr:cNvPr id="42" name="TextBox 10"/>
        <cdr:cNvSpPr txBox="1"/>
      </cdr:nvSpPr>
      <cdr:spPr>
        <a:xfrm xmlns:a="http://schemas.openxmlformats.org/drawingml/2006/main">
          <a:off x="323528" y="4293096"/>
          <a:ext cx="411023" cy="379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600" b="1" i="1" dirty="0">
              <a:latin typeface="Georgia" pitchFamily="18" charset="0"/>
            </a:rPr>
            <a:t>%</a:t>
          </a:r>
          <a:endParaRPr lang="uk-UA" sz="1600" b="1" i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0.14232</cdr:x>
      <cdr:y>0.30344</cdr:y>
    </cdr:from>
    <cdr:to>
      <cdr:x>0.24469</cdr:x>
      <cdr:y>0.34924</cdr:y>
    </cdr:to>
    <cdr:sp macro="" textlink="">
      <cdr:nvSpPr>
        <cdr:cNvPr id="43" name="TextBox 1"/>
        <cdr:cNvSpPr txBox="1"/>
      </cdr:nvSpPr>
      <cdr:spPr>
        <a:xfrm xmlns:a="http://schemas.openxmlformats.org/drawingml/2006/main">
          <a:off x="1324207" y="1846920"/>
          <a:ext cx="952500" cy="278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7,3 %</a:t>
          </a:r>
        </a:p>
      </cdr:txBody>
    </cdr:sp>
  </cdr:relSizeAnchor>
  <cdr:relSizeAnchor xmlns:cdr="http://schemas.openxmlformats.org/drawingml/2006/chartDrawing">
    <cdr:from>
      <cdr:x>0.28215</cdr:x>
      <cdr:y>0.38359</cdr:y>
    </cdr:from>
    <cdr:to>
      <cdr:x>0.38951</cdr:x>
      <cdr:y>0.43511</cdr:y>
    </cdr:to>
    <cdr:sp macro="" textlink="">
      <cdr:nvSpPr>
        <cdr:cNvPr id="44" name="TextBox 2"/>
        <cdr:cNvSpPr txBox="1"/>
      </cdr:nvSpPr>
      <cdr:spPr>
        <a:xfrm xmlns:a="http://schemas.openxmlformats.org/drawingml/2006/main">
          <a:off x="2625182" y="2334787"/>
          <a:ext cx="998963" cy="313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6,1 %</a:t>
          </a:r>
        </a:p>
      </cdr:txBody>
    </cdr:sp>
  </cdr:relSizeAnchor>
  <cdr:relSizeAnchor xmlns:cdr="http://schemas.openxmlformats.org/drawingml/2006/chartDrawing">
    <cdr:from>
      <cdr:x>0.41698</cdr:x>
      <cdr:y>0.46565</cdr:y>
    </cdr:from>
    <cdr:to>
      <cdr:x>0.5206</cdr:x>
      <cdr:y>0.51336</cdr:y>
    </cdr:to>
    <cdr:sp macro="" textlink="">
      <cdr:nvSpPr>
        <cdr:cNvPr id="45" name="TextBox 3"/>
        <cdr:cNvSpPr txBox="1"/>
      </cdr:nvSpPr>
      <cdr:spPr>
        <a:xfrm xmlns:a="http://schemas.openxmlformats.org/drawingml/2006/main">
          <a:off x="3879696" y="2834268"/>
          <a:ext cx="964116" cy="290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0.5568</cdr:x>
      <cdr:y>0.47519</cdr:y>
    </cdr:from>
    <cdr:to>
      <cdr:x>0.65543</cdr:x>
      <cdr:y>0.53435</cdr:y>
    </cdr:to>
    <cdr:sp macro="" textlink="">
      <cdr:nvSpPr>
        <cdr:cNvPr id="46" name="TextBox 4"/>
        <cdr:cNvSpPr txBox="1"/>
      </cdr:nvSpPr>
      <cdr:spPr>
        <a:xfrm xmlns:a="http://schemas.openxmlformats.org/drawingml/2006/main">
          <a:off x="5091379" y="3258853"/>
          <a:ext cx="901873" cy="40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 dirty="0">
              <a:latin typeface="Georgia" pitchFamily="18" charset="0"/>
            </a:rPr>
            <a:t>4,8 %</a:t>
          </a:r>
        </a:p>
      </cdr:txBody>
    </cdr:sp>
  </cdr:relSizeAnchor>
  <cdr:relSizeAnchor xmlns:cdr="http://schemas.openxmlformats.org/drawingml/2006/chartDrawing">
    <cdr:from>
      <cdr:x>0.69413</cdr:x>
      <cdr:y>0.35115</cdr:y>
    </cdr:from>
    <cdr:to>
      <cdr:x>0.80025</cdr:x>
      <cdr:y>0.38931</cdr:y>
    </cdr:to>
    <cdr:sp macro="" textlink="">
      <cdr:nvSpPr>
        <cdr:cNvPr id="47" name="TextBox 5"/>
        <cdr:cNvSpPr txBox="1"/>
      </cdr:nvSpPr>
      <cdr:spPr>
        <a:xfrm xmlns:a="http://schemas.openxmlformats.org/drawingml/2006/main">
          <a:off x="6458414" y="2137317"/>
          <a:ext cx="987348" cy="232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uk-UA" sz="2000" b="1" i="1">
              <a:latin typeface="Georgia" pitchFamily="18" charset="0"/>
            </a:rPr>
            <a:t>6,6 %</a:t>
          </a:r>
        </a:p>
      </cdr:txBody>
    </cdr:sp>
  </cdr:relSizeAnchor>
  <cdr:relSizeAnchor xmlns:cdr="http://schemas.openxmlformats.org/drawingml/2006/chartDrawing">
    <cdr:from>
      <cdr:x>0.13983</cdr:x>
      <cdr:y>0.02099</cdr:y>
    </cdr:from>
    <cdr:to>
      <cdr:x>0.86017</cdr:x>
      <cdr:y>0.12595</cdr:y>
    </cdr:to>
    <cdr:sp macro="" textlink="">
      <cdr:nvSpPr>
        <cdr:cNvPr id="49" name="TextBox 7"/>
        <cdr:cNvSpPr txBox="1"/>
      </cdr:nvSpPr>
      <cdr:spPr>
        <a:xfrm xmlns:a="http://schemas.openxmlformats.org/drawingml/2006/main">
          <a:off x="1278606" y="143949"/>
          <a:ext cx="6586788" cy="7198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uk-UA" sz="2400" b="1" i="1" dirty="0">
              <a:solidFill>
                <a:srgbClr val="36174D"/>
              </a:solidFill>
              <a:latin typeface="Georgia" pitchFamily="18" charset="0"/>
            </a:rPr>
            <a:t>Кількість дітей  </a:t>
          </a:r>
          <a:r>
            <a:rPr lang="uk-UA" sz="2400" b="1" i="1" dirty="0" smtClean="0">
              <a:solidFill>
                <a:srgbClr val="36174D"/>
              </a:solidFill>
              <a:latin typeface="Georgia" pitchFamily="18" charset="0"/>
            </a:rPr>
            <a:t>спеціальної</a:t>
          </a:r>
          <a:r>
            <a:rPr lang="uk-UA" sz="2400" b="1" i="1" baseline="0" dirty="0" smtClean="0">
              <a:solidFill>
                <a:srgbClr val="36174D"/>
              </a:solidFill>
              <a:latin typeface="Georgia" pitchFamily="18" charset="0"/>
            </a:rPr>
            <a:t> </a:t>
          </a:r>
          <a:r>
            <a:rPr lang="uk-UA" sz="2400" b="1" i="1" baseline="0" dirty="0">
              <a:solidFill>
                <a:srgbClr val="36174D"/>
              </a:solidFill>
              <a:latin typeface="Georgia" pitchFamily="18" charset="0"/>
            </a:rPr>
            <a:t>медичної групи ТСШ №17</a:t>
          </a:r>
          <a:endParaRPr lang="uk-UA" sz="2400" b="1" i="1" dirty="0">
            <a:solidFill>
              <a:srgbClr val="36174D"/>
            </a:solidFill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0.03538</cdr:x>
      <cdr:y>0.7625</cdr:y>
    </cdr:from>
    <cdr:to>
      <cdr:x>0.08033</cdr:x>
      <cdr:y>0.81784</cdr:y>
    </cdr:to>
    <cdr:sp macro="" textlink="">
      <cdr:nvSpPr>
        <cdr:cNvPr id="50" name="TextBox 10"/>
        <cdr:cNvSpPr txBox="1"/>
      </cdr:nvSpPr>
      <cdr:spPr>
        <a:xfrm xmlns:a="http://schemas.openxmlformats.org/drawingml/2006/main">
          <a:off x="323528" y="5229200"/>
          <a:ext cx="411023" cy="3795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600" b="1" i="1" dirty="0">
              <a:latin typeface="Georgia" pitchFamily="18" charset="0"/>
            </a:rPr>
            <a:t>%</a:t>
          </a:r>
          <a:endParaRPr lang="uk-UA" sz="1600" b="1" i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0.4055</cdr:x>
      <cdr:y>0.91999</cdr:y>
    </cdr:from>
    <cdr:to>
      <cdr:x>0.61348</cdr:x>
      <cdr:y>0.95586</cdr:y>
    </cdr:to>
    <cdr:sp macro="" textlink="">
      <cdr:nvSpPr>
        <cdr:cNvPr id="51" name="TextBox 50"/>
        <cdr:cNvSpPr txBox="1"/>
      </cdr:nvSpPr>
      <cdr:spPr>
        <a:xfrm xmlns:a="http://schemas.openxmlformats.org/drawingml/2006/main">
          <a:off x="3707904" y="6309320"/>
          <a:ext cx="1901769" cy="2459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uk-UA" sz="1600" b="1" i="1" dirty="0">
              <a:latin typeface="Georgia" pitchFamily="18" charset="0"/>
            </a:rPr>
            <a:t>рік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0CCFA-D7FD-4BDA-AB38-E41410429DD9}" type="datetimeFigureOut">
              <a:rPr lang="ru-RU" smtClean="0"/>
              <a:pPr/>
              <a:t>16.01.2012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DA7A1-ADBC-4D20-84C4-9CF961B4B50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9593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ADB49D-67D6-4C28-9692-60F3D84A16E6}" type="slidenum">
              <a:rPr lang="uk-UA" smtClean="0"/>
              <a:pPr>
                <a:defRPr/>
              </a:pPr>
              <a:t>2</a:t>
            </a:fld>
            <a:endParaRPr lang="uk-U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DA7A1-ADBC-4D20-84C4-9CF961B4B509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2358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ADB49D-67D6-4C28-9692-60F3D84A16E6}" type="slidenum">
              <a:rPr lang="uk-UA" smtClean="0"/>
              <a:pPr>
                <a:defRPr/>
              </a:pPr>
              <a:t>13</a:t>
            </a:fld>
            <a:endParaRPr lang="uk-U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Rectangle 382" descr="02"/>
          <p:cNvSpPr>
            <a:spLocks noChangeArrowheads="1"/>
          </p:cNvSpPr>
          <p:nvPr/>
        </p:nvSpPr>
        <p:spPr bwMode="gray">
          <a:xfrm>
            <a:off x="5813425" y="2043113"/>
            <a:ext cx="1460500" cy="146208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499" name="Rectangle 427"/>
          <p:cNvSpPr>
            <a:spLocks noChangeArrowheads="1"/>
          </p:cNvSpPr>
          <p:nvPr userDrawn="1"/>
        </p:nvSpPr>
        <p:spPr bwMode="gray">
          <a:xfrm>
            <a:off x="7289800" y="2043113"/>
            <a:ext cx="1460500" cy="14620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404" name="Rectangle 332"/>
          <p:cNvSpPr>
            <a:spLocks noChangeArrowheads="1"/>
          </p:cNvSpPr>
          <p:nvPr/>
        </p:nvSpPr>
        <p:spPr bwMode="gray">
          <a:xfrm>
            <a:off x="4330700" y="2043113"/>
            <a:ext cx="1460500" cy="14620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400050" y="293370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Impact" pitchFamily="34" charset="0"/>
              </a:rPr>
              <a:t>COMPANY NAME</a:t>
            </a:r>
          </a:p>
        </p:txBody>
      </p:sp>
      <p:grpSp>
        <p:nvGrpSpPr>
          <p:cNvPr id="3444" name="Group 372"/>
          <p:cNvGrpSpPr>
            <a:grpSpLocks/>
          </p:cNvGrpSpPr>
          <p:nvPr/>
        </p:nvGrpSpPr>
        <p:grpSpPr bwMode="auto">
          <a:xfrm>
            <a:off x="504825" y="3424238"/>
            <a:ext cx="8258175" cy="119062"/>
            <a:chOff x="288" y="1248"/>
            <a:chExt cx="5229" cy="96"/>
          </a:xfrm>
        </p:grpSpPr>
        <p:grpSp>
          <p:nvGrpSpPr>
            <p:cNvPr id="3440" name="Group 368"/>
            <p:cNvGrpSpPr>
              <a:grpSpLocks/>
            </p:cNvGrpSpPr>
            <p:nvPr userDrawn="1"/>
          </p:nvGrpSpPr>
          <p:grpSpPr bwMode="auto">
            <a:xfrm>
              <a:off x="288" y="1248"/>
              <a:ext cx="5229" cy="96"/>
              <a:chOff x="192" y="498"/>
              <a:chExt cx="5376" cy="78"/>
            </a:xfrm>
          </p:grpSpPr>
          <p:sp>
            <p:nvSpPr>
              <p:cNvPr id="3441" name="Rectangle 369"/>
              <p:cNvSpPr>
                <a:spLocks noChangeArrowheads="1"/>
              </p:cNvSpPr>
              <p:nvPr userDrawn="1"/>
            </p:nvSpPr>
            <p:spPr bwMode="gray">
              <a:xfrm>
                <a:off x="192" y="498"/>
                <a:ext cx="1488" cy="7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442" name="Line 370"/>
              <p:cNvSpPr>
                <a:spLocks noChangeShapeType="1"/>
              </p:cNvSpPr>
              <p:nvPr userDrawn="1"/>
            </p:nvSpPr>
            <p:spPr bwMode="gray">
              <a:xfrm>
                <a:off x="192" y="576"/>
                <a:ext cx="5376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pic>
          <p:nvPicPr>
            <p:cNvPr id="3443" name="Picture 371" descr="Untitled-4 copy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46" y="1254"/>
              <a:ext cx="71" cy="7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162800" y="6400800"/>
            <a:ext cx="893763" cy="244475"/>
          </a:xfrm>
        </p:spPr>
        <p:txBody>
          <a:bodyPr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445" name="Rectangle 37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00" y="640080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fld id="{A03AA1AE-7A1D-4B63-BE04-7F2EB84E8BE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446" name="Rectangle 374"/>
          <p:cNvSpPr>
            <a:spLocks noGrp="1" noChangeArrowheads="1"/>
          </p:cNvSpPr>
          <p:nvPr>
            <p:ph type="dt" sz="half" idx="2"/>
          </p:nvPr>
        </p:nvSpPr>
        <p:spPr>
          <a:xfrm>
            <a:off x="5105400" y="640080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838200" y="3695700"/>
            <a:ext cx="8001000" cy="533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2500" y="4343400"/>
            <a:ext cx="7854950" cy="4572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 typeface="Wingdings" pitchFamily="2" charset="2"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452" name="Rectangle 380"/>
          <p:cNvSpPr>
            <a:spLocks noChangeArrowheads="1"/>
          </p:cNvSpPr>
          <p:nvPr/>
        </p:nvSpPr>
        <p:spPr bwMode="gray">
          <a:xfrm>
            <a:off x="5813425" y="557213"/>
            <a:ext cx="1460500" cy="14620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453" name="Rectangle 381" descr="01"/>
          <p:cNvSpPr>
            <a:spLocks noChangeArrowheads="1"/>
          </p:cNvSpPr>
          <p:nvPr/>
        </p:nvSpPr>
        <p:spPr bwMode="gray">
          <a:xfrm>
            <a:off x="2846388" y="2043113"/>
            <a:ext cx="1460500" cy="1462087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455" name="Rectangle 383" descr="03"/>
          <p:cNvSpPr>
            <a:spLocks noChangeArrowheads="1"/>
          </p:cNvSpPr>
          <p:nvPr/>
        </p:nvSpPr>
        <p:spPr bwMode="gray">
          <a:xfrm>
            <a:off x="4330700" y="547688"/>
            <a:ext cx="1454150" cy="147002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3496" name="Picture 424" descr="03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60800"/>
            <a:ext cx="4495800" cy="299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F246EE-3C5F-407C-AAC1-2298C02E94E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22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2114550" cy="6248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91250" cy="6248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2CEBD2-569C-4625-8783-93322D6A2EA8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226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4800" y="152400"/>
            <a:ext cx="8458200" cy="6248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5715000" y="648335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24800" y="6477000"/>
            <a:ext cx="838200" cy="261938"/>
          </a:xfrm>
        </p:spPr>
        <p:txBody>
          <a:bodyPr/>
          <a:lstStyle>
            <a:lvl1pPr>
              <a:defRPr/>
            </a:lvl1pPr>
          </a:lstStyle>
          <a:p>
            <a:fld id="{C49F6A28-0067-44BA-9E46-CBBA386415D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3733800" y="6477000"/>
            <a:ext cx="1905000" cy="261938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5D1FD3-27AD-4373-B44C-4D35EEB3183C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676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D76282-8AF5-46F7-ACA5-5FD43789C6B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328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529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066800"/>
            <a:ext cx="41529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CD16E-DA47-4A38-B60D-AA1E4DCFB25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2832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E77A90-503E-472E-A12D-81E20D048B07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140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B65177-E4C6-40B8-ADD2-50D4D0FE2DC8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9205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4A1178-5BB6-422A-BFAC-2E683D8209A8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211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5F0F63-3911-45B5-B536-0FF9D42B4556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70954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D70F6F-9120-45E2-8C10-430462A33E2F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678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715000" y="648335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924800" y="6477000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304A877-D94D-42D3-824B-C685047B5F9D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733800" y="6477000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066800"/>
            <a:ext cx="8458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grpSp>
        <p:nvGrpSpPr>
          <p:cNvPr id="1215" name="Group 191"/>
          <p:cNvGrpSpPr>
            <a:grpSpLocks/>
          </p:cNvGrpSpPr>
          <p:nvPr/>
        </p:nvGrpSpPr>
        <p:grpSpPr bwMode="auto">
          <a:xfrm>
            <a:off x="304800" y="800100"/>
            <a:ext cx="8377238" cy="131763"/>
            <a:chOff x="192" y="498"/>
            <a:chExt cx="5376" cy="78"/>
          </a:xfrm>
        </p:grpSpPr>
        <p:grpSp>
          <p:nvGrpSpPr>
            <p:cNvPr id="1216" name="Group 192"/>
            <p:cNvGrpSpPr>
              <a:grpSpLocks/>
            </p:cNvGrpSpPr>
            <p:nvPr userDrawn="1"/>
          </p:nvGrpSpPr>
          <p:grpSpPr bwMode="auto">
            <a:xfrm>
              <a:off x="192" y="498"/>
              <a:ext cx="5376" cy="78"/>
              <a:chOff x="192" y="498"/>
              <a:chExt cx="5376" cy="78"/>
            </a:xfrm>
          </p:grpSpPr>
          <p:sp>
            <p:nvSpPr>
              <p:cNvPr id="1217" name="Rectangle 193"/>
              <p:cNvSpPr>
                <a:spLocks noChangeArrowheads="1"/>
              </p:cNvSpPr>
              <p:nvPr userDrawn="1"/>
            </p:nvSpPr>
            <p:spPr bwMode="gray">
              <a:xfrm>
                <a:off x="192" y="498"/>
                <a:ext cx="1488" cy="7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1218" name="Line 194"/>
              <p:cNvSpPr>
                <a:spLocks noChangeShapeType="1"/>
              </p:cNvSpPr>
              <p:nvPr userDrawn="1"/>
            </p:nvSpPr>
            <p:spPr bwMode="gray">
              <a:xfrm>
                <a:off x="192" y="576"/>
                <a:ext cx="5376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pic>
          <p:nvPicPr>
            <p:cNvPr id="1219" name="Picture 195" descr="Untitled-4 copy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0" y="504"/>
              <a:ext cx="72" cy="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47" name="Rectangle 223"/>
          <p:cNvSpPr>
            <a:spLocks noChangeArrowheads="1"/>
          </p:cNvSpPr>
          <p:nvPr/>
        </p:nvSpPr>
        <p:spPr bwMode="gray">
          <a:xfrm>
            <a:off x="7762875" y="463550"/>
            <a:ext cx="450850" cy="444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48" name="Rectangle 224"/>
          <p:cNvSpPr>
            <a:spLocks noChangeArrowheads="1"/>
          </p:cNvSpPr>
          <p:nvPr/>
        </p:nvSpPr>
        <p:spPr bwMode="gray">
          <a:xfrm>
            <a:off x="8229600" y="0"/>
            <a:ext cx="450850" cy="444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49" name="Rectangle 225" descr="01"/>
          <p:cNvSpPr>
            <a:spLocks noChangeArrowheads="1"/>
          </p:cNvSpPr>
          <p:nvPr/>
        </p:nvSpPr>
        <p:spPr bwMode="gray">
          <a:xfrm>
            <a:off x="7762875" y="0"/>
            <a:ext cx="450850" cy="444500"/>
          </a:xfrm>
          <a:prstGeom prst="rect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50" name="Rectangle 226" descr="02"/>
          <p:cNvSpPr>
            <a:spLocks noChangeArrowheads="1"/>
          </p:cNvSpPr>
          <p:nvPr/>
        </p:nvSpPr>
        <p:spPr bwMode="gray">
          <a:xfrm>
            <a:off x="6831013" y="463550"/>
            <a:ext cx="450850" cy="444500"/>
          </a:xfrm>
          <a:prstGeom prst="rect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51" name="Rectangle 227" descr="03"/>
          <p:cNvSpPr>
            <a:spLocks noChangeArrowheads="1"/>
          </p:cNvSpPr>
          <p:nvPr/>
        </p:nvSpPr>
        <p:spPr bwMode="gray">
          <a:xfrm>
            <a:off x="7297738" y="463550"/>
            <a:ext cx="450850" cy="444500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52" name="Rectangle 228" descr="04"/>
          <p:cNvSpPr>
            <a:spLocks noChangeArrowheads="1"/>
          </p:cNvSpPr>
          <p:nvPr/>
        </p:nvSpPr>
        <p:spPr bwMode="gray">
          <a:xfrm>
            <a:off x="8229600" y="463550"/>
            <a:ext cx="450850" cy="444500"/>
          </a:xfrm>
          <a:prstGeom prst="rect">
            <a:avLst/>
          </a:prstGeom>
          <a:blipFill dpi="0" rotWithShape="1">
            <a:blip r:embed="rId1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304800" y="152400"/>
            <a:ext cx="6172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ma"/><Relationship Id="rId6" Type="http://schemas.openxmlformats.org/officeDocument/2006/relationships/image" Target="../media/image7.png"/><Relationship Id="rId5" Type="http://schemas.microsoft.com/office/2007/relationships/media" Target="../media/media1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0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zent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2" y="5323853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32363" y="0"/>
            <a:ext cx="3960117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Наташа\Desktop\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8931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кутник 2"/>
          <p:cNvSpPr/>
          <p:nvPr/>
        </p:nvSpPr>
        <p:spPr>
          <a:xfrm>
            <a:off x="4893180" y="0"/>
            <a:ext cx="424612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smtClean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Презентація  </a:t>
            </a:r>
            <a:r>
              <a:rPr lang="ru-RU" sz="2800" b="1" i="1" dirty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досвіду  вчителя вищої категорії</a:t>
            </a:r>
            <a:r>
              <a:rPr lang="ru-RU" sz="2800" b="1" i="1" dirty="0" smtClean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, старшого </a:t>
            </a:r>
            <a:r>
              <a:rPr lang="ru-RU" sz="2800" b="1" i="1" dirty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вчителя </a:t>
            </a:r>
            <a:r>
              <a:rPr lang="ru-RU" sz="2800" b="1" i="1" dirty="0" smtClean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dirty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фізичної </a:t>
            </a:r>
            <a:r>
              <a:rPr lang="ru-RU" sz="2800" b="1" i="1" dirty="0" smtClean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культури Тернопільської </a:t>
            </a:r>
            <a:r>
              <a:rPr lang="ru-RU" sz="2800" b="1" i="1" dirty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спеціалізованої школи  </a:t>
            </a:r>
            <a:r>
              <a:rPr lang="ru-RU" sz="2800" b="1" i="1" dirty="0" smtClean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1-3 ст №</a:t>
            </a:r>
            <a:r>
              <a:rPr lang="ru-RU" sz="2800" b="1" i="1" dirty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17 з </a:t>
            </a:r>
            <a:r>
              <a:rPr lang="ru-RU" sz="2800" b="1" i="1" dirty="0" smtClean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поглибленим </a:t>
            </a:r>
            <a:r>
              <a:rPr lang="ru-RU" sz="2800" b="1" i="1" dirty="0">
                <a:ln w="12700">
                  <a:solidFill>
                    <a:srgbClr val="4F227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вивченням іноземних мов</a:t>
            </a:r>
            <a:endParaRPr lang="uk-UA" sz="2800" b="1" i="1" dirty="0">
              <a:ln w="12700">
                <a:solidFill>
                  <a:srgbClr val="4F227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5271734"/>
            <a:ext cx="60841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F1A86"/>
                </a:solidFill>
                <a:effectLst/>
                <a:latin typeface="Georgia" pitchFamily="18" charset="0"/>
              </a:rPr>
              <a:t>       </a:t>
            </a:r>
            <a:r>
              <a:rPr lang="ru-RU" sz="3600" b="1" i="1" cap="none" spc="0" dirty="0" smtClean="0">
                <a:ln w="10541" cmpd="sng">
                  <a:solidFill>
                    <a:srgbClr val="4F2270"/>
                  </a:solidFill>
                  <a:prstDash val="solid"/>
                </a:ln>
                <a:solidFill>
                  <a:srgbClr val="0951C7"/>
                </a:solidFill>
                <a:effectLst/>
                <a:latin typeface="Georgia" pitchFamily="18" charset="0"/>
              </a:rPr>
              <a:t>Мотрук </a:t>
            </a:r>
          </a:p>
          <a:p>
            <a:pPr algn="ctr"/>
            <a:r>
              <a:rPr lang="ru-RU" sz="3600" b="1" i="1" cap="none" spc="0" dirty="0" smtClean="0">
                <a:ln w="10541" cmpd="sng">
                  <a:solidFill>
                    <a:srgbClr val="4F2270"/>
                  </a:solidFill>
                  <a:prstDash val="solid"/>
                </a:ln>
                <a:solidFill>
                  <a:srgbClr val="0951C7"/>
                </a:solidFill>
                <a:effectLst/>
                <a:latin typeface="Georgia" pitchFamily="18" charset="0"/>
              </a:rPr>
              <a:t>  Стефанії </a:t>
            </a:r>
            <a:r>
              <a:rPr lang="ru-RU" sz="3600" b="1" i="1" dirty="0" smtClean="0">
                <a:ln w="10541" cmpd="sng">
                  <a:solidFill>
                    <a:srgbClr val="4F2270"/>
                  </a:solidFill>
                  <a:prstDash val="solid"/>
                </a:ln>
                <a:solidFill>
                  <a:srgbClr val="0951C7"/>
                </a:solidFill>
                <a:latin typeface="Georgia" pitchFamily="18" charset="0"/>
              </a:rPr>
              <a:t>Ярославівни</a:t>
            </a:r>
            <a:endParaRPr lang="ru-RU" sz="3600" b="1" i="1" cap="none" spc="0" dirty="0">
              <a:ln w="10541" cmpd="sng">
                <a:solidFill>
                  <a:srgbClr val="4F2270"/>
                </a:solidFill>
                <a:prstDash val="solid"/>
              </a:ln>
              <a:solidFill>
                <a:srgbClr val="0951C7"/>
              </a:solidFill>
              <a:effectLst/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918" y="0"/>
            <a:ext cx="1256764" cy="12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4929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6466" y="5285919"/>
            <a:ext cx="1378226" cy="169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32240" y="0"/>
            <a:ext cx="2304256" cy="90872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6382321"/>
              </p:ext>
            </p:extLst>
          </p:nvPr>
        </p:nvGraphicFramePr>
        <p:xfrm>
          <a:off x="0" y="-99392"/>
          <a:ext cx="9144000" cy="6922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562205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01" name="Rectangle 25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624654" cy="1276336"/>
          </a:xfrm>
        </p:spPr>
        <p:txBody>
          <a:bodyPr/>
          <a:lstStyle/>
          <a:p>
            <a:pPr algn="ctr"/>
            <a:r>
              <a:rPr lang="uk-UA" sz="3600" b="1" i="1" dirty="0" smtClean="0">
                <a:solidFill>
                  <a:srgbClr val="421C5E"/>
                </a:solidFill>
                <a:latin typeface="Georgia" pitchFamily="18" charset="0"/>
              </a:rPr>
              <a:t>Ми повинні навчити дитину</a:t>
            </a:r>
            <a:r>
              <a:rPr lang="uk-UA" sz="3600" dirty="0" smtClean="0">
                <a:solidFill>
                  <a:srgbClr val="421C5E"/>
                </a:solidFill>
              </a:rPr>
              <a:t>:</a:t>
            </a:r>
            <a:endParaRPr lang="en-US" sz="3600" dirty="0">
              <a:solidFill>
                <a:srgbClr val="421C5E"/>
              </a:solidFill>
            </a:endParaRPr>
          </a:p>
        </p:txBody>
      </p:sp>
      <p:sp>
        <p:nvSpPr>
          <p:cNvPr id="331803" name="AutoShape 27"/>
          <p:cNvSpPr>
            <a:spLocks noChangeArrowheads="1"/>
          </p:cNvSpPr>
          <p:nvPr/>
        </p:nvSpPr>
        <p:spPr bwMode="gray">
          <a:xfrm>
            <a:off x="4357686" y="2571744"/>
            <a:ext cx="4429156" cy="895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38039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04" name="AutoShape 28"/>
          <p:cNvSpPr>
            <a:spLocks noChangeArrowheads="1"/>
          </p:cNvSpPr>
          <p:nvPr/>
        </p:nvSpPr>
        <p:spPr bwMode="gray">
          <a:xfrm>
            <a:off x="4357686" y="1714488"/>
            <a:ext cx="4429156" cy="895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38039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b="1" dirty="0"/>
          </a:p>
        </p:txBody>
      </p:sp>
      <p:sp>
        <p:nvSpPr>
          <p:cNvPr id="331810" name="Oval 34"/>
          <p:cNvSpPr>
            <a:spLocks noChangeArrowheads="1"/>
          </p:cNvSpPr>
          <p:nvPr/>
        </p:nvSpPr>
        <p:spPr bwMode="gray">
          <a:xfrm rot="5400000">
            <a:off x="4000496" y="2000240"/>
            <a:ext cx="346075" cy="346075"/>
          </a:xfrm>
          <a:prstGeom prst="ellipse">
            <a:avLst/>
          </a:prstGeom>
          <a:solidFill>
            <a:schemeClr val="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11" name="Oval 35"/>
          <p:cNvSpPr>
            <a:spLocks noChangeArrowheads="1"/>
          </p:cNvSpPr>
          <p:nvPr/>
        </p:nvSpPr>
        <p:spPr bwMode="gray">
          <a:xfrm rot="5400000">
            <a:off x="4000496" y="2857496"/>
            <a:ext cx="346075" cy="346075"/>
          </a:xfrm>
          <a:prstGeom prst="ellipse">
            <a:avLst/>
          </a:prstGeom>
          <a:solidFill>
            <a:schemeClr val="fol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12" name="AutoShape 36"/>
          <p:cNvSpPr>
            <a:spLocks noChangeArrowheads="1"/>
          </p:cNvSpPr>
          <p:nvPr/>
        </p:nvSpPr>
        <p:spPr bwMode="gray">
          <a:xfrm>
            <a:off x="4429124" y="4429132"/>
            <a:ext cx="4357718" cy="895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38039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13" name="AutoShape 37"/>
          <p:cNvSpPr>
            <a:spLocks noChangeArrowheads="1"/>
          </p:cNvSpPr>
          <p:nvPr/>
        </p:nvSpPr>
        <p:spPr bwMode="gray">
          <a:xfrm>
            <a:off x="4429124" y="3500438"/>
            <a:ext cx="4357718" cy="895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38039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14" name="Oval 38"/>
          <p:cNvSpPr>
            <a:spLocks noChangeArrowheads="1"/>
          </p:cNvSpPr>
          <p:nvPr/>
        </p:nvSpPr>
        <p:spPr bwMode="gray">
          <a:xfrm rot="5400000">
            <a:off x="4071934" y="3786190"/>
            <a:ext cx="346075" cy="346075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15" name="Oval 39"/>
          <p:cNvSpPr>
            <a:spLocks noChangeArrowheads="1"/>
          </p:cNvSpPr>
          <p:nvPr/>
        </p:nvSpPr>
        <p:spPr bwMode="gray">
          <a:xfrm rot="5400000">
            <a:off x="4071934" y="4714884"/>
            <a:ext cx="346075" cy="346075"/>
          </a:xfrm>
          <a:prstGeom prst="ellipse">
            <a:avLst/>
          </a:prstGeom>
          <a:solidFill>
            <a:srgbClr val="7AD0A3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16" name="Text Box 40"/>
          <p:cNvSpPr txBox="1">
            <a:spLocks noChangeArrowheads="1"/>
          </p:cNvSpPr>
          <p:nvPr/>
        </p:nvSpPr>
        <p:spPr bwMode="gray">
          <a:xfrm>
            <a:off x="4418009" y="1838997"/>
            <a:ext cx="414340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i="1" dirty="0">
                <a:solidFill>
                  <a:srgbClr val="080808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uk-UA" i="1" dirty="0" smtClean="0">
                <a:solidFill>
                  <a:srgbClr val="421C5E"/>
                </a:solidFill>
                <a:latin typeface="Georgia" pitchFamily="18" charset="0"/>
                <a:cs typeface="Arial" pitchFamily="34" charset="0"/>
              </a:rPr>
              <a:t>гнучко адаптуватися до мінливих     життєвих ситуацій </a:t>
            </a:r>
            <a:endParaRPr lang="en-US" i="1" dirty="0">
              <a:solidFill>
                <a:srgbClr val="421C5E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31817" name="Text Box 9"/>
          <p:cNvSpPr txBox="1">
            <a:spLocks noChangeArrowheads="1"/>
          </p:cNvSpPr>
          <p:nvPr/>
        </p:nvSpPr>
        <p:spPr bwMode="gray">
          <a:xfrm>
            <a:off x="4500562" y="2714620"/>
            <a:ext cx="421484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uk-UA" i="1" dirty="0" smtClean="0">
                <a:solidFill>
                  <a:srgbClr val="421C5E"/>
                </a:solidFill>
                <a:latin typeface="Georgia" pitchFamily="18" charset="0"/>
                <a:cs typeface="Arial" pitchFamily="34" charset="0"/>
              </a:rPr>
              <a:t> самостійно здобувати знання та застосовувати їх на практиці</a:t>
            </a:r>
            <a:endParaRPr lang="en-US" i="1" dirty="0">
              <a:solidFill>
                <a:srgbClr val="421C5E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31818" name="Text Box 42"/>
          <p:cNvSpPr txBox="1">
            <a:spLocks noChangeArrowheads="1"/>
          </p:cNvSpPr>
          <p:nvPr/>
        </p:nvSpPr>
        <p:spPr bwMode="gray">
          <a:xfrm>
            <a:off x="4560964" y="3639925"/>
            <a:ext cx="394012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uk-UA" i="1" dirty="0" smtClean="0">
                <a:solidFill>
                  <a:srgbClr val="421C5E"/>
                </a:solidFill>
                <a:latin typeface="Georgia" pitchFamily="18" charset="0"/>
                <a:cs typeface="Arial" pitchFamily="34" charset="0"/>
              </a:rPr>
              <a:t> критично мислити,  генерувати нові ідеї</a:t>
            </a:r>
            <a:endParaRPr lang="en-US" i="1" dirty="0">
              <a:solidFill>
                <a:srgbClr val="421C5E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31820" name="Oval 44"/>
          <p:cNvSpPr>
            <a:spLocks noChangeArrowheads="1"/>
          </p:cNvSpPr>
          <p:nvPr/>
        </p:nvSpPr>
        <p:spPr bwMode="gray">
          <a:xfrm>
            <a:off x="0" y="2357430"/>
            <a:ext cx="3857620" cy="3929090"/>
          </a:xfrm>
          <a:prstGeom prst="ellipse">
            <a:avLst/>
          </a:prstGeom>
          <a:solidFill>
            <a:schemeClr val="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21" name="Oval 45"/>
          <p:cNvSpPr>
            <a:spLocks noChangeArrowheads="1"/>
          </p:cNvSpPr>
          <p:nvPr/>
        </p:nvSpPr>
        <p:spPr bwMode="gray">
          <a:xfrm>
            <a:off x="357158" y="3143248"/>
            <a:ext cx="3071834" cy="3143272"/>
          </a:xfrm>
          <a:prstGeom prst="ellipse">
            <a:avLst/>
          </a:prstGeom>
          <a:solidFill>
            <a:schemeClr val="fol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22" name="Oval 46"/>
          <p:cNvSpPr>
            <a:spLocks noChangeArrowheads="1"/>
          </p:cNvSpPr>
          <p:nvPr/>
        </p:nvSpPr>
        <p:spPr bwMode="gray">
          <a:xfrm>
            <a:off x="785786" y="3857628"/>
            <a:ext cx="2357454" cy="2428892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23" name="Oval 47"/>
          <p:cNvSpPr>
            <a:spLocks noChangeArrowheads="1"/>
          </p:cNvSpPr>
          <p:nvPr/>
        </p:nvSpPr>
        <p:spPr bwMode="gray">
          <a:xfrm>
            <a:off x="1000100" y="4714884"/>
            <a:ext cx="1785950" cy="1571636"/>
          </a:xfrm>
          <a:prstGeom prst="ellipse">
            <a:avLst/>
          </a:prstGeom>
          <a:solidFill>
            <a:srgbClr val="7AD0A3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dist="91581" dir="3378596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1824" name="Text Box 18"/>
          <p:cNvSpPr txBox="1">
            <a:spLocks noChangeArrowheads="1"/>
          </p:cNvSpPr>
          <p:nvPr/>
        </p:nvSpPr>
        <p:spPr bwMode="gray">
          <a:xfrm>
            <a:off x="1000100" y="5286388"/>
            <a:ext cx="18573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i="1" dirty="0" smtClean="0">
                <a:solidFill>
                  <a:srgbClr val="F8F8F8"/>
                </a:solidFill>
                <a:latin typeface="Georgia" pitchFamily="18" charset="0"/>
                <a:cs typeface="Arial" pitchFamily="34" charset="0"/>
              </a:rPr>
              <a:t>Дитина</a:t>
            </a:r>
            <a:endParaRPr lang="en-US" sz="2800" b="1" i="1" dirty="0">
              <a:solidFill>
                <a:srgbClr val="F8F8F8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31825" name="Text Box 18"/>
          <p:cNvSpPr txBox="1">
            <a:spLocks noChangeArrowheads="1"/>
          </p:cNvSpPr>
          <p:nvPr/>
        </p:nvSpPr>
        <p:spPr bwMode="gray">
          <a:xfrm>
            <a:off x="928662" y="4286256"/>
            <a:ext cx="18827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 dirty="0" smtClean="0">
                <a:solidFill>
                  <a:srgbClr val="F8F8F8"/>
                </a:solidFill>
                <a:latin typeface="Georgia" pitchFamily="18" charset="0"/>
                <a:cs typeface="Arial" pitchFamily="34" charset="0"/>
              </a:rPr>
              <a:t>Довіра</a:t>
            </a:r>
            <a:endParaRPr lang="en-US" sz="2400" b="1" i="1" dirty="0">
              <a:solidFill>
                <a:srgbClr val="F8F8F8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31826" name="Text Box 18"/>
          <p:cNvSpPr txBox="1">
            <a:spLocks noChangeArrowheads="1"/>
          </p:cNvSpPr>
          <p:nvPr/>
        </p:nvSpPr>
        <p:spPr bwMode="gray">
          <a:xfrm>
            <a:off x="1000100" y="3429000"/>
            <a:ext cx="18827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 dirty="0" smtClean="0">
                <a:solidFill>
                  <a:srgbClr val="F8F8F8"/>
                </a:solidFill>
                <a:latin typeface="Georgia" pitchFamily="18" charset="0"/>
                <a:cs typeface="Arial" pitchFamily="34" charset="0"/>
              </a:rPr>
              <a:t>Повага</a:t>
            </a:r>
            <a:endParaRPr lang="en-US" sz="2400" b="1" i="1" dirty="0">
              <a:solidFill>
                <a:srgbClr val="F8F8F8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331827" name="Text Box 18"/>
          <p:cNvSpPr txBox="1">
            <a:spLocks noChangeArrowheads="1"/>
          </p:cNvSpPr>
          <p:nvPr/>
        </p:nvSpPr>
        <p:spPr bwMode="gray">
          <a:xfrm>
            <a:off x="857224" y="2643182"/>
            <a:ext cx="20002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 dirty="0" smtClean="0">
                <a:solidFill>
                  <a:srgbClr val="F8F8F8"/>
                </a:solidFill>
                <a:latin typeface="Georgia" pitchFamily="18" charset="0"/>
                <a:cs typeface="Arial" pitchFamily="34" charset="0"/>
              </a:rPr>
              <a:t>Любов</a:t>
            </a:r>
            <a:endParaRPr lang="en-US" sz="2400" b="1" i="1" dirty="0">
              <a:solidFill>
                <a:srgbClr val="F8F8F8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43438" y="4564755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i="1" dirty="0" smtClean="0">
                <a:solidFill>
                  <a:srgbClr val="421C5E"/>
                </a:solidFill>
                <a:latin typeface="Georgia" pitchFamily="18" charset="0"/>
              </a:rPr>
              <a:t> грамотно працювати з інформацією</a:t>
            </a:r>
            <a:endParaRPr lang="uk-UA" i="1" dirty="0">
              <a:solidFill>
                <a:srgbClr val="421C5E"/>
              </a:solidFill>
              <a:latin typeface="Georgia" pitchFamily="18" charset="0"/>
            </a:endParaRP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gray">
          <a:xfrm>
            <a:off x="4429124" y="5357826"/>
            <a:ext cx="4357718" cy="895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38039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158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gray">
          <a:xfrm rot="5400000">
            <a:off x="4071934" y="5572140"/>
            <a:ext cx="346075" cy="346075"/>
          </a:xfrm>
          <a:prstGeom prst="ellipse">
            <a:avLst/>
          </a:prstGeom>
          <a:solidFill>
            <a:schemeClr val="folHlink"/>
          </a:solidFill>
          <a:ln w="19050">
            <a:solidFill>
              <a:srgbClr val="F8F8F8"/>
            </a:solidFill>
            <a:round/>
            <a:headEnd/>
            <a:tailEnd/>
          </a:ln>
          <a:effectLst>
            <a:outerShdw sy="50000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1" name="TextBox 30"/>
          <p:cNvSpPr txBox="1"/>
          <p:nvPr/>
        </p:nvSpPr>
        <p:spPr>
          <a:xfrm>
            <a:off x="4637920" y="5486442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i="1" dirty="0" smtClean="0">
                <a:solidFill>
                  <a:srgbClr val="421C5E"/>
                </a:solidFill>
                <a:latin typeface="Georgia" pitchFamily="18" charset="0"/>
              </a:rPr>
              <a:t> бути комунікабельним і комунікативним</a:t>
            </a:r>
            <a:endParaRPr lang="uk-UA" i="1" dirty="0">
              <a:solidFill>
                <a:srgbClr val="421C5E"/>
              </a:solidFill>
              <a:latin typeface="Georgia" pitchFamily="18" charset="0"/>
            </a:endParaRPr>
          </a:p>
        </p:txBody>
      </p:sp>
      <p:grpSp>
        <p:nvGrpSpPr>
          <p:cNvPr id="32" name="Group 29"/>
          <p:cNvGrpSpPr>
            <a:grpSpLocks/>
          </p:cNvGrpSpPr>
          <p:nvPr/>
        </p:nvGrpSpPr>
        <p:grpSpPr bwMode="auto">
          <a:xfrm>
            <a:off x="285720" y="1714488"/>
            <a:ext cx="3286148" cy="357191"/>
            <a:chOff x="406" y="980"/>
            <a:chExt cx="2330" cy="294"/>
          </a:xfrm>
          <a:solidFill>
            <a:schemeClr val="tx2"/>
          </a:solidFill>
        </p:grpSpPr>
        <p:sp>
          <p:nvSpPr>
            <p:cNvPr id="33" name="AutoShape 30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pFill/>
            <a:ln w="12700">
              <a:solidFill>
                <a:srgbClr val="1DA5D5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34" name="AutoShape 31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uk-UA" dirty="0"/>
            </a:p>
          </p:txBody>
        </p:sp>
        <p:sp>
          <p:nvSpPr>
            <p:cNvPr id="35" name="AutoShape 32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uk-UA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85786" y="1662019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bg1"/>
                </a:solidFill>
                <a:latin typeface="Georgia" pitchFamily="18" charset="0"/>
              </a:rPr>
              <a:t>Школа</a:t>
            </a:r>
            <a:endParaRPr lang="uk-UA" sz="2400" b="1" i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" y="857231"/>
            <a:ext cx="1619673" cy="150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4827" y="5468830"/>
            <a:ext cx="1374697" cy="140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42852"/>
            <a:ext cx="7291536" cy="18288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115893"/>
                </a:solidFill>
                <a:latin typeface="Georgia" pitchFamily="18" charset="0"/>
              </a:rPr>
              <a:t/>
            </a:r>
            <a:br>
              <a:rPr lang="uk-UA" dirty="0" smtClean="0">
                <a:solidFill>
                  <a:srgbClr val="115893"/>
                </a:solidFill>
                <a:latin typeface="Georgia" pitchFamily="18" charset="0"/>
              </a:rPr>
            </a:br>
            <a:r>
              <a:rPr lang="uk-UA" b="1" i="1" dirty="0" smtClean="0">
                <a:solidFill>
                  <a:srgbClr val="4F2270"/>
                </a:solidFill>
                <a:latin typeface="Georgia" pitchFamily="18" charset="0"/>
              </a:rPr>
              <a:t>Мета </a:t>
            </a:r>
            <a:r>
              <a:rPr lang="uk-UA" b="1" i="1" dirty="0">
                <a:solidFill>
                  <a:srgbClr val="4F2270"/>
                </a:solidFill>
                <a:latin typeface="Georgia" pitchFamily="18" charset="0"/>
              </a:rPr>
              <a:t>моєї праці – </a:t>
            </a:r>
            <a:r>
              <a:rPr lang="uk-UA" b="1" i="1" dirty="0" smtClean="0">
                <a:solidFill>
                  <a:srgbClr val="4F2270"/>
                </a:solidFill>
                <a:latin typeface="Georgia" pitchFamily="18" charset="0"/>
              </a:rPr>
              <a:t/>
            </a:r>
            <a:br>
              <a:rPr lang="uk-UA" b="1" i="1" dirty="0" smtClean="0">
                <a:solidFill>
                  <a:srgbClr val="4F2270"/>
                </a:solidFill>
                <a:latin typeface="Georgia" pitchFamily="18" charset="0"/>
              </a:rPr>
            </a:br>
            <a:r>
              <a:rPr lang="uk-UA" b="1" i="1" dirty="0" smtClean="0">
                <a:solidFill>
                  <a:srgbClr val="4F2270"/>
                </a:solidFill>
                <a:latin typeface="Georgia" pitchFamily="18" charset="0"/>
              </a:rPr>
              <a:t>зміцнення </a:t>
            </a:r>
            <a:r>
              <a:rPr lang="uk-UA" b="1" i="1" dirty="0">
                <a:solidFill>
                  <a:srgbClr val="4F2270"/>
                </a:solidFill>
                <a:latin typeface="Georgia" pitchFamily="18" charset="0"/>
              </a:rPr>
              <a:t>здоров</a:t>
            </a:r>
            <a:r>
              <a:rPr lang="en-US" b="1" i="1" dirty="0">
                <a:solidFill>
                  <a:srgbClr val="4F2270"/>
                </a:solidFill>
                <a:latin typeface="Georgia" pitchFamily="18" charset="0"/>
              </a:rPr>
              <a:t>’</a:t>
            </a:r>
            <a:r>
              <a:rPr lang="uk-UA" b="1" i="1" dirty="0">
                <a:solidFill>
                  <a:srgbClr val="4F2270"/>
                </a:solidFill>
                <a:latin typeface="Georgia" pitchFamily="18" charset="0"/>
              </a:rPr>
              <a:t>я школярів,</a:t>
            </a:r>
            <a:br>
              <a:rPr lang="uk-UA" b="1" i="1" dirty="0">
                <a:solidFill>
                  <a:srgbClr val="4F2270"/>
                </a:solidFill>
                <a:latin typeface="Georgia" pitchFamily="18" charset="0"/>
              </a:rPr>
            </a:br>
            <a:r>
              <a:rPr lang="uk-UA" b="1" i="1" dirty="0">
                <a:solidFill>
                  <a:srgbClr val="4F2270"/>
                </a:solidFill>
                <a:latin typeface="Georgia" pitchFamily="18" charset="0"/>
              </a:rPr>
              <a:t>сприяння у формуванні здорового способу життя</a:t>
            </a:r>
            <a:endParaRPr lang="en-US" b="1" i="1" dirty="0">
              <a:solidFill>
                <a:srgbClr val="4F2270"/>
              </a:solidFill>
            </a:endParaRPr>
          </a:p>
        </p:txBody>
      </p:sp>
      <p:sp>
        <p:nvSpPr>
          <p:cNvPr id="328747" name="AutoShape 43"/>
          <p:cNvSpPr>
            <a:spLocks noChangeArrowheads="1"/>
          </p:cNvSpPr>
          <p:nvPr/>
        </p:nvSpPr>
        <p:spPr bwMode="gray">
          <a:xfrm>
            <a:off x="609600" y="4343400"/>
            <a:ext cx="2543175" cy="1600200"/>
          </a:xfrm>
          <a:prstGeom prst="roundRect">
            <a:avLst>
              <a:gd name="adj" fmla="val 12699"/>
            </a:avLst>
          </a:prstGeom>
          <a:gradFill rotWithShape="1">
            <a:gsLst>
              <a:gs pos="0">
                <a:srgbClr val="45A9C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8749" name="AutoShape 45"/>
          <p:cNvSpPr>
            <a:spLocks noChangeArrowheads="1"/>
          </p:cNvSpPr>
          <p:nvPr/>
        </p:nvSpPr>
        <p:spPr bwMode="gray">
          <a:xfrm>
            <a:off x="663575" y="47720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8751" name="Text Box 9"/>
          <p:cNvSpPr txBox="1">
            <a:spLocks noChangeArrowheads="1"/>
          </p:cNvSpPr>
          <p:nvPr/>
        </p:nvSpPr>
        <p:spPr bwMode="gray">
          <a:xfrm>
            <a:off x="539552" y="4849813"/>
            <a:ext cx="25313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uk-UA" sz="3000" b="1" i="1" dirty="0" smtClean="0">
                <a:solidFill>
                  <a:srgbClr val="002060"/>
                </a:solidFill>
                <a:latin typeface="Georgia" pitchFamily="18" charset="0"/>
                <a:cs typeface="Arial" charset="0"/>
              </a:rPr>
              <a:t>Бажання і прагнення</a:t>
            </a:r>
            <a:endParaRPr lang="en-US" sz="3000" b="1" i="1" dirty="0">
              <a:solidFill>
                <a:srgbClr val="002060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28752" name="AutoShape 48"/>
          <p:cNvSpPr>
            <a:spLocks noChangeArrowheads="1"/>
          </p:cNvSpPr>
          <p:nvPr/>
        </p:nvSpPr>
        <p:spPr bwMode="gray">
          <a:xfrm>
            <a:off x="609600" y="2487613"/>
            <a:ext cx="2543175" cy="1600200"/>
          </a:xfrm>
          <a:prstGeom prst="roundRect">
            <a:avLst>
              <a:gd name="adj" fmla="val 12699"/>
            </a:avLst>
          </a:prstGeom>
          <a:gradFill rotWithShape="1">
            <a:gsLst>
              <a:gs pos="93000">
                <a:srgbClr val="B54972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8753" name="AutoShape 49"/>
          <p:cNvSpPr>
            <a:spLocks noChangeArrowheads="1"/>
          </p:cNvSpPr>
          <p:nvPr/>
        </p:nvSpPr>
        <p:spPr bwMode="gray">
          <a:xfrm>
            <a:off x="662683" y="2558979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8755" name="Text Box 9"/>
          <p:cNvSpPr txBox="1">
            <a:spLocks noChangeArrowheads="1"/>
          </p:cNvSpPr>
          <p:nvPr/>
        </p:nvSpPr>
        <p:spPr bwMode="gray">
          <a:xfrm>
            <a:off x="685941" y="2705427"/>
            <a:ext cx="2316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uk-UA" sz="3200" b="1" i="1" dirty="0" smtClean="0">
                <a:solidFill>
                  <a:srgbClr val="BD1521"/>
                </a:solidFill>
                <a:latin typeface="Georgia" pitchFamily="18" charset="0"/>
                <a:cs typeface="Arial" charset="0"/>
              </a:rPr>
              <a:t>Вміння</a:t>
            </a:r>
            <a:endParaRPr lang="en-US" sz="3200" b="1" i="1" dirty="0">
              <a:solidFill>
                <a:srgbClr val="BD1521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28756" name="AutoShape 52"/>
          <p:cNvSpPr>
            <a:spLocks noChangeArrowheads="1"/>
          </p:cNvSpPr>
          <p:nvPr/>
        </p:nvSpPr>
        <p:spPr bwMode="gray">
          <a:xfrm>
            <a:off x="5943600" y="4343400"/>
            <a:ext cx="2543175" cy="1600200"/>
          </a:xfrm>
          <a:prstGeom prst="roundRect">
            <a:avLst>
              <a:gd name="adj" fmla="val 12699"/>
            </a:avLst>
          </a:prstGeom>
          <a:gradFill rotWithShape="1">
            <a:gsLst>
              <a:gs pos="62000">
                <a:srgbClr val="DE8C1E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8757" name="AutoShape 53"/>
          <p:cNvSpPr>
            <a:spLocks noChangeArrowheads="1"/>
          </p:cNvSpPr>
          <p:nvPr/>
        </p:nvSpPr>
        <p:spPr bwMode="gray">
          <a:xfrm>
            <a:off x="5997575" y="47720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8759" name="Text Box 9"/>
          <p:cNvSpPr txBox="1">
            <a:spLocks noChangeArrowheads="1"/>
          </p:cNvSpPr>
          <p:nvPr/>
        </p:nvSpPr>
        <p:spPr bwMode="gray">
          <a:xfrm>
            <a:off x="6057105" y="5065256"/>
            <a:ext cx="2316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uk-UA" sz="3200" b="1" i="1" dirty="0" smtClean="0">
                <a:solidFill>
                  <a:srgbClr val="FF3300"/>
                </a:solidFill>
                <a:latin typeface="Georgia" pitchFamily="18" charset="0"/>
                <a:cs typeface="Arial" charset="0"/>
              </a:rPr>
              <a:t>Навички</a:t>
            </a:r>
            <a:endParaRPr lang="en-US" sz="3200" b="1" i="1" dirty="0">
              <a:solidFill>
                <a:srgbClr val="FF3300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28760" name="AutoShape 56"/>
          <p:cNvSpPr>
            <a:spLocks noChangeArrowheads="1"/>
          </p:cNvSpPr>
          <p:nvPr/>
        </p:nvSpPr>
        <p:spPr bwMode="gray">
          <a:xfrm>
            <a:off x="5997575" y="2347747"/>
            <a:ext cx="2543175" cy="1600200"/>
          </a:xfrm>
          <a:prstGeom prst="roundRect">
            <a:avLst>
              <a:gd name="adj" fmla="val 12699"/>
            </a:avLst>
          </a:prstGeom>
          <a:gradFill rotWithShape="1">
            <a:gsLst>
              <a:gs pos="63000">
                <a:srgbClr val="42C474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8761" name="AutoShape 57"/>
          <p:cNvSpPr>
            <a:spLocks noChangeArrowheads="1"/>
          </p:cNvSpPr>
          <p:nvPr/>
        </p:nvSpPr>
        <p:spPr bwMode="gray">
          <a:xfrm>
            <a:off x="6065043" y="238746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28763" name="Text Box 9"/>
          <p:cNvSpPr txBox="1">
            <a:spLocks noChangeArrowheads="1"/>
          </p:cNvSpPr>
          <p:nvPr/>
        </p:nvSpPr>
        <p:spPr bwMode="gray">
          <a:xfrm>
            <a:off x="6066631" y="2624627"/>
            <a:ext cx="2316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uk-UA" sz="3200" b="1" i="1" dirty="0" smtClean="0">
                <a:solidFill>
                  <a:srgbClr val="2F773B"/>
                </a:solidFill>
                <a:latin typeface="Georgia" pitchFamily="18" charset="0"/>
                <a:cs typeface="Arial" charset="0"/>
              </a:rPr>
              <a:t>Знання</a:t>
            </a:r>
            <a:endParaRPr lang="en-US" sz="3200" b="1" i="1" dirty="0">
              <a:solidFill>
                <a:srgbClr val="2F773B"/>
              </a:solidFill>
              <a:latin typeface="Georgia" pitchFamily="18" charset="0"/>
              <a:cs typeface="Arial" charset="0"/>
            </a:endParaRPr>
          </a:p>
        </p:txBody>
      </p:sp>
      <p:grpSp>
        <p:nvGrpSpPr>
          <p:cNvPr id="328764" name="Group 60"/>
          <p:cNvGrpSpPr>
            <a:grpSpLocks/>
          </p:cNvGrpSpPr>
          <p:nvPr/>
        </p:nvGrpSpPr>
        <p:grpSpPr bwMode="auto">
          <a:xfrm rot="21205574">
            <a:off x="2999038" y="2792085"/>
            <a:ext cx="3091442" cy="2889410"/>
            <a:chOff x="1968" y="1488"/>
            <a:chExt cx="1776" cy="1766"/>
          </a:xfrm>
          <a:noFill/>
        </p:grpSpPr>
        <p:sp>
          <p:nvSpPr>
            <p:cNvPr id="328765" name="AutoShape 61"/>
            <p:cNvSpPr>
              <a:spLocks noChangeArrowheads="1"/>
            </p:cNvSpPr>
            <p:nvPr/>
          </p:nvSpPr>
          <p:spPr bwMode="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pFill/>
            <a:ln w="9525">
              <a:solidFill>
                <a:schemeClr val="accent3"/>
              </a:solidFill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328766" name="AutoShape 62"/>
            <p:cNvSpPr>
              <a:spLocks noChangeArrowheads="1"/>
            </p:cNvSpPr>
            <p:nvPr/>
          </p:nvSpPr>
          <p:spPr bwMode="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pFill/>
            <a:ln w="9525">
              <a:solidFill>
                <a:schemeClr val="accent3"/>
              </a:solidFill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328767" name="AutoShape 63"/>
            <p:cNvSpPr>
              <a:spLocks noChangeArrowheads="1"/>
            </p:cNvSpPr>
            <p:nvPr/>
          </p:nvSpPr>
          <p:spPr bwMode="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pFill/>
            <a:ln w="9525">
              <a:solidFill>
                <a:schemeClr val="accent3"/>
              </a:solidFill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  <p:sp>
          <p:nvSpPr>
            <p:cNvPr id="328768" name="AutoShape 64"/>
            <p:cNvSpPr>
              <a:spLocks noChangeArrowheads="1"/>
            </p:cNvSpPr>
            <p:nvPr/>
          </p:nvSpPr>
          <p:spPr bwMode="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pFill/>
            <a:ln w="9525">
              <a:solidFill>
                <a:schemeClr val="accent3"/>
              </a:solidFill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608561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36174D"/>
                </a:solidFill>
                <a:latin typeface="Georgia" pitchFamily="18" charset="0"/>
              </a:rPr>
              <a:t>Мотивації до занять фізичною культурою</a:t>
            </a:r>
            <a:endParaRPr lang="ru-RU" sz="2800" b="1" i="1" dirty="0">
              <a:solidFill>
                <a:srgbClr val="36174D"/>
              </a:solidFill>
              <a:latin typeface="Georgia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35" y="1000108"/>
            <a:ext cx="158626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3500438"/>
            <a:ext cx="158626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55" y="5485727"/>
            <a:ext cx="158626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55"/>
          <p:cNvGrpSpPr>
            <a:grpSpLocks/>
          </p:cNvGrpSpPr>
          <p:nvPr/>
        </p:nvGrpSpPr>
        <p:grpSpPr bwMode="auto">
          <a:xfrm rot="5400000">
            <a:off x="7533804" y="5178652"/>
            <a:ext cx="1401588" cy="1603796"/>
            <a:chOff x="4464" y="192"/>
            <a:chExt cx="1187" cy="1104"/>
          </a:xfrm>
        </p:grpSpPr>
        <p:grpSp>
          <p:nvGrpSpPr>
            <p:cNvPr id="3" name="Group 62"/>
            <p:cNvGrpSpPr>
              <a:grpSpLocks/>
            </p:cNvGrpSpPr>
            <p:nvPr/>
          </p:nvGrpSpPr>
          <p:grpSpPr bwMode="auto">
            <a:xfrm rot="1159935" flipV="1">
              <a:off x="4815" y="642"/>
              <a:ext cx="129" cy="126"/>
              <a:chOff x="1204" y="2187"/>
              <a:chExt cx="364" cy="357"/>
            </a:xfrm>
          </p:grpSpPr>
          <p:grpSp>
            <p:nvGrpSpPr>
              <p:cNvPr id="4" name="Group 63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98" name="Freeform 64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9" name="Freeform 65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0" name="Freeform 66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5" name="Group 67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95" name="Freeform 68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6" name="Freeform 69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7" name="Freeform 70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6" name="Group 71"/>
            <p:cNvGrpSpPr>
              <a:grpSpLocks/>
            </p:cNvGrpSpPr>
            <p:nvPr/>
          </p:nvGrpSpPr>
          <p:grpSpPr bwMode="auto">
            <a:xfrm rot="1159935" flipV="1">
              <a:off x="4752" y="192"/>
              <a:ext cx="172" cy="166"/>
              <a:chOff x="1204" y="2187"/>
              <a:chExt cx="364" cy="357"/>
            </a:xfrm>
          </p:grpSpPr>
          <p:grpSp>
            <p:nvGrpSpPr>
              <p:cNvPr id="7" name="Group 72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90" name="Freeform 73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1" name="Freeform 74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2" name="Freeform 75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87" name="Freeform 77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8" name="Freeform 78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9" name="Freeform 79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9" name="Group 80"/>
            <p:cNvGrpSpPr>
              <a:grpSpLocks/>
            </p:cNvGrpSpPr>
            <p:nvPr/>
          </p:nvGrpSpPr>
          <p:grpSpPr bwMode="auto">
            <a:xfrm rot="18978788" flipV="1">
              <a:off x="4464" y="288"/>
              <a:ext cx="470" cy="455"/>
              <a:chOff x="1204" y="2187"/>
              <a:chExt cx="364" cy="357"/>
            </a:xfrm>
          </p:grpSpPr>
          <p:grpSp>
            <p:nvGrpSpPr>
              <p:cNvPr id="10" name="Group 81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82" name="Freeform 82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3" name="Freeform 83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4" name="Freeform 84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11" name="Group 85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79" name="Freeform 86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0" name="Freeform 87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1" name="Freeform 88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12" name="Group 89"/>
            <p:cNvGrpSpPr>
              <a:grpSpLocks/>
            </p:cNvGrpSpPr>
            <p:nvPr/>
          </p:nvGrpSpPr>
          <p:grpSpPr bwMode="auto">
            <a:xfrm rot="17083889" flipV="1">
              <a:off x="5154" y="290"/>
              <a:ext cx="127" cy="124"/>
              <a:chOff x="1204" y="2187"/>
              <a:chExt cx="364" cy="357"/>
            </a:xfrm>
          </p:grpSpPr>
          <p:grpSp>
            <p:nvGrpSpPr>
              <p:cNvPr id="13" name="Group 90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74" name="Freeform 91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75" name="Freeform 92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76" name="Freeform 93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14" name="Group 94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71" name="Freeform 95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72" name="Freeform 96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73" name="Freeform 97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15" name="Group 98"/>
            <p:cNvGrpSpPr>
              <a:grpSpLocks/>
            </p:cNvGrpSpPr>
            <p:nvPr/>
          </p:nvGrpSpPr>
          <p:grpSpPr bwMode="auto">
            <a:xfrm rot="1462908">
              <a:off x="5288" y="297"/>
              <a:ext cx="278" cy="351"/>
              <a:chOff x="3863" y="2473"/>
              <a:chExt cx="983" cy="1148"/>
            </a:xfrm>
          </p:grpSpPr>
          <p:grpSp>
            <p:nvGrpSpPr>
              <p:cNvPr id="16" name="Group 99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17" name="Group 100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66" name="Freeform 101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7" name="Freeform 102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8" name="Freeform 103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18" name="Group 104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63" name="Freeform 105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4" name="Freeform 106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5" name="Freeform 107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  <p:grpSp>
            <p:nvGrpSpPr>
              <p:cNvPr id="25" name="Group 108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26" name="Group 10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58" name="Freeform 11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59" name="Freeform 11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0" name="Freeform 11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33" name="Group 113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55" name="Freeform 11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56" name="Freeform 11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57" name="Freeform 11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</p:grpSp>
        <p:grpSp>
          <p:nvGrpSpPr>
            <p:cNvPr id="34" name="Group 117"/>
            <p:cNvGrpSpPr>
              <a:grpSpLocks/>
            </p:cNvGrpSpPr>
            <p:nvPr/>
          </p:nvGrpSpPr>
          <p:grpSpPr bwMode="auto">
            <a:xfrm>
              <a:off x="4992" y="528"/>
              <a:ext cx="659" cy="768"/>
              <a:chOff x="3863" y="2473"/>
              <a:chExt cx="983" cy="1148"/>
            </a:xfrm>
          </p:grpSpPr>
          <p:grpSp>
            <p:nvGrpSpPr>
              <p:cNvPr id="35" name="Group 118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36" name="Group 11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48" name="Freeform 12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9" name="Freeform 12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50" name="Freeform 12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43" name="Group 123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45" name="Freeform 12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6" name="Freeform 12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7" name="Freeform 12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  <p:grpSp>
            <p:nvGrpSpPr>
              <p:cNvPr id="44" name="Group 127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51" name="Group 12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40" name="Freeform 12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1" name="Freeform 13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2" name="Freeform 13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52" name="Group 132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7" name="Freeform 13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8" name="Freeform 13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9" name="Freeform 13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</p:grpSp>
        <p:grpSp>
          <p:nvGrpSpPr>
            <p:cNvPr id="53" name="Group 136"/>
            <p:cNvGrpSpPr>
              <a:grpSpLocks/>
            </p:cNvGrpSpPr>
            <p:nvPr/>
          </p:nvGrpSpPr>
          <p:grpSpPr bwMode="auto">
            <a:xfrm>
              <a:off x="4951" y="384"/>
              <a:ext cx="281" cy="328"/>
              <a:chOff x="3863" y="2473"/>
              <a:chExt cx="983" cy="1148"/>
            </a:xfrm>
          </p:grpSpPr>
          <p:grpSp>
            <p:nvGrpSpPr>
              <p:cNvPr id="54" name="Group 137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61" name="Group 13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" name="Freeform 13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1" name="Freeform 14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2" name="Freeform 14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62" name="Group 142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7" name="Freeform 14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8" name="Freeform 14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9" name="Freeform 14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  <p:grpSp>
            <p:nvGrpSpPr>
              <p:cNvPr id="69" name="Group 146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70" name="Group 147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2" name="Freeform 148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3" name="Freeform 149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4" name="Freeform 150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77" name="Group 151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19" name="Freeform 152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0" name="Freeform 153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1" name="Freeform 154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</p:grpSp>
      </p:grpSp>
      <p:pic>
        <p:nvPicPr>
          <p:cNvPr id="78" name="Рисунок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99" y="116633"/>
            <a:ext cx="6231679" cy="4032448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5976664" cy="424716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10" y="131408"/>
            <a:ext cx="158432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476" b="1840"/>
          <a:stretch/>
        </p:blipFill>
        <p:spPr>
          <a:xfrm>
            <a:off x="2555777" y="0"/>
            <a:ext cx="6588223" cy="4629621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40" r="5330" b="26808"/>
          <a:stretch/>
        </p:blipFill>
        <p:spPr>
          <a:xfrm>
            <a:off x="0" y="2571744"/>
            <a:ext cx="6171767" cy="4286256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10" b="16693"/>
          <a:stretch/>
        </p:blipFill>
        <p:spPr>
          <a:xfrm>
            <a:off x="1071538" y="571480"/>
            <a:ext cx="5742120" cy="388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9981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80" y="372728"/>
            <a:ext cx="3213417" cy="25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1318" name="Group 22"/>
          <p:cNvGrpSpPr>
            <a:grpSpLocks/>
          </p:cNvGrpSpPr>
          <p:nvPr/>
        </p:nvGrpSpPr>
        <p:grpSpPr bwMode="auto">
          <a:xfrm>
            <a:off x="4958471" y="1"/>
            <a:ext cx="2709873" cy="1916832"/>
            <a:chOff x="144" y="384"/>
            <a:chExt cx="2080" cy="2081"/>
          </a:xfrm>
        </p:grpSpPr>
        <p:sp>
          <p:nvSpPr>
            <p:cNvPr id="311319" name="Oval 23"/>
            <p:cNvSpPr>
              <a:spLocks noChangeArrowheads="1"/>
            </p:cNvSpPr>
            <p:nvPr/>
          </p:nvSpPr>
          <p:spPr bwMode="ltGray">
            <a:xfrm>
              <a:off x="144" y="384"/>
              <a:ext cx="2080" cy="2081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22353"/>
                    <a:invGamma/>
                    <a:alpha val="71001"/>
                  </a:schemeClr>
                </a:gs>
                <a:gs pos="50000">
                  <a:schemeClr val="folHlink">
                    <a:alpha val="80000"/>
                  </a:schemeClr>
                </a:gs>
                <a:gs pos="100000">
                  <a:schemeClr val="folHlink">
                    <a:gamma/>
                    <a:shade val="22353"/>
                    <a:invGamma/>
                    <a:alpha val="71001"/>
                  </a:schemeClr>
                </a:gs>
              </a:gsLst>
              <a:lin ang="27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11320" name="Picture 24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227" y="392"/>
              <a:ext cx="1918" cy="1011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321" name="Picture 25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 flipV="1">
              <a:off x="228" y="1437"/>
              <a:ext cx="1918" cy="1011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1322" name="Group 26"/>
          <p:cNvGrpSpPr>
            <a:grpSpLocks/>
          </p:cNvGrpSpPr>
          <p:nvPr/>
        </p:nvGrpSpPr>
        <p:grpSpPr bwMode="auto">
          <a:xfrm>
            <a:off x="3558314" y="1315995"/>
            <a:ext cx="3061857" cy="2188818"/>
            <a:chOff x="144" y="384"/>
            <a:chExt cx="2080" cy="2081"/>
          </a:xfrm>
        </p:grpSpPr>
        <p:sp>
          <p:nvSpPr>
            <p:cNvPr id="311323" name="Oval 27"/>
            <p:cNvSpPr>
              <a:spLocks noChangeArrowheads="1"/>
            </p:cNvSpPr>
            <p:nvPr/>
          </p:nvSpPr>
          <p:spPr bwMode="gray">
            <a:xfrm>
              <a:off x="144" y="384"/>
              <a:ext cx="2080" cy="208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31765"/>
                    <a:invGamma/>
                    <a:alpha val="71001"/>
                  </a:schemeClr>
                </a:gs>
                <a:gs pos="50000">
                  <a:schemeClr val="hlink">
                    <a:alpha val="80000"/>
                  </a:schemeClr>
                </a:gs>
                <a:gs pos="100000">
                  <a:schemeClr val="hlink">
                    <a:gamma/>
                    <a:shade val="31765"/>
                    <a:invGamma/>
                    <a:alpha val="71001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11324" name="Picture 28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27" y="392"/>
              <a:ext cx="1918" cy="101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45791" dir="3378596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11325" name="Picture 29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V="1">
              <a:off x="228" y="1437"/>
              <a:ext cx="1918" cy="101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45791" dir="3378596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11330" name="Text Box 4"/>
          <p:cNvSpPr txBox="1">
            <a:spLocks noChangeArrowheads="1"/>
          </p:cNvSpPr>
          <p:nvPr/>
        </p:nvSpPr>
        <p:spPr bwMode="gray">
          <a:xfrm>
            <a:off x="522372" y="1160806"/>
            <a:ext cx="2079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uk-UA" sz="5400" b="1" i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Урок</a:t>
            </a:r>
            <a:endParaRPr lang="en-US" sz="5400" b="1" i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11333" name="Text Box 37"/>
          <p:cNvSpPr txBox="1">
            <a:spLocks noChangeArrowheads="1"/>
          </p:cNvSpPr>
          <p:nvPr/>
        </p:nvSpPr>
        <p:spPr bwMode="gray">
          <a:xfrm>
            <a:off x="3944013" y="2156957"/>
            <a:ext cx="2320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Повторення</a:t>
            </a:r>
            <a:endParaRPr lang="en-US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11334" name="Text Box 38"/>
          <p:cNvSpPr txBox="1">
            <a:spLocks noChangeArrowheads="1"/>
          </p:cNvSpPr>
          <p:nvPr/>
        </p:nvSpPr>
        <p:spPr bwMode="gray">
          <a:xfrm>
            <a:off x="4958471" y="703298"/>
            <a:ext cx="27098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Ознайомлення</a:t>
            </a:r>
            <a:endParaRPr lang="en-US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152784" y="4406686"/>
            <a:ext cx="3041960" cy="2309668"/>
            <a:chOff x="144" y="384"/>
            <a:chExt cx="2080" cy="2081"/>
          </a:xfrm>
        </p:grpSpPr>
        <p:sp>
          <p:nvSpPr>
            <p:cNvPr id="24" name="Oval 27"/>
            <p:cNvSpPr>
              <a:spLocks noChangeArrowheads="1"/>
            </p:cNvSpPr>
            <p:nvPr/>
          </p:nvSpPr>
          <p:spPr bwMode="gray">
            <a:xfrm>
              <a:off x="144" y="384"/>
              <a:ext cx="2080" cy="208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31765"/>
                    <a:invGamma/>
                    <a:alpha val="71001"/>
                  </a:schemeClr>
                </a:gs>
                <a:gs pos="50000">
                  <a:schemeClr val="hlink">
                    <a:alpha val="80000"/>
                  </a:schemeClr>
                </a:gs>
                <a:gs pos="100000">
                  <a:schemeClr val="hlink">
                    <a:gamma/>
                    <a:shade val="31765"/>
                    <a:invGamma/>
                    <a:alpha val="71001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25" name="Picture 28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27" y="392"/>
              <a:ext cx="1918" cy="101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45791" dir="3378596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29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V="1">
              <a:off x="228" y="1437"/>
              <a:ext cx="1918" cy="101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45791" dir="3378596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3681966" y="5033122"/>
            <a:ext cx="5123201" cy="1603450"/>
            <a:chOff x="144" y="384"/>
            <a:chExt cx="2080" cy="2081"/>
          </a:xfrm>
        </p:grpSpPr>
        <p:sp>
          <p:nvSpPr>
            <p:cNvPr id="28" name="Oval 23"/>
            <p:cNvSpPr>
              <a:spLocks noChangeArrowheads="1"/>
            </p:cNvSpPr>
            <p:nvPr/>
          </p:nvSpPr>
          <p:spPr bwMode="ltGray">
            <a:xfrm>
              <a:off x="144" y="384"/>
              <a:ext cx="2080" cy="2081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22353"/>
                    <a:invGamma/>
                    <a:alpha val="71001"/>
                  </a:schemeClr>
                </a:gs>
                <a:gs pos="50000">
                  <a:schemeClr val="folHlink">
                    <a:alpha val="80000"/>
                  </a:schemeClr>
                </a:gs>
                <a:gs pos="100000">
                  <a:schemeClr val="folHlink">
                    <a:gamma/>
                    <a:shade val="22353"/>
                    <a:invGamma/>
                    <a:alpha val="71001"/>
                  </a:schemeClr>
                </a:gs>
              </a:gsLst>
              <a:lin ang="27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29" name="Picture 24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227" y="392"/>
              <a:ext cx="1918" cy="1011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 flipV="1">
              <a:off x="228" y="1437"/>
              <a:ext cx="1918" cy="1011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22"/>
          <p:cNvGrpSpPr>
            <a:grpSpLocks/>
          </p:cNvGrpSpPr>
          <p:nvPr/>
        </p:nvGrpSpPr>
        <p:grpSpPr bwMode="auto">
          <a:xfrm>
            <a:off x="2481382" y="2706621"/>
            <a:ext cx="2111904" cy="1889894"/>
            <a:chOff x="144" y="384"/>
            <a:chExt cx="2080" cy="2081"/>
          </a:xfrm>
        </p:grpSpPr>
        <p:sp>
          <p:nvSpPr>
            <p:cNvPr id="32" name="Oval 23"/>
            <p:cNvSpPr>
              <a:spLocks noChangeArrowheads="1"/>
            </p:cNvSpPr>
            <p:nvPr/>
          </p:nvSpPr>
          <p:spPr bwMode="ltGray">
            <a:xfrm>
              <a:off x="144" y="384"/>
              <a:ext cx="2080" cy="2081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22353"/>
                    <a:invGamma/>
                    <a:alpha val="71001"/>
                  </a:schemeClr>
                </a:gs>
                <a:gs pos="50000">
                  <a:schemeClr val="folHlink">
                    <a:alpha val="80000"/>
                  </a:schemeClr>
                </a:gs>
                <a:gs pos="100000">
                  <a:schemeClr val="folHlink">
                    <a:gamma/>
                    <a:shade val="22353"/>
                    <a:invGamma/>
                    <a:alpha val="71001"/>
                  </a:schemeClr>
                </a:gs>
              </a:gsLst>
              <a:lin ang="27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3" name="Picture 24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227" y="392"/>
              <a:ext cx="1918" cy="1011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5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 flipV="1">
              <a:off x="228" y="1437"/>
              <a:ext cx="1918" cy="1011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522385" y="3398281"/>
            <a:ext cx="2029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Вивчення</a:t>
            </a:r>
            <a:endParaRPr lang="ru-RU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856" y="5122158"/>
            <a:ext cx="2739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Удосконалення вдома</a:t>
            </a:r>
            <a:endParaRPr lang="ru-RU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0269" y="5327203"/>
            <a:ext cx="498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Самостійне виконання вправ, тренування</a:t>
            </a:r>
            <a:endParaRPr lang="ru-RU" sz="2400" b="1" i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108823" y="814440"/>
            <a:ext cx="1872000" cy="621111"/>
          </a:xfrm>
          <a:prstGeom prst="straightConnector1">
            <a:avLst/>
          </a:prstGeom>
          <a:ln w="63500">
            <a:solidFill>
              <a:srgbClr val="99003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043672" y="1962979"/>
            <a:ext cx="612000" cy="180000"/>
          </a:xfrm>
          <a:prstGeom prst="straightConnector1">
            <a:avLst/>
          </a:prstGeom>
          <a:ln w="63500">
            <a:solidFill>
              <a:srgbClr val="99003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622606" y="2544621"/>
            <a:ext cx="351730" cy="324000"/>
          </a:xfrm>
          <a:prstGeom prst="straightConnector1">
            <a:avLst/>
          </a:prstGeom>
          <a:ln w="63500">
            <a:solidFill>
              <a:srgbClr val="99003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11327" idx="4"/>
          </p:cNvCxnSpPr>
          <p:nvPr/>
        </p:nvCxnSpPr>
        <p:spPr>
          <a:xfrm flipH="1">
            <a:off x="1440577" y="2965258"/>
            <a:ext cx="101252" cy="1441428"/>
          </a:xfrm>
          <a:prstGeom prst="straightConnector1">
            <a:avLst/>
          </a:prstGeom>
          <a:ln w="63500">
            <a:solidFill>
              <a:srgbClr val="990033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115714" y="5188676"/>
            <a:ext cx="929109" cy="277053"/>
          </a:xfrm>
          <a:prstGeom prst="straightConnector1">
            <a:avLst/>
          </a:prstGeom>
          <a:ln w="63500">
            <a:solidFill>
              <a:srgbClr val="99003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75210" y="2833155"/>
            <a:ext cx="1586265" cy="165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3390">
            <a:off x="4591337" y="5182585"/>
            <a:ext cx="3602260" cy="230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AutoShape 98"/>
          <p:cNvSpPr>
            <a:spLocks noChangeArrowheads="1"/>
          </p:cNvSpPr>
          <p:nvPr/>
        </p:nvSpPr>
        <p:spPr bwMode="gray">
          <a:xfrm rot="2604144">
            <a:off x="5865230" y="3850274"/>
            <a:ext cx="657225" cy="6572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28627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EFFFF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b="1" i="1" dirty="0" smtClean="0">
                <a:solidFill>
                  <a:srgbClr val="4F2270"/>
                </a:solidFill>
                <a:latin typeface="Georgia" pitchFamily="18" charset="0"/>
              </a:rPr>
              <a:t>   Складові  успіху</a:t>
            </a:r>
            <a:endParaRPr lang="en-US" sz="4800" i="1" dirty="0"/>
          </a:p>
        </p:txBody>
      </p:sp>
      <p:sp>
        <p:nvSpPr>
          <p:cNvPr id="333882" name="Line 58"/>
          <p:cNvSpPr>
            <a:spLocks noChangeShapeType="1"/>
          </p:cNvSpPr>
          <p:nvPr/>
        </p:nvSpPr>
        <p:spPr bwMode="gray">
          <a:xfrm flipH="1">
            <a:off x="0" y="6400800"/>
            <a:ext cx="2819400" cy="228600"/>
          </a:xfrm>
          <a:prstGeom prst="line">
            <a:avLst/>
          </a:prstGeom>
          <a:noFill/>
          <a:ln w="9525">
            <a:solidFill>
              <a:schemeClr val="tx1">
                <a:alpha val="39999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333883" name="Line 59"/>
          <p:cNvSpPr>
            <a:spLocks noChangeShapeType="1"/>
          </p:cNvSpPr>
          <p:nvPr/>
        </p:nvSpPr>
        <p:spPr bwMode="gray">
          <a:xfrm flipH="1">
            <a:off x="0" y="3214686"/>
            <a:ext cx="857224" cy="3414714"/>
          </a:xfrm>
          <a:prstGeom prst="line">
            <a:avLst/>
          </a:prstGeom>
          <a:noFill/>
          <a:ln w="9525">
            <a:solidFill>
              <a:schemeClr val="tx1">
                <a:alpha val="39999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333884" name="AutoShape 60"/>
          <p:cNvSpPr>
            <a:spLocks noChangeArrowheads="1"/>
          </p:cNvSpPr>
          <p:nvPr/>
        </p:nvSpPr>
        <p:spPr bwMode="black">
          <a:xfrm>
            <a:off x="1857356" y="2857496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885" name="AutoShape 61"/>
          <p:cNvSpPr>
            <a:spLocks noChangeArrowheads="1"/>
          </p:cNvSpPr>
          <p:nvPr/>
        </p:nvSpPr>
        <p:spPr bwMode="black">
          <a:xfrm>
            <a:off x="3071802" y="3571876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886" name="AutoShape 62"/>
          <p:cNvSpPr>
            <a:spLocks noChangeArrowheads="1"/>
          </p:cNvSpPr>
          <p:nvPr/>
        </p:nvSpPr>
        <p:spPr bwMode="black">
          <a:xfrm>
            <a:off x="5357818" y="4643446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887" name="Line 63"/>
          <p:cNvSpPr>
            <a:spLocks noChangeShapeType="1"/>
          </p:cNvSpPr>
          <p:nvPr/>
        </p:nvSpPr>
        <p:spPr bwMode="gray">
          <a:xfrm flipH="1">
            <a:off x="214282" y="3357562"/>
            <a:ext cx="1665288" cy="2878137"/>
          </a:xfrm>
          <a:prstGeom prst="line">
            <a:avLst/>
          </a:prstGeom>
          <a:noFill/>
          <a:ln w="9525">
            <a:solidFill>
              <a:schemeClr val="tx1">
                <a:alpha val="39999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333888" name="Line 64"/>
          <p:cNvSpPr>
            <a:spLocks noChangeShapeType="1"/>
          </p:cNvSpPr>
          <p:nvPr/>
        </p:nvSpPr>
        <p:spPr bwMode="gray">
          <a:xfrm flipH="1">
            <a:off x="0" y="5072074"/>
            <a:ext cx="4500562" cy="1557326"/>
          </a:xfrm>
          <a:prstGeom prst="line">
            <a:avLst/>
          </a:prstGeom>
          <a:noFill/>
          <a:ln w="9525">
            <a:solidFill>
              <a:schemeClr val="tx1">
                <a:alpha val="39999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333889" name="Line 65"/>
          <p:cNvSpPr>
            <a:spLocks noChangeShapeType="1"/>
          </p:cNvSpPr>
          <p:nvPr/>
        </p:nvSpPr>
        <p:spPr bwMode="black">
          <a:xfrm flipH="1">
            <a:off x="0" y="2143116"/>
            <a:ext cx="1223926" cy="4500594"/>
          </a:xfrm>
          <a:prstGeom prst="line">
            <a:avLst/>
          </a:prstGeom>
          <a:noFill/>
          <a:ln w="19050">
            <a:solidFill>
              <a:schemeClr val="hlink">
                <a:alpha val="60001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333890" name="Line 66"/>
          <p:cNvSpPr>
            <a:spLocks noChangeShapeType="1"/>
          </p:cNvSpPr>
          <p:nvPr/>
        </p:nvSpPr>
        <p:spPr bwMode="black">
          <a:xfrm flipH="1">
            <a:off x="0" y="2428868"/>
            <a:ext cx="2928894" cy="4429132"/>
          </a:xfrm>
          <a:prstGeom prst="line">
            <a:avLst/>
          </a:prstGeom>
          <a:noFill/>
          <a:ln w="19050">
            <a:solidFill>
              <a:schemeClr val="accent1">
                <a:alpha val="60001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333891" name="Line 67"/>
          <p:cNvSpPr>
            <a:spLocks noChangeShapeType="1"/>
          </p:cNvSpPr>
          <p:nvPr/>
        </p:nvSpPr>
        <p:spPr bwMode="black">
          <a:xfrm flipH="1">
            <a:off x="214282" y="3429000"/>
            <a:ext cx="4572000" cy="2914649"/>
          </a:xfrm>
          <a:prstGeom prst="line">
            <a:avLst/>
          </a:prstGeom>
          <a:noFill/>
          <a:ln w="19050">
            <a:solidFill>
              <a:schemeClr val="folHlink">
                <a:alpha val="60001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333892" name="Line 68"/>
          <p:cNvSpPr>
            <a:spLocks noChangeShapeType="1"/>
          </p:cNvSpPr>
          <p:nvPr/>
        </p:nvSpPr>
        <p:spPr bwMode="black">
          <a:xfrm flipH="1">
            <a:off x="2071670" y="5572140"/>
            <a:ext cx="3500462" cy="746125"/>
          </a:xfrm>
          <a:prstGeom prst="line">
            <a:avLst/>
          </a:prstGeom>
          <a:noFill/>
          <a:ln w="19050">
            <a:solidFill>
              <a:schemeClr val="accent2">
                <a:alpha val="60001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333893" name="Arc 69"/>
          <p:cNvSpPr>
            <a:spLocks/>
          </p:cNvSpPr>
          <p:nvPr/>
        </p:nvSpPr>
        <p:spPr bwMode="gray">
          <a:xfrm>
            <a:off x="0" y="4567238"/>
            <a:ext cx="2286000" cy="22907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080808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894" name="Line 70"/>
          <p:cNvSpPr>
            <a:spLocks noChangeShapeType="1"/>
          </p:cNvSpPr>
          <p:nvPr/>
        </p:nvSpPr>
        <p:spPr bwMode="gray">
          <a:xfrm flipH="1">
            <a:off x="-1" y="3714753"/>
            <a:ext cx="3143240" cy="3143248"/>
          </a:xfrm>
          <a:prstGeom prst="line">
            <a:avLst/>
          </a:prstGeom>
          <a:noFill/>
          <a:ln w="9525">
            <a:solidFill>
              <a:schemeClr val="tx1">
                <a:alpha val="39999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uk-UA" dirty="0"/>
          </a:p>
        </p:txBody>
      </p:sp>
      <p:sp>
        <p:nvSpPr>
          <p:cNvPr id="333895" name="Arc 71"/>
          <p:cNvSpPr>
            <a:spLocks/>
          </p:cNvSpPr>
          <p:nvPr/>
        </p:nvSpPr>
        <p:spPr bwMode="gray">
          <a:xfrm>
            <a:off x="0" y="4667250"/>
            <a:ext cx="2193925" cy="21907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1">
            <a:gsLst>
              <a:gs pos="0">
                <a:schemeClr val="tx2">
                  <a:gamma/>
                  <a:tint val="47059"/>
                  <a:invGamma/>
                </a:schemeClr>
              </a:gs>
              <a:gs pos="100000">
                <a:schemeClr val="tx2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896" name="Arc 72"/>
          <p:cNvSpPr>
            <a:spLocks/>
          </p:cNvSpPr>
          <p:nvPr/>
        </p:nvSpPr>
        <p:spPr bwMode="gray">
          <a:xfrm>
            <a:off x="0" y="3214686"/>
            <a:ext cx="4071934" cy="364331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1">
            <a:gsLst>
              <a:gs pos="0">
                <a:schemeClr val="tx2">
                  <a:alpha val="0"/>
                </a:schemeClr>
              </a:gs>
              <a:gs pos="100000">
                <a:schemeClr val="tx2">
                  <a:gamma/>
                  <a:tint val="63529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918" name="AutoShape 94"/>
          <p:cNvSpPr>
            <a:spLocks noChangeArrowheads="1"/>
          </p:cNvSpPr>
          <p:nvPr/>
        </p:nvSpPr>
        <p:spPr bwMode="black">
          <a:xfrm>
            <a:off x="571472" y="2857496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919" name="AutoShape 95"/>
          <p:cNvSpPr>
            <a:spLocks noChangeArrowheads="1"/>
          </p:cNvSpPr>
          <p:nvPr/>
        </p:nvSpPr>
        <p:spPr bwMode="black">
          <a:xfrm>
            <a:off x="6072198" y="6429396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920" name="AutoShape 96"/>
          <p:cNvSpPr>
            <a:spLocks noChangeArrowheads="1"/>
          </p:cNvSpPr>
          <p:nvPr/>
        </p:nvSpPr>
        <p:spPr bwMode="gray">
          <a:xfrm rot="1210414">
            <a:off x="4965668" y="5309495"/>
            <a:ext cx="514350" cy="51435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50980"/>
                  <a:invGamma/>
                </a:schemeClr>
              </a:gs>
            </a:gsLst>
            <a:lin ang="5400000" scaled="1"/>
          </a:gradFill>
          <a:ln w="9525">
            <a:solidFill>
              <a:srgbClr val="FEFFFF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921" name="AutoShape 97"/>
          <p:cNvSpPr>
            <a:spLocks noChangeArrowheads="1"/>
          </p:cNvSpPr>
          <p:nvPr/>
        </p:nvSpPr>
        <p:spPr bwMode="gray">
          <a:xfrm>
            <a:off x="857224" y="1571612"/>
            <a:ext cx="657225" cy="6572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2000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rgbClr val="FEFFFF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922" name="AutoShape 98"/>
          <p:cNvSpPr>
            <a:spLocks noChangeArrowheads="1"/>
          </p:cNvSpPr>
          <p:nvPr/>
        </p:nvSpPr>
        <p:spPr bwMode="gray">
          <a:xfrm rot="802016">
            <a:off x="2638806" y="1924432"/>
            <a:ext cx="657225" cy="65722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28627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EFFFF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333923" name="AutoShape 99"/>
          <p:cNvSpPr>
            <a:spLocks noChangeArrowheads="1"/>
          </p:cNvSpPr>
          <p:nvPr/>
        </p:nvSpPr>
        <p:spPr bwMode="gray">
          <a:xfrm rot="1833378">
            <a:off x="4714515" y="2884324"/>
            <a:ext cx="604838" cy="6048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79216"/>
                  <a:invGamma/>
                </a:schemeClr>
              </a:gs>
            </a:gsLst>
            <a:lin ang="5400000" scaled="1"/>
          </a:gradFill>
          <a:ln w="9525">
            <a:solidFill>
              <a:srgbClr val="FEFFFF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928662" y="1071546"/>
            <a:ext cx="3273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ln>
                  <a:solidFill>
                    <a:srgbClr val="4F2270"/>
                  </a:solidFill>
                </a:ln>
                <a:solidFill>
                  <a:srgbClr val="4F2270"/>
                </a:solidFill>
                <a:latin typeface="Georgia" pitchFamily="18" charset="0"/>
              </a:rPr>
              <a:t>Любов до дітей</a:t>
            </a:r>
            <a:endParaRPr lang="uk-UA" sz="2800" b="1" i="1" dirty="0">
              <a:ln>
                <a:solidFill>
                  <a:srgbClr val="4F2270"/>
                </a:solidFill>
              </a:ln>
              <a:solidFill>
                <a:srgbClr val="4F2270"/>
              </a:solidFill>
              <a:latin typeface="Georgia" pitchFamily="18" charset="0"/>
            </a:endParaRPr>
          </a:p>
        </p:txBody>
      </p:sp>
      <p:pic>
        <p:nvPicPr>
          <p:cNvPr id="48" name="Рисунок 47" descr="IMG_1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87" y="3429000"/>
            <a:ext cx="4500594" cy="333835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43240" y="164305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ln>
                  <a:solidFill>
                    <a:srgbClr val="4F2270"/>
                  </a:solidFill>
                </a:ln>
                <a:solidFill>
                  <a:srgbClr val="4F2270"/>
                </a:solidFill>
                <a:latin typeface="Georgia" pitchFamily="18" charset="0"/>
              </a:rPr>
              <a:t>Сумлінність</a:t>
            </a:r>
            <a:endParaRPr lang="uk-UA" sz="2800" b="1" i="1" dirty="0">
              <a:ln>
                <a:solidFill>
                  <a:srgbClr val="4F2270"/>
                </a:solidFill>
              </a:ln>
              <a:solidFill>
                <a:srgbClr val="4F2270"/>
              </a:solidFill>
              <a:latin typeface="Georgia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03209" y="2387116"/>
            <a:ext cx="399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ln>
                  <a:solidFill>
                    <a:srgbClr val="4F2270"/>
                  </a:solidFill>
                </a:ln>
                <a:solidFill>
                  <a:srgbClr val="4F2270"/>
                </a:solidFill>
                <a:latin typeface="Georgia" pitchFamily="18" charset="0"/>
              </a:rPr>
              <a:t>Самоосвіта</a:t>
            </a:r>
            <a:endParaRPr lang="uk-UA" sz="2800" b="1" i="1" dirty="0">
              <a:ln>
                <a:solidFill>
                  <a:srgbClr val="4F2270"/>
                </a:solidFill>
              </a:ln>
              <a:solidFill>
                <a:srgbClr val="4F2270"/>
              </a:solidFill>
              <a:latin typeface="Georgia" pitchFamily="18" charset="0"/>
            </a:endParaRPr>
          </a:p>
        </p:txBody>
      </p:sp>
      <p:sp>
        <p:nvSpPr>
          <p:cNvPr id="51" name="AutoShape 62"/>
          <p:cNvSpPr>
            <a:spLocks noChangeArrowheads="1"/>
          </p:cNvSpPr>
          <p:nvPr/>
        </p:nvSpPr>
        <p:spPr bwMode="black">
          <a:xfrm>
            <a:off x="5500694" y="3714752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52" name="AutoShape 62"/>
          <p:cNvSpPr>
            <a:spLocks noChangeArrowheads="1"/>
          </p:cNvSpPr>
          <p:nvPr/>
        </p:nvSpPr>
        <p:spPr bwMode="black">
          <a:xfrm>
            <a:off x="6929454" y="5786454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53" name="AutoShape 62"/>
          <p:cNvSpPr>
            <a:spLocks noChangeArrowheads="1"/>
          </p:cNvSpPr>
          <p:nvPr/>
        </p:nvSpPr>
        <p:spPr bwMode="black">
          <a:xfrm>
            <a:off x="3714744" y="2285992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54" name="AutoShape 99"/>
          <p:cNvSpPr>
            <a:spLocks noChangeArrowheads="1"/>
          </p:cNvSpPr>
          <p:nvPr/>
        </p:nvSpPr>
        <p:spPr bwMode="gray">
          <a:xfrm rot="2955764">
            <a:off x="8311893" y="6041229"/>
            <a:ext cx="604838" cy="6048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79216"/>
                  <a:invGamma/>
                </a:schemeClr>
              </a:gs>
            </a:gsLst>
            <a:lin ang="5400000" scaled="1"/>
          </a:gradFill>
          <a:ln w="9525">
            <a:solidFill>
              <a:srgbClr val="FEFFFF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55" name="TextBox 54"/>
          <p:cNvSpPr txBox="1"/>
          <p:nvPr/>
        </p:nvSpPr>
        <p:spPr>
          <a:xfrm>
            <a:off x="5159032" y="3310266"/>
            <a:ext cx="399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ln>
                  <a:solidFill>
                    <a:srgbClr val="4F2270"/>
                  </a:solidFill>
                </a:ln>
                <a:solidFill>
                  <a:srgbClr val="4F2270"/>
                </a:solidFill>
                <a:latin typeface="Georgia" pitchFamily="18" charset="0"/>
              </a:rPr>
              <a:t>Досвід, практика</a:t>
            </a:r>
            <a:endParaRPr lang="uk-UA" sz="2800" b="1" i="1" dirty="0">
              <a:ln>
                <a:solidFill>
                  <a:srgbClr val="4F2270"/>
                </a:solidFill>
              </a:ln>
              <a:solidFill>
                <a:srgbClr val="4F2270"/>
              </a:solidFill>
              <a:latin typeface="Georgia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57818" y="5263234"/>
            <a:ext cx="378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Компетентність</a:t>
            </a:r>
            <a:endParaRPr lang="uk-UA" sz="2800" b="1" i="1" dirty="0">
              <a:solidFill>
                <a:srgbClr val="421C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0" name="AutoShape 62"/>
          <p:cNvSpPr>
            <a:spLocks noChangeArrowheads="1"/>
          </p:cNvSpPr>
          <p:nvPr/>
        </p:nvSpPr>
        <p:spPr bwMode="black">
          <a:xfrm>
            <a:off x="8551584" y="3128962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61" name="AutoShape 62"/>
          <p:cNvSpPr>
            <a:spLocks noChangeArrowheads="1"/>
          </p:cNvSpPr>
          <p:nvPr/>
        </p:nvSpPr>
        <p:spPr bwMode="black">
          <a:xfrm>
            <a:off x="7143768" y="1357298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62" name="AutoShape 97"/>
          <p:cNvSpPr>
            <a:spLocks noChangeArrowheads="1"/>
          </p:cNvSpPr>
          <p:nvPr/>
        </p:nvSpPr>
        <p:spPr bwMode="gray">
          <a:xfrm rot="1836074">
            <a:off x="8105945" y="1843951"/>
            <a:ext cx="574712" cy="548252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20000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rgbClr val="FEFFFF"/>
            </a:solidFill>
            <a:miter lim="800000"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uk-UA" dirty="0"/>
          </a:p>
        </p:txBody>
      </p:sp>
      <p:cxnSp>
        <p:nvCxnSpPr>
          <p:cNvPr id="3" name="Прямая соединительная линия 2"/>
          <p:cNvCxnSpPr>
            <a:stCxn id="62" idx="2"/>
          </p:cNvCxnSpPr>
          <p:nvPr/>
        </p:nvCxnSpPr>
        <p:spPr>
          <a:xfrm flipH="1">
            <a:off x="4643438" y="2354838"/>
            <a:ext cx="3611690" cy="1898470"/>
          </a:xfrm>
          <a:prstGeom prst="line">
            <a:avLst/>
          </a:prstGeom>
          <a:ln>
            <a:solidFill>
              <a:srgbClr val="F3D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4565281" y="4337584"/>
            <a:ext cx="1401699" cy="369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44099" y="4288226"/>
            <a:ext cx="352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Організованість</a:t>
            </a:r>
            <a:endParaRPr lang="ru-RU" sz="2800" b="1" i="1" dirty="0">
              <a:solidFill>
                <a:srgbClr val="421C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/>
      <p:bldP spid="50" grpId="0"/>
      <p:bldP spid="55" grpId="0"/>
      <p:bldP spid="58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Місце для вмісту 4"/>
          <p:cNvSpPr>
            <a:spLocks noGrp="1"/>
          </p:cNvSpPr>
          <p:nvPr>
            <p:ph idx="1"/>
          </p:nvPr>
        </p:nvSpPr>
        <p:spPr>
          <a:xfrm>
            <a:off x="418835" y="1222767"/>
            <a:ext cx="8496944" cy="3870192"/>
          </a:xfrm>
        </p:spPr>
        <p:txBody>
          <a:bodyPr/>
          <a:lstStyle/>
          <a:p>
            <a:pPr marL="0" indent="0">
              <a:buNone/>
            </a:pPr>
            <a:r>
              <a:rPr lang="uk-UA" sz="6000" b="1" dirty="0" smtClean="0">
                <a:solidFill>
                  <a:srgbClr val="1F1A86"/>
                </a:solidFill>
              </a:rPr>
              <a:t>      </a:t>
            </a:r>
            <a:r>
              <a:rPr lang="uk-UA" sz="5400" b="1" i="1" dirty="0" smtClean="0">
                <a:solidFill>
                  <a:srgbClr val="4F2270"/>
                </a:solidFill>
                <a:latin typeface="Georgia" pitchFamily="18" charset="0"/>
              </a:rPr>
              <a:t>Любов до дітей </a:t>
            </a:r>
          </a:p>
          <a:p>
            <a:pPr marL="0" indent="0">
              <a:buNone/>
            </a:pPr>
            <a:r>
              <a:rPr lang="uk-UA" sz="5400" b="1" i="1" dirty="0" smtClean="0">
                <a:solidFill>
                  <a:srgbClr val="4F2270"/>
                </a:solidFill>
                <a:latin typeface="Georgia" pitchFamily="18" charset="0"/>
              </a:rPr>
              <a:t>       Любов до професії </a:t>
            </a:r>
          </a:p>
          <a:p>
            <a:pPr marL="0" indent="0">
              <a:buNone/>
            </a:pPr>
            <a:r>
              <a:rPr lang="uk-UA" sz="5400" b="1" i="1" dirty="0" smtClean="0">
                <a:solidFill>
                  <a:srgbClr val="4F2270"/>
                </a:solidFill>
                <a:latin typeface="Georgia" pitchFamily="18" charset="0"/>
              </a:rPr>
              <a:t>       Успіх</a:t>
            </a:r>
          </a:p>
        </p:txBody>
      </p:sp>
      <p:sp>
        <p:nvSpPr>
          <p:cNvPr id="3" name="Умножение 2"/>
          <p:cNvSpPr/>
          <p:nvPr/>
        </p:nvSpPr>
        <p:spPr>
          <a:xfrm>
            <a:off x="700476" y="1722241"/>
            <a:ext cx="928694" cy="857256"/>
          </a:xfrm>
          <a:prstGeom prst="mathMultiply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Равно 3"/>
          <p:cNvSpPr/>
          <p:nvPr/>
        </p:nvSpPr>
        <p:spPr>
          <a:xfrm>
            <a:off x="753961" y="2940126"/>
            <a:ext cx="785818" cy="785818"/>
          </a:xfrm>
          <a:prstGeom prst="mathEqual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tx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92809" y="3331447"/>
            <a:ext cx="7072362" cy="1588"/>
          </a:xfrm>
          <a:prstGeom prst="line">
            <a:avLst/>
          </a:prstGeom>
          <a:ln w="76200" cmpd="sng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544" y="5480050"/>
            <a:ext cx="158626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155"/>
          <p:cNvGrpSpPr>
            <a:grpSpLocks/>
          </p:cNvGrpSpPr>
          <p:nvPr/>
        </p:nvGrpSpPr>
        <p:grpSpPr bwMode="auto">
          <a:xfrm rot="16200000">
            <a:off x="108035" y="183859"/>
            <a:ext cx="1503362" cy="1398587"/>
            <a:chOff x="4464" y="192"/>
            <a:chExt cx="1187" cy="1104"/>
          </a:xfrm>
        </p:grpSpPr>
        <p:grpSp>
          <p:nvGrpSpPr>
            <p:cNvPr id="8" name="Group 62"/>
            <p:cNvGrpSpPr>
              <a:grpSpLocks/>
            </p:cNvGrpSpPr>
            <p:nvPr/>
          </p:nvGrpSpPr>
          <p:grpSpPr bwMode="auto">
            <a:xfrm rot="1159935" flipV="1">
              <a:off x="4815" y="642"/>
              <a:ext cx="129" cy="126"/>
              <a:chOff x="1204" y="2187"/>
              <a:chExt cx="364" cy="357"/>
            </a:xfrm>
          </p:grpSpPr>
          <p:grpSp>
            <p:nvGrpSpPr>
              <p:cNvPr id="93" name="Group 63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98" name="Freeform 64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9" name="Freeform 65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100" name="Freeform 66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94" name="Group 67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95" name="Freeform 68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6" name="Freeform 69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7" name="Freeform 70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9" name="Group 71"/>
            <p:cNvGrpSpPr>
              <a:grpSpLocks/>
            </p:cNvGrpSpPr>
            <p:nvPr/>
          </p:nvGrpSpPr>
          <p:grpSpPr bwMode="auto">
            <a:xfrm rot="1159935" flipV="1">
              <a:off x="4752" y="192"/>
              <a:ext cx="172" cy="166"/>
              <a:chOff x="1204" y="2187"/>
              <a:chExt cx="364" cy="357"/>
            </a:xfrm>
          </p:grpSpPr>
          <p:grpSp>
            <p:nvGrpSpPr>
              <p:cNvPr id="85" name="Group 72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90" name="Freeform 73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1" name="Freeform 74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92" name="Freeform 75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86" name="Group 76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87" name="Freeform 77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8" name="Freeform 78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9" name="Freeform 79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10" name="Group 80"/>
            <p:cNvGrpSpPr>
              <a:grpSpLocks/>
            </p:cNvGrpSpPr>
            <p:nvPr/>
          </p:nvGrpSpPr>
          <p:grpSpPr bwMode="auto">
            <a:xfrm rot="18978788" flipV="1">
              <a:off x="4464" y="288"/>
              <a:ext cx="470" cy="455"/>
              <a:chOff x="1204" y="2187"/>
              <a:chExt cx="364" cy="357"/>
            </a:xfrm>
          </p:grpSpPr>
          <p:grpSp>
            <p:nvGrpSpPr>
              <p:cNvPr id="77" name="Group 81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82" name="Freeform 82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3" name="Freeform 83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4" name="Freeform 84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78" name="Group 85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79" name="Freeform 86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0" name="Freeform 87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81" name="Freeform 88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11" name="Group 89"/>
            <p:cNvGrpSpPr>
              <a:grpSpLocks/>
            </p:cNvGrpSpPr>
            <p:nvPr/>
          </p:nvGrpSpPr>
          <p:grpSpPr bwMode="auto">
            <a:xfrm rot="17083889" flipV="1">
              <a:off x="5154" y="290"/>
              <a:ext cx="127" cy="124"/>
              <a:chOff x="1204" y="2187"/>
              <a:chExt cx="364" cy="357"/>
            </a:xfrm>
          </p:grpSpPr>
          <p:grpSp>
            <p:nvGrpSpPr>
              <p:cNvPr id="69" name="Group 90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74" name="Freeform 91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75" name="Freeform 92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76" name="Freeform 93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70" name="Group 94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71" name="Freeform 95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72" name="Freeform 96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73" name="Freeform 97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12" name="Group 98"/>
            <p:cNvGrpSpPr>
              <a:grpSpLocks/>
            </p:cNvGrpSpPr>
            <p:nvPr/>
          </p:nvGrpSpPr>
          <p:grpSpPr bwMode="auto">
            <a:xfrm rot="1462908">
              <a:off x="5288" y="297"/>
              <a:ext cx="278" cy="351"/>
              <a:chOff x="3863" y="2473"/>
              <a:chExt cx="983" cy="1148"/>
            </a:xfrm>
          </p:grpSpPr>
          <p:grpSp>
            <p:nvGrpSpPr>
              <p:cNvPr id="51" name="Group 99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61" name="Group 100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66" name="Freeform 101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7" name="Freeform 102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8" name="Freeform 103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62" name="Group 104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63" name="Freeform 105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4" name="Freeform 106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5" name="Freeform 107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  <p:grpSp>
            <p:nvGrpSpPr>
              <p:cNvPr id="52" name="Group 108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53" name="Group 10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58" name="Freeform 11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59" name="Freeform 11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60" name="Freeform 11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54" name="Group 113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55" name="Freeform 11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56" name="Freeform 11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57" name="Freeform 11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</p:grpSp>
        <p:grpSp>
          <p:nvGrpSpPr>
            <p:cNvPr id="13" name="Group 117"/>
            <p:cNvGrpSpPr>
              <a:grpSpLocks/>
            </p:cNvGrpSpPr>
            <p:nvPr/>
          </p:nvGrpSpPr>
          <p:grpSpPr bwMode="auto">
            <a:xfrm>
              <a:off x="4992" y="528"/>
              <a:ext cx="659" cy="768"/>
              <a:chOff x="3863" y="2473"/>
              <a:chExt cx="983" cy="1148"/>
            </a:xfrm>
          </p:grpSpPr>
          <p:grpSp>
            <p:nvGrpSpPr>
              <p:cNvPr id="33" name="Group 118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43" name="Group 11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48" name="Freeform 12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9" name="Freeform 12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50" name="Freeform 12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44" name="Group 123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45" name="Freeform 12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6" name="Freeform 12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7" name="Freeform 12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  <p:grpSp>
            <p:nvGrpSpPr>
              <p:cNvPr id="34" name="Group 127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35" name="Group 12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40" name="Freeform 12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1" name="Freeform 13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42" name="Freeform 13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36" name="Group 132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7" name="Freeform 13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8" name="Freeform 13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9" name="Freeform 13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</p:grpSp>
        <p:grpSp>
          <p:nvGrpSpPr>
            <p:cNvPr id="14" name="Group 136"/>
            <p:cNvGrpSpPr>
              <a:grpSpLocks/>
            </p:cNvGrpSpPr>
            <p:nvPr/>
          </p:nvGrpSpPr>
          <p:grpSpPr bwMode="auto">
            <a:xfrm>
              <a:off x="4951" y="384"/>
              <a:ext cx="281" cy="328"/>
              <a:chOff x="3863" y="2473"/>
              <a:chExt cx="983" cy="1148"/>
            </a:xfrm>
          </p:grpSpPr>
          <p:grpSp>
            <p:nvGrpSpPr>
              <p:cNvPr id="15" name="Group 137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25" name="Group 13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" name="Freeform 13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1" name="Freeform 14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2" name="Freeform 14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26" name="Group 142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27" name="Freeform 14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8" name="Freeform 14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9" name="Freeform 14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  <p:grpSp>
            <p:nvGrpSpPr>
              <p:cNvPr id="16" name="Group 146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17" name="Group 147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22" name="Freeform 148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3" name="Freeform 149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4" name="Freeform 150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18" name="Group 151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19" name="Freeform 152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0" name="Freeform 153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21" name="Freeform 154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</p:grpSp>
      </p:grp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30323"/>
            <a:ext cx="4553211" cy="311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89981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379" name="Group 155"/>
          <p:cNvGrpSpPr>
            <a:grpSpLocks/>
          </p:cNvGrpSpPr>
          <p:nvPr/>
        </p:nvGrpSpPr>
        <p:grpSpPr bwMode="auto">
          <a:xfrm rot="10800000">
            <a:off x="114989" y="5309006"/>
            <a:ext cx="1503362" cy="1398587"/>
            <a:chOff x="4464" y="192"/>
            <a:chExt cx="1187" cy="1104"/>
          </a:xfrm>
        </p:grpSpPr>
        <p:grpSp>
          <p:nvGrpSpPr>
            <p:cNvPr id="308286" name="Group 62"/>
            <p:cNvGrpSpPr>
              <a:grpSpLocks/>
            </p:cNvGrpSpPr>
            <p:nvPr/>
          </p:nvGrpSpPr>
          <p:grpSpPr bwMode="auto">
            <a:xfrm rot="1159935" flipV="1">
              <a:off x="4815" y="642"/>
              <a:ext cx="129" cy="126"/>
              <a:chOff x="1204" y="2187"/>
              <a:chExt cx="364" cy="357"/>
            </a:xfrm>
          </p:grpSpPr>
          <p:grpSp>
            <p:nvGrpSpPr>
              <p:cNvPr id="308287" name="Group 63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08288" name="Freeform 64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289" name="Freeform 65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290" name="Freeform 66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308291" name="Group 67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08292" name="Freeform 68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293" name="Freeform 69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294" name="Freeform 70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308295" name="Group 71"/>
            <p:cNvGrpSpPr>
              <a:grpSpLocks/>
            </p:cNvGrpSpPr>
            <p:nvPr/>
          </p:nvGrpSpPr>
          <p:grpSpPr bwMode="auto">
            <a:xfrm rot="1159935" flipV="1">
              <a:off x="4752" y="192"/>
              <a:ext cx="172" cy="166"/>
              <a:chOff x="1204" y="2187"/>
              <a:chExt cx="364" cy="357"/>
            </a:xfrm>
          </p:grpSpPr>
          <p:grpSp>
            <p:nvGrpSpPr>
              <p:cNvPr id="308296" name="Group 72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08297" name="Freeform 73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298" name="Freeform 74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299" name="Freeform 75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308300" name="Group 76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08301" name="Freeform 77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02" name="Freeform 78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03" name="Freeform 79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>
                    <a:alpha val="39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308304" name="Group 80"/>
            <p:cNvGrpSpPr>
              <a:grpSpLocks/>
            </p:cNvGrpSpPr>
            <p:nvPr/>
          </p:nvGrpSpPr>
          <p:grpSpPr bwMode="auto">
            <a:xfrm rot="18978788" flipV="1">
              <a:off x="4464" y="288"/>
              <a:ext cx="470" cy="455"/>
              <a:chOff x="1204" y="2187"/>
              <a:chExt cx="364" cy="357"/>
            </a:xfrm>
          </p:grpSpPr>
          <p:grpSp>
            <p:nvGrpSpPr>
              <p:cNvPr id="308305" name="Group 81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08306" name="Freeform 82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07" name="Freeform 83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08" name="Freeform 84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308309" name="Group 85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08310" name="Freeform 86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11" name="Freeform 87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12" name="Freeform 88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308313" name="Group 89"/>
            <p:cNvGrpSpPr>
              <a:grpSpLocks/>
            </p:cNvGrpSpPr>
            <p:nvPr/>
          </p:nvGrpSpPr>
          <p:grpSpPr bwMode="auto">
            <a:xfrm rot="17083889" flipV="1">
              <a:off x="5154" y="290"/>
              <a:ext cx="127" cy="124"/>
              <a:chOff x="1204" y="2187"/>
              <a:chExt cx="364" cy="357"/>
            </a:xfrm>
          </p:grpSpPr>
          <p:grpSp>
            <p:nvGrpSpPr>
              <p:cNvPr id="308314" name="Group 90"/>
              <p:cNvGrpSpPr>
                <a:grpSpLocks/>
              </p:cNvGrpSpPr>
              <p:nvPr/>
            </p:nvGrpSpPr>
            <p:grpSpPr bwMode="auto">
              <a:xfrm rot="21289124" flipH="1">
                <a:off x="1384" y="2187"/>
                <a:ext cx="184" cy="336"/>
                <a:chOff x="928" y="430"/>
                <a:chExt cx="1925" cy="3521"/>
              </a:xfrm>
            </p:grpSpPr>
            <p:sp>
              <p:nvSpPr>
                <p:cNvPr id="308315" name="Freeform 91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16" name="Freeform 92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17" name="Freeform 93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  <p:grpSp>
            <p:nvGrpSpPr>
              <p:cNvPr id="308318" name="Group 94"/>
              <p:cNvGrpSpPr>
                <a:grpSpLocks/>
              </p:cNvGrpSpPr>
              <p:nvPr/>
            </p:nvGrpSpPr>
            <p:grpSpPr bwMode="auto">
              <a:xfrm rot="42792305">
                <a:off x="1204" y="2208"/>
                <a:ext cx="184" cy="336"/>
                <a:chOff x="928" y="430"/>
                <a:chExt cx="1925" cy="3521"/>
              </a:xfrm>
            </p:grpSpPr>
            <p:sp>
              <p:nvSpPr>
                <p:cNvPr id="308319" name="Freeform 95"/>
                <p:cNvSpPr>
                  <a:spLocks/>
                </p:cNvSpPr>
                <p:nvPr/>
              </p:nvSpPr>
              <p:spPr bwMode="gray">
                <a:xfrm>
                  <a:off x="1621" y="430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20" name="Freeform 96"/>
                <p:cNvSpPr>
                  <a:spLocks/>
                </p:cNvSpPr>
                <p:nvPr/>
              </p:nvSpPr>
              <p:spPr bwMode="gray">
                <a:xfrm rot="-3441481">
                  <a:off x="1161" y="1376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  <p:sp>
              <p:nvSpPr>
                <p:cNvPr id="308321" name="Freeform 97"/>
                <p:cNvSpPr>
                  <a:spLocks/>
                </p:cNvSpPr>
                <p:nvPr/>
              </p:nvSpPr>
              <p:spPr bwMode="gray">
                <a:xfrm flipV="1">
                  <a:off x="1610" y="2254"/>
                  <a:ext cx="1232" cy="1697"/>
                </a:xfrm>
                <a:custGeom>
                  <a:avLst/>
                  <a:gdLst>
                    <a:gd name="T0" fmla="*/ 1212 w 1232"/>
                    <a:gd name="T1" fmla="*/ 1697 h 1697"/>
                    <a:gd name="T2" fmla="*/ 335 w 1232"/>
                    <a:gd name="T3" fmla="*/ 951 h 1697"/>
                    <a:gd name="T4" fmla="*/ 167 w 1232"/>
                    <a:gd name="T5" fmla="*/ 47 h 1697"/>
                    <a:gd name="T6" fmla="*/ 910 w 1232"/>
                    <a:gd name="T7" fmla="*/ 545 h 1697"/>
                    <a:gd name="T8" fmla="*/ 1212 w 1232"/>
                    <a:gd name="T9" fmla="*/ 1697 h 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2" h="1697">
                      <a:moveTo>
                        <a:pt x="1212" y="1697"/>
                      </a:moveTo>
                      <a:cubicBezTo>
                        <a:pt x="1024" y="1657"/>
                        <a:pt x="536" y="1219"/>
                        <a:pt x="335" y="951"/>
                      </a:cubicBezTo>
                      <a:cubicBezTo>
                        <a:pt x="228" y="817"/>
                        <a:pt x="0" y="389"/>
                        <a:pt x="167" y="47"/>
                      </a:cubicBezTo>
                      <a:cubicBezTo>
                        <a:pt x="488" y="0"/>
                        <a:pt x="762" y="306"/>
                        <a:pt x="910" y="545"/>
                      </a:cubicBezTo>
                      <a:cubicBezTo>
                        <a:pt x="1058" y="784"/>
                        <a:pt x="1232" y="1517"/>
                        <a:pt x="1212" y="169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 dirty="0"/>
                </a:p>
              </p:txBody>
            </p:sp>
          </p:grpSp>
        </p:grpSp>
        <p:grpSp>
          <p:nvGrpSpPr>
            <p:cNvPr id="308322" name="Group 98"/>
            <p:cNvGrpSpPr>
              <a:grpSpLocks/>
            </p:cNvGrpSpPr>
            <p:nvPr/>
          </p:nvGrpSpPr>
          <p:grpSpPr bwMode="auto">
            <a:xfrm rot="1462908">
              <a:off x="5288" y="297"/>
              <a:ext cx="278" cy="351"/>
              <a:chOff x="3863" y="2473"/>
              <a:chExt cx="983" cy="1148"/>
            </a:xfrm>
          </p:grpSpPr>
          <p:grpSp>
            <p:nvGrpSpPr>
              <p:cNvPr id="308323" name="Group 99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308324" name="Group 100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25" name="Freeform 101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26" name="Freeform 102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27" name="Freeform 103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308328" name="Group 104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29" name="Freeform 105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30" name="Freeform 106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31" name="Freeform 107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  <p:grpSp>
            <p:nvGrpSpPr>
              <p:cNvPr id="308332" name="Group 108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308333" name="Group 10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34" name="Freeform 11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35" name="Freeform 11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36" name="Freeform 11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308337" name="Group 113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38" name="Freeform 11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39" name="Freeform 11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40" name="Freeform 11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</p:grpSp>
        <p:grpSp>
          <p:nvGrpSpPr>
            <p:cNvPr id="308341" name="Group 117"/>
            <p:cNvGrpSpPr>
              <a:grpSpLocks/>
            </p:cNvGrpSpPr>
            <p:nvPr/>
          </p:nvGrpSpPr>
          <p:grpSpPr bwMode="auto">
            <a:xfrm>
              <a:off x="4992" y="528"/>
              <a:ext cx="659" cy="768"/>
              <a:chOff x="3863" y="2473"/>
              <a:chExt cx="983" cy="1148"/>
            </a:xfrm>
          </p:grpSpPr>
          <p:grpSp>
            <p:nvGrpSpPr>
              <p:cNvPr id="308342" name="Group 118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308343" name="Group 119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44" name="Freeform 120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45" name="Freeform 121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46" name="Freeform 122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308347" name="Group 123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48" name="Freeform 124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49" name="Freeform 125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50" name="Freeform 126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  <p:grpSp>
            <p:nvGrpSpPr>
              <p:cNvPr id="308351" name="Group 127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308352" name="Group 12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53" name="Freeform 12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54" name="Freeform 13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55" name="Freeform 13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308356" name="Group 132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57" name="Freeform 13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58" name="Freeform 13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59" name="Freeform 13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</p:grpSp>
        <p:grpSp>
          <p:nvGrpSpPr>
            <p:cNvPr id="308360" name="Group 136"/>
            <p:cNvGrpSpPr>
              <a:grpSpLocks/>
            </p:cNvGrpSpPr>
            <p:nvPr/>
          </p:nvGrpSpPr>
          <p:grpSpPr bwMode="auto">
            <a:xfrm>
              <a:off x="4951" y="384"/>
              <a:ext cx="281" cy="328"/>
              <a:chOff x="3863" y="2473"/>
              <a:chExt cx="983" cy="1148"/>
            </a:xfrm>
          </p:grpSpPr>
          <p:grpSp>
            <p:nvGrpSpPr>
              <p:cNvPr id="308361" name="Group 137"/>
              <p:cNvGrpSpPr>
                <a:grpSpLocks/>
              </p:cNvGrpSpPr>
              <p:nvPr/>
            </p:nvGrpSpPr>
            <p:grpSpPr bwMode="auto">
              <a:xfrm>
                <a:off x="3863" y="2473"/>
                <a:ext cx="983" cy="1148"/>
                <a:chOff x="3863" y="2473"/>
                <a:chExt cx="983" cy="1148"/>
              </a:xfrm>
            </p:grpSpPr>
            <p:grpSp>
              <p:nvGrpSpPr>
                <p:cNvPr id="308362" name="Group 138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63" name="Freeform 139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64" name="Freeform 140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65" name="Freeform 141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308366" name="Group 142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67" name="Freeform 143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68" name="Freeform 144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69" name="Freeform 145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  <p:grpSp>
            <p:nvGrpSpPr>
              <p:cNvPr id="308370" name="Group 146"/>
              <p:cNvGrpSpPr>
                <a:grpSpLocks/>
              </p:cNvGrpSpPr>
              <p:nvPr/>
            </p:nvGrpSpPr>
            <p:grpSpPr bwMode="auto">
              <a:xfrm rot="1750193">
                <a:off x="4044" y="2688"/>
                <a:ext cx="616" cy="718"/>
                <a:chOff x="3863" y="2473"/>
                <a:chExt cx="983" cy="1148"/>
              </a:xfrm>
            </p:grpSpPr>
            <p:grpSp>
              <p:nvGrpSpPr>
                <p:cNvPr id="308371" name="Group 147"/>
                <p:cNvGrpSpPr>
                  <a:grpSpLocks/>
                </p:cNvGrpSpPr>
                <p:nvPr/>
              </p:nvGrpSpPr>
              <p:grpSpPr bwMode="auto">
                <a:xfrm rot="20092130" flipH="1">
                  <a:off x="4330" y="2473"/>
                  <a:ext cx="516" cy="926"/>
                  <a:chOff x="928" y="430"/>
                  <a:chExt cx="1925" cy="3521"/>
                </a:xfrm>
              </p:grpSpPr>
              <p:sp>
                <p:nvSpPr>
                  <p:cNvPr id="308372" name="Freeform 148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73" name="Freeform 149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74" name="Freeform 150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  <p:grpSp>
              <p:nvGrpSpPr>
                <p:cNvPr id="308375" name="Group 151"/>
                <p:cNvGrpSpPr>
                  <a:grpSpLocks/>
                </p:cNvGrpSpPr>
                <p:nvPr/>
              </p:nvGrpSpPr>
              <p:grpSpPr bwMode="auto">
                <a:xfrm rot="41632372">
                  <a:off x="3863" y="2695"/>
                  <a:ext cx="516" cy="926"/>
                  <a:chOff x="928" y="430"/>
                  <a:chExt cx="1925" cy="3521"/>
                </a:xfrm>
              </p:grpSpPr>
              <p:sp>
                <p:nvSpPr>
                  <p:cNvPr id="308376" name="Freeform 152"/>
                  <p:cNvSpPr>
                    <a:spLocks/>
                  </p:cNvSpPr>
                  <p:nvPr/>
                </p:nvSpPr>
                <p:spPr bwMode="gray">
                  <a:xfrm>
                    <a:off x="1621" y="430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77" name="Freeform 153"/>
                  <p:cNvSpPr>
                    <a:spLocks/>
                  </p:cNvSpPr>
                  <p:nvPr/>
                </p:nvSpPr>
                <p:spPr bwMode="gray">
                  <a:xfrm rot="-3441481">
                    <a:off x="1161" y="1376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  <p:sp>
                <p:nvSpPr>
                  <p:cNvPr id="308378" name="Freeform 154"/>
                  <p:cNvSpPr>
                    <a:spLocks/>
                  </p:cNvSpPr>
                  <p:nvPr/>
                </p:nvSpPr>
                <p:spPr bwMode="gray">
                  <a:xfrm flipV="1">
                    <a:off x="1610" y="2254"/>
                    <a:ext cx="1232" cy="1697"/>
                  </a:xfrm>
                  <a:custGeom>
                    <a:avLst/>
                    <a:gdLst>
                      <a:gd name="T0" fmla="*/ 1212 w 1232"/>
                      <a:gd name="T1" fmla="*/ 1697 h 1697"/>
                      <a:gd name="T2" fmla="*/ 335 w 1232"/>
                      <a:gd name="T3" fmla="*/ 951 h 1697"/>
                      <a:gd name="T4" fmla="*/ 167 w 1232"/>
                      <a:gd name="T5" fmla="*/ 47 h 1697"/>
                      <a:gd name="T6" fmla="*/ 910 w 1232"/>
                      <a:gd name="T7" fmla="*/ 545 h 1697"/>
                      <a:gd name="T8" fmla="*/ 1212 w 1232"/>
                      <a:gd name="T9" fmla="*/ 1697 h 16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32" h="1697">
                        <a:moveTo>
                          <a:pt x="1212" y="1697"/>
                        </a:moveTo>
                        <a:cubicBezTo>
                          <a:pt x="1024" y="1657"/>
                          <a:pt x="536" y="1219"/>
                          <a:pt x="335" y="951"/>
                        </a:cubicBezTo>
                        <a:cubicBezTo>
                          <a:pt x="228" y="817"/>
                          <a:pt x="0" y="389"/>
                          <a:pt x="167" y="47"/>
                        </a:cubicBezTo>
                        <a:cubicBezTo>
                          <a:pt x="488" y="0"/>
                          <a:pt x="762" y="306"/>
                          <a:pt x="910" y="545"/>
                        </a:cubicBezTo>
                        <a:cubicBezTo>
                          <a:pt x="1058" y="784"/>
                          <a:pt x="1232" y="1517"/>
                          <a:pt x="1212" y="1697"/>
                        </a:cubicBezTo>
                        <a:close/>
                      </a:path>
                    </a:pathLst>
                  </a:custGeom>
                  <a:solidFill>
                    <a:schemeClr val="tx2">
                      <a:alpha val="89999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 dirty="0"/>
                  </a:p>
                </p:txBody>
              </p:sp>
            </p:grpSp>
          </p:grpSp>
        </p:grpSp>
      </p:grpSp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08257" name="Oval 33"/>
          <p:cNvSpPr>
            <a:spLocks noChangeArrowheads="1"/>
          </p:cNvSpPr>
          <p:nvPr/>
        </p:nvSpPr>
        <p:spPr bwMode="gray">
          <a:xfrm>
            <a:off x="381597" y="1524000"/>
            <a:ext cx="3568103" cy="3892550"/>
          </a:xfrm>
          <a:prstGeom prst="ellipse">
            <a:avLst/>
          </a:prstGeom>
          <a:solidFill>
            <a:schemeClr val="tx2">
              <a:alpha val="10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EAEAEA"/>
                </a:solidFill>
                <a:prstDash val="lgDash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08263" name="Text Box 39"/>
          <p:cNvSpPr txBox="1">
            <a:spLocks noChangeArrowheads="1"/>
          </p:cNvSpPr>
          <p:nvPr/>
        </p:nvSpPr>
        <p:spPr bwMode="black">
          <a:xfrm>
            <a:off x="3635896" y="764704"/>
            <a:ext cx="496692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 dirty="0" smtClean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Перші кроки до професії</a:t>
            </a:r>
            <a:endParaRPr lang="ru-RU" sz="3600" b="1" i="1" dirty="0">
              <a:solidFill>
                <a:srgbClr val="4F22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08264" name="Text Box 40"/>
          <p:cNvSpPr txBox="1">
            <a:spLocks noChangeArrowheads="1"/>
          </p:cNvSpPr>
          <p:nvPr/>
        </p:nvSpPr>
        <p:spPr bwMode="black">
          <a:xfrm>
            <a:off x="4073269" y="5082001"/>
            <a:ext cx="2760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 dirty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Хобі</a:t>
            </a:r>
          </a:p>
        </p:txBody>
      </p:sp>
      <p:sp>
        <p:nvSpPr>
          <p:cNvPr id="308265" name="Text Box 41"/>
          <p:cNvSpPr txBox="1">
            <a:spLocks noChangeArrowheads="1"/>
          </p:cNvSpPr>
          <p:nvPr/>
        </p:nvSpPr>
        <p:spPr bwMode="black">
          <a:xfrm>
            <a:off x="4903290" y="4204221"/>
            <a:ext cx="28241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 dirty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Тренер</a:t>
            </a:r>
          </a:p>
        </p:txBody>
      </p:sp>
      <p:sp>
        <p:nvSpPr>
          <p:cNvPr id="308267" name="Text Box 43"/>
          <p:cNvSpPr txBox="1">
            <a:spLocks noChangeArrowheads="1"/>
          </p:cNvSpPr>
          <p:nvPr/>
        </p:nvSpPr>
        <p:spPr bwMode="black">
          <a:xfrm>
            <a:off x="5220072" y="2852936"/>
            <a:ext cx="32273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 dirty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Класний керівник</a:t>
            </a:r>
          </a:p>
        </p:txBody>
      </p:sp>
      <p:grpSp>
        <p:nvGrpSpPr>
          <p:cNvPr id="308268" name="Group 44"/>
          <p:cNvGrpSpPr>
            <a:grpSpLocks/>
          </p:cNvGrpSpPr>
          <p:nvPr/>
        </p:nvGrpSpPr>
        <p:grpSpPr bwMode="auto">
          <a:xfrm>
            <a:off x="3636014" y="1389532"/>
            <a:ext cx="457200" cy="457200"/>
            <a:chOff x="384" y="1776"/>
            <a:chExt cx="1488" cy="1488"/>
          </a:xfrm>
        </p:grpSpPr>
        <p:sp>
          <p:nvSpPr>
            <p:cNvPr id="308269" name="Oval 45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1019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8270" name="Oval 46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34902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accent1">
                  <a:alpha val="2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08271" name="Group 47"/>
          <p:cNvGrpSpPr>
            <a:grpSpLocks/>
          </p:cNvGrpSpPr>
          <p:nvPr/>
        </p:nvGrpSpPr>
        <p:grpSpPr bwMode="auto">
          <a:xfrm>
            <a:off x="4378707" y="2363437"/>
            <a:ext cx="457200" cy="457200"/>
            <a:chOff x="384" y="1776"/>
            <a:chExt cx="1488" cy="1488"/>
          </a:xfrm>
        </p:grpSpPr>
        <p:sp>
          <p:nvSpPr>
            <p:cNvPr id="308272" name="Oval 48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1019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8273" name="Oval 49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34902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accent2">
                  <a:alpha val="2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08274" name="Group 50"/>
          <p:cNvGrpSpPr>
            <a:grpSpLocks/>
          </p:cNvGrpSpPr>
          <p:nvPr/>
        </p:nvGrpSpPr>
        <p:grpSpPr bwMode="auto">
          <a:xfrm>
            <a:off x="4674690" y="3331471"/>
            <a:ext cx="457200" cy="457200"/>
            <a:chOff x="384" y="1776"/>
            <a:chExt cx="1488" cy="1488"/>
          </a:xfrm>
        </p:grpSpPr>
        <p:sp>
          <p:nvSpPr>
            <p:cNvPr id="308275" name="Oval 51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hlink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8276" name="Oval 52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34902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hlink">
                  <a:alpha val="2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08277" name="Group 53"/>
          <p:cNvGrpSpPr>
            <a:grpSpLocks/>
          </p:cNvGrpSpPr>
          <p:nvPr/>
        </p:nvGrpSpPr>
        <p:grpSpPr bwMode="auto">
          <a:xfrm>
            <a:off x="4327904" y="4362077"/>
            <a:ext cx="457200" cy="457200"/>
            <a:chOff x="384" y="1776"/>
            <a:chExt cx="1488" cy="1488"/>
          </a:xfrm>
        </p:grpSpPr>
        <p:sp>
          <p:nvSpPr>
            <p:cNvPr id="308278" name="Oval 54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10196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folHlink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8279" name="Oval 55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34902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folHlink">
                  <a:alpha val="2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08280" name="Group 56"/>
          <p:cNvGrpSpPr>
            <a:grpSpLocks/>
          </p:cNvGrpSpPr>
          <p:nvPr/>
        </p:nvGrpSpPr>
        <p:grpSpPr bwMode="auto">
          <a:xfrm>
            <a:off x="3793619" y="5166435"/>
            <a:ext cx="457200" cy="457200"/>
            <a:chOff x="384" y="1776"/>
            <a:chExt cx="1488" cy="1488"/>
          </a:xfrm>
        </p:grpSpPr>
        <p:sp>
          <p:nvSpPr>
            <p:cNvPr id="308281" name="Oval 57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rgbClr val="D04896">
                    <a:gamma/>
                    <a:tint val="10196"/>
                    <a:invGamma/>
                  </a:srgbClr>
                </a:gs>
                <a:gs pos="50000">
                  <a:srgbClr val="D04896"/>
                </a:gs>
                <a:gs pos="100000">
                  <a:srgbClr val="D04896">
                    <a:gamma/>
                    <a:tint val="10196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D04896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8282" name="Oval 58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rgbClr val="D04896">
                    <a:gamma/>
                    <a:tint val="34902"/>
                    <a:invGamma/>
                  </a:srgbClr>
                </a:gs>
                <a:gs pos="50000">
                  <a:srgbClr val="D04896"/>
                </a:gs>
                <a:gs pos="100000">
                  <a:srgbClr val="D04896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D04896">
                  <a:alpha val="2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08283" name="Group 59"/>
          <p:cNvGrpSpPr>
            <a:grpSpLocks/>
          </p:cNvGrpSpPr>
          <p:nvPr/>
        </p:nvGrpSpPr>
        <p:grpSpPr bwMode="auto">
          <a:xfrm>
            <a:off x="576901" y="993851"/>
            <a:ext cx="3124200" cy="4991115"/>
            <a:chOff x="384" y="1776"/>
            <a:chExt cx="1488" cy="1488"/>
          </a:xfrm>
        </p:grpSpPr>
        <p:sp>
          <p:nvSpPr>
            <p:cNvPr id="308284" name="Oval 60"/>
            <p:cNvSpPr>
              <a:spLocks noChangeArrowheads="1"/>
            </p:cNvSpPr>
            <p:nvPr/>
          </p:nvSpPr>
          <p:spPr bwMode="gray">
            <a:xfrm>
              <a:off x="384" y="1776"/>
              <a:ext cx="1488" cy="14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0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50800" dir="54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308285" name="Oval 61"/>
            <p:cNvSpPr>
              <a:spLocks noChangeArrowheads="1"/>
            </p:cNvSpPr>
            <p:nvPr/>
          </p:nvSpPr>
          <p:spPr bwMode="gray">
            <a:xfrm>
              <a:off x="407" y="1799"/>
              <a:ext cx="1434" cy="1434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34902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tint val="34902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bg1">
                  <a:alpha val="2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pic>
        <p:nvPicPr>
          <p:cNvPr id="308380" name="Picture 1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6" y="1260602"/>
            <a:ext cx="3249613" cy="458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2132856"/>
            <a:ext cx="305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Вчитель</a:t>
            </a:r>
            <a:endParaRPr lang="ru-RU" sz="3600" b="1" i="1" dirty="0">
              <a:solidFill>
                <a:srgbClr val="4F22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7736" y="5211089"/>
            <a:ext cx="1586265" cy="150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41031" y="5205692"/>
            <a:ext cx="1586265" cy="161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092" y="5373866"/>
            <a:ext cx="15843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Місце для вмісту 4"/>
          <p:cNvSpPr>
            <a:spLocks noGrp="1"/>
          </p:cNvSpPr>
          <p:nvPr>
            <p:ph idx="1"/>
          </p:nvPr>
        </p:nvSpPr>
        <p:spPr>
          <a:xfrm>
            <a:off x="71438" y="0"/>
            <a:ext cx="9144000" cy="928694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b="1" i="1" dirty="0" smtClean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Перші кроки до професії</a:t>
            </a:r>
          </a:p>
        </p:txBody>
      </p:sp>
      <p:pic>
        <p:nvPicPr>
          <p:cNvPr id="3" name="Рисунок 2" descr="PA2600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873" y="908720"/>
            <a:ext cx="4219477" cy="309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8" descr="PA260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34979" y="3719963"/>
            <a:ext cx="4188744" cy="303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A26000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5706" y="908720"/>
            <a:ext cx="4172549" cy="302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40379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981" y="1686292"/>
            <a:ext cx="3528045" cy="461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4248" y="0"/>
            <a:ext cx="194421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87" y="0"/>
            <a:ext cx="158626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18" y="1466021"/>
            <a:ext cx="3851162" cy="254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3237"/>
            <a:ext cx="3816424" cy="271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16632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4F2270"/>
                </a:solidFill>
                <a:latin typeface="Georgia" pitchFamily="18" charset="0"/>
              </a:rPr>
              <a:t>Сходини професійного зростання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9" y="3918027"/>
            <a:ext cx="3914481" cy="286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61" y="3948008"/>
            <a:ext cx="3960440" cy="283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58806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889" y="89483"/>
            <a:ext cx="1482105" cy="141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23" y="877614"/>
            <a:ext cx="4468002" cy="303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89" y="400145"/>
            <a:ext cx="3908376" cy="486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0" y="3373001"/>
            <a:ext cx="4478787" cy="300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07" y="3789040"/>
            <a:ext cx="4564573" cy="295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54868"/>
            <a:ext cx="374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Хобі</a:t>
            </a:r>
            <a:endParaRPr lang="ru-RU" sz="4800" b="1" i="1" dirty="0">
              <a:solidFill>
                <a:srgbClr val="421C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9297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>
          <a:xfrm>
            <a:off x="6660232" y="0"/>
            <a:ext cx="122413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34442" cy="1052736"/>
          </a:xfrm>
          <a:ln>
            <a:noFill/>
          </a:ln>
        </p:spPr>
        <p:txBody>
          <a:bodyPr/>
          <a:lstStyle/>
          <a:p>
            <a:r>
              <a:rPr lang="ru-RU" sz="4000" b="1" i="1" dirty="0">
                <a:ln w="17780" cmpd="sng">
                  <a:solidFill>
                    <a:srgbClr val="4F2270"/>
                  </a:solidFill>
                  <a:prstDash val="solid"/>
                  <a:miter lim="800000"/>
                </a:ln>
                <a:solidFill>
                  <a:srgbClr val="4B27A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Georgia" pitchFamily="18" charset="0"/>
              </a:rPr>
              <a:t>Все починається з</a:t>
            </a:r>
            <a:r>
              <a:rPr lang="uk-UA" sz="4000" b="1" i="1" dirty="0">
                <a:ln w="17780" cmpd="sng">
                  <a:solidFill>
                    <a:srgbClr val="4F2270"/>
                  </a:solidFill>
                  <a:prstDash val="solid"/>
                  <a:miter lim="800000"/>
                </a:ln>
                <a:solidFill>
                  <a:srgbClr val="4B27A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Georgia" pitchFamily="18" charset="0"/>
              </a:rPr>
              <a:t>і</a:t>
            </a:r>
            <a:r>
              <a:rPr lang="ru-RU" sz="4000" b="1" i="1" dirty="0">
                <a:ln w="17780" cmpd="sng">
                  <a:solidFill>
                    <a:srgbClr val="4F2270"/>
                  </a:solidFill>
                  <a:prstDash val="solid"/>
                  <a:miter lim="800000"/>
                </a:ln>
                <a:solidFill>
                  <a:srgbClr val="4B27A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Georgia" pitchFamily="18" charset="0"/>
              </a:rPr>
              <a:t> здоров</a:t>
            </a:r>
            <a:r>
              <a:rPr lang="en-US" sz="4000" b="1" i="1" dirty="0">
                <a:ln w="17780" cmpd="sng">
                  <a:solidFill>
                    <a:srgbClr val="4F2270"/>
                  </a:solidFill>
                  <a:prstDash val="solid"/>
                  <a:miter lim="800000"/>
                </a:ln>
                <a:solidFill>
                  <a:srgbClr val="4B27A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Georgia" pitchFamily="18" charset="0"/>
              </a:rPr>
              <a:t>’</a:t>
            </a:r>
            <a:r>
              <a:rPr lang="uk-UA" sz="4000" b="1" i="1" dirty="0" smtClean="0">
                <a:ln w="17780" cmpd="sng">
                  <a:solidFill>
                    <a:srgbClr val="4F2270"/>
                  </a:solidFill>
                  <a:prstDash val="solid"/>
                  <a:miter lim="800000"/>
                </a:ln>
                <a:solidFill>
                  <a:srgbClr val="4B27A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Georgia" pitchFamily="18" charset="0"/>
              </a:rPr>
              <a:t>я</a:t>
            </a:r>
            <a:endParaRPr lang="en-US" sz="4000" i="1" dirty="0">
              <a:ln w="17780" cmpd="sng">
                <a:solidFill>
                  <a:srgbClr val="4F2270"/>
                </a:solidFill>
                <a:prstDash val="solid"/>
                <a:miter lim="800000"/>
              </a:ln>
              <a:solidFill>
                <a:srgbClr val="4B27AF"/>
              </a:solidFill>
              <a:latin typeface="Georgia" pitchFamily="18" charset="0"/>
            </a:endParaRPr>
          </a:p>
        </p:txBody>
      </p:sp>
      <p:sp>
        <p:nvSpPr>
          <p:cNvPr id="313364" name="Arc 20"/>
          <p:cNvSpPr>
            <a:spLocks/>
          </p:cNvSpPr>
          <p:nvPr/>
        </p:nvSpPr>
        <p:spPr bwMode="gray">
          <a:xfrm rot="692470">
            <a:off x="3800475" y="2520950"/>
            <a:ext cx="1382713" cy="1074738"/>
          </a:xfrm>
          <a:custGeom>
            <a:avLst/>
            <a:gdLst>
              <a:gd name="G0" fmla="+- 6155 0 0"/>
              <a:gd name="G1" fmla="+- 21600 0 0"/>
              <a:gd name="G2" fmla="+- 21600 0 0"/>
              <a:gd name="T0" fmla="*/ 0 w 12831"/>
              <a:gd name="T1" fmla="*/ 896 h 21600"/>
              <a:gd name="T2" fmla="*/ 12831 w 12831"/>
              <a:gd name="T3" fmla="*/ 1058 h 21600"/>
              <a:gd name="T4" fmla="*/ 6155 w 1283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831" h="21600" fill="none" extrusionOk="0">
                <a:moveTo>
                  <a:pt x="-1" y="895"/>
                </a:moveTo>
                <a:cubicBezTo>
                  <a:pt x="1997" y="301"/>
                  <a:pt x="4070" y="-1"/>
                  <a:pt x="6155" y="0"/>
                </a:cubicBezTo>
                <a:cubicBezTo>
                  <a:pt x="8422" y="0"/>
                  <a:pt x="10675" y="356"/>
                  <a:pt x="12831" y="1057"/>
                </a:cubicBezTo>
              </a:path>
              <a:path w="12831" h="21600" stroke="0" extrusionOk="0">
                <a:moveTo>
                  <a:pt x="-1" y="895"/>
                </a:moveTo>
                <a:cubicBezTo>
                  <a:pt x="1997" y="301"/>
                  <a:pt x="4070" y="-1"/>
                  <a:pt x="6155" y="0"/>
                </a:cubicBezTo>
                <a:cubicBezTo>
                  <a:pt x="8422" y="0"/>
                  <a:pt x="10675" y="356"/>
                  <a:pt x="12831" y="1057"/>
                </a:cubicBezTo>
                <a:lnTo>
                  <a:pt x="6155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313365" name="Group 21"/>
          <p:cNvGrpSpPr>
            <a:grpSpLocks/>
          </p:cNvGrpSpPr>
          <p:nvPr/>
        </p:nvGrpSpPr>
        <p:grpSpPr bwMode="auto">
          <a:xfrm>
            <a:off x="2602212" y="5772150"/>
            <a:ext cx="3581400" cy="914400"/>
            <a:chOff x="2309" y="1872"/>
            <a:chExt cx="1915" cy="749"/>
          </a:xfrm>
        </p:grpSpPr>
        <p:pic>
          <p:nvPicPr>
            <p:cNvPr id="313366" name="Picture 22" descr="shadow_1_m"/>
            <p:cNvPicPr>
              <a:picLocks noChangeAspect="1" noChangeArrowheads="1"/>
            </p:cNvPicPr>
            <p:nvPr/>
          </p:nvPicPr>
          <p:blipFill>
            <a:blip r:embed="rId2" cstate="print">
              <a:lum bright="18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09" y="2352"/>
              <a:ext cx="1915" cy="26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3367" name="Group 23"/>
            <p:cNvGrpSpPr>
              <a:grpSpLocks/>
            </p:cNvGrpSpPr>
            <p:nvPr/>
          </p:nvGrpSpPr>
          <p:grpSpPr bwMode="auto">
            <a:xfrm>
              <a:off x="2310" y="1872"/>
              <a:ext cx="1901" cy="645"/>
              <a:chOff x="2310" y="1872"/>
              <a:chExt cx="1901" cy="645"/>
            </a:xfrm>
          </p:grpSpPr>
          <p:sp>
            <p:nvSpPr>
              <p:cNvPr id="313368" name="Oval 24"/>
              <p:cNvSpPr>
                <a:spLocks noChangeArrowheads="1"/>
              </p:cNvSpPr>
              <p:nvPr/>
            </p:nvSpPr>
            <p:spPr bwMode="gray">
              <a:xfrm>
                <a:off x="2316" y="1872"/>
                <a:ext cx="1895" cy="64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63529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FFFFFF">
                        <a:alpha val="50000"/>
                      </a:srgbClr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313369" name="Oval 25"/>
              <p:cNvSpPr>
                <a:spLocks noChangeArrowheads="1"/>
              </p:cNvSpPr>
              <p:nvPr/>
            </p:nvSpPr>
            <p:spPr bwMode="gray">
              <a:xfrm>
                <a:off x="2310" y="1872"/>
                <a:ext cx="1901" cy="55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 algn="ctr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sp>
        <p:nvSpPr>
          <p:cNvPr id="313370" name="Freeform 26"/>
          <p:cNvSpPr>
            <a:spLocks/>
          </p:cNvSpPr>
          <p:nvPr/>
        </p:nvSpPr>
        <p:spPr bwMode="gray">
          <a:xfrm>
            <a:off x="3590925" y="1466233"/>
            <a:ext cx="2200275" cy="4800600"/>
          </a:xfrm>
          <a:custGeom>
            <a:avLst/>
            <a:gdLst>
              <a:gd name="T0" fmla="*/ 682 w 1416"/>
              <a:gd name="T1" fmla="*/ 350 h 3094"/>
              <a:gd name="T2" fmla="*/ 720 w 1416"/>
              <a:gd name="T3" fmla="*/ 242 h 3094"/>
              <a:gd name="T4" fmla="*/ 660 w 1416"/>
              <a:gd name="T5" fmla="*/ 39 h 3094"/>
              <a:gd name="T6" fmla="*/ 409 w 1416"/>
              <a:gd name="T7" fmla="*/ 118 h 3094"/>
              <a:gd name="T8" fmla="*/ 330 w 1416"/>
              <a:gd name="T9" fmla="*/ 348 h 3094"/>
              <a:gd name="T10" fmla="*/ 319 w 1416"/>
              <a:gd name="T11" fmla="*/ 450 h 3094"/>
              <a:gd name="T12" fmla="*/ 42 w 1416"/>
              <a:gd name="T13" fmla="*/ 826 h 3094"/>
              <a:gd name="T14" fmla="*/ 126 w 1416"/>
              <a:gd name="T15" fmla="*/ 994 h 3094"/>
              <a:gd name="T16" fmla="*/ 397 w 1416"/>
              <a:gd name="T17" fmla="*/ 1105 h 3094"/>
              <a:gd name="T18" fmla="*/ 126 w 1416"/>
              <a:gd name="T19" fmla="*/ 879 h 3094"/>
              <a:gd name="T20" fmla="*/ 348 w 1416"/>
              <a:gd name="T21" fmla="*/ 655 h 3094"/>
              <a:gd name="T22" fmla="*/ 480 w 1416"/>
              <a:gd name="T23" fmla="*/ 957 h 3094"/>
              <a:gd name="T24" fmla="*/ 336 w 1416"/>
              <a:gd name="T25" fmla="*/ 1212 h 3094"/>
              <a:gd name="T26" fmla="*/ 343 w 1416"/>
              <a:gd name="T27" fmla="*/ 1683 h 3094"/>
              <a:gd name="T28" fmla="*/ 462 w 1416"/>
              <a:gd name="T29" fmla="*/ 2019 h 3094"/>
              <a:gd name="T30" fmla="*/ 427 w 1416"/>
              <a:gd name="T31" fmla="*/ 2716 h 3094"/>
              <a:gd name="T32" fmla="*/ 354 w 1416"/>
              <a:gd name="T33" fmla="*/ 2784 h 3094"/>
              <a:gd name="T34" fmla="*/ 376 w 1416"/>
              <a:gd name="T35" fmla="*/ 3013 h 3094"/>
              <a:gd name="T36" fmla="*/ 402 w 1416"/>
              <a:gd name="T37" fmla="*/ 2959 h 3094"/>
              <a:gd name="T38" fmla="*/ 430 w 1416"/>
              <a:gd name="T39" fmla="*/ 2925 h 3094"/>
              <a:gd name="T40" fmla="*/ 628 w 1416"/>
              <a:gd name="T41" fmla="*/ 3094 h 3094"/>
              <a:gd name="T42" fmla="*/ 636 w 1416"/>
              <a:gd name="T43" fmla="*/ 3036 h 3094"/>
              <a:gd name="T44" fmla="*/ 604 w 1416"/>
              <a:gd name="T45" fmla="*/ 2913 h 3094"/>
              <a:gd name="T46" fmla="*/ 619 w 1416"/>
              <a:gd name="T47" fmla="*/ 2146 h 3094"/>
              <a:gd name="T48" fmla="*/ 639 w 1416"/>
              <a:gd name="T49" fmla="*/ 1968 h 3094"/>
              <a:gd name="T50" fmla="*/ 724 w 1416"/>
              <a:gd name="T51" fmla="*/ 1692 h 3094"/>
              <a:gd name="T52" fmla="*/ 772 w 1416"/>
              <a:gd name="T53" fmla="*/ 1138 h 3094"/>
              <a:gd name="T54" fmla="*/ 712 w 1416"/>
              <a:gd name="T55" fmla="*/ 816 h 3094"/>
              <a:gd name="T56" fmla="*/ 820 w 1416"/>
              <a:gd name="T57" fmla="*/ 934 h 3094"/>
              <a:gd name="T58" fmla="*/ 1060 w 1416"/>
              <a:gd name="T59" fmla="*/ 838 h 3094"/>
              <a:gd name="T60" fmla="*/ 1314 w 1416"/>
              <a:gd name="T61" fmla="*/ 592 h 3094"/>
              <a:gd name="T62" fmla="*/ 1414 w 1416"/>
              <a:gd name="T63" fmla="*/ 445 h 3094"/>
              <a:gd name="T64" fmla="*/ 1288 w 1416"/>
              <a:gd name="T65" fmla="*/ 501 h 3094"/>
              <a:gd name="T66" fmla="*/ 1234 w 1416"/>
              <a:gd name="T67" fmla="*/ 445 h 3094"/>
              <a:gd name="T68" fmla="*/ 1167 w 1416"/>
              <a:gd name="T69" fmla="*/ 573 h 3094"/>
              <a:gd name="T70" fmla="*/ 775 w 1416"/>
              <a:gd name="T71" fmla="*/ 607 h 3094"/>
              <a:gd name="T72" fmla="*/ 664 w 1416"/>
              <a:gd name="T73" fmla="*/ 439 h 3094"/>
              <a:gd name="T74" fmla="*/ 609 w 1416"/>
              <a:gd name="T75" fmla="*/ 378 h 3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16" h="3094">
                <a:moveTo>
                  <a:pt x="609" y="378"/>
                </a:moveTo>
                <a:cubicBezTo>
                  <a:pt x="609" y="378"/>
                  <a:pt x="645" y="364"/>
                  <a:pt x="682" y="350"/>
                </a:cubicBezTo>
                <a:cubicBezTo>
                  <a:pt x="672" y="314"/>
                  <a:pt x="692" y="278"/>
                  <a:pt x="692" y="278"/>
                </a:cubicBezTo>
                <a:cubicBezTo>
                  <a:pt x="698" y="260"/>
                  <a:pt x="715" y="264"/>
                  <a:pt x="720" y="242"/>
                </a:cubicBezTo>
                <a:cubicBezTo>
                  <a:pt x="746" y="212"/>
                  <a:pt x="730" y="180"/>
                  <a:pt x="720" y="146"/>
                </a:cubicBezTo>
                <a:cubicBezTo>
                  <a:pt x="732" y="106"/>
                  <a:pt x="703" y="61"/>
                  <a:pt x="660" y="39"/>
                </a:cubicBezTo>
                <a:cubicBezTo>
                  <a:pt x="617" y="10"/>
                  <a:pt x="531" y="0"/>
                  <a:pt x="483" y="16"/>
                </a:cubicBezTo>
                <a:cubicBezTo>
                  <a:pt x="435" y="32"/>
                  <a:pt x="422" y="83"/>
                  <a:pt x="409" y="118"/>
                </a:cubicBezTo>
                <a:lnTo>
                  <a:pt x="384" y="223"/>
                </a:lnTo>
                <a:cubicBezTo>
                  <a:pt x="384" y="223"/>
                  <a:pt x="376" y="324"/>
                  <a:pt x="330" y="348"/>
                </a:cubicBezTo>
                <a:cubicBezTo>
                  <a:pt x="386" y="358"/>
                  <a:pt x="415" y="391"/>
                  <a:pt x="415" y="391"/>
                </a:cubicBezTo>
                <a:lnTo>
                  <a:pt x="319" y="450"/>
                </a:lnTo>
                <a:lnTo>
                  <a:pt x="244" y="550"/>
                </a:lnTo>
                <a:lnTo>
                  <a:pt x="42" y="826"/>
                </a:lnTo>
                <a:cubicBezTo>
                  <a:pt x="2" y="886"/>
                  <a:pt x="0" y="892"/>
                  <a:pt x="4" y="907"/>
                </a:cubicBezTo>
                <a:cubicBezTo>
                  <a:pt x="8" y="922"/>
                  <a:pt x="70" y="943"/>
                  <a:pt x="126" y="994"/>
                </a:cubicBezTo>
                <a:lnTo>
                  <a:pt x="368" y="1150"/>
                </a:lnTo>
                <a:lnTo>
                  <a:pt x="397" y="1105"/>
                </a:lnTo>
                <a:lnTo>
                  <a:pt x="265" y="1008"/>
                </a:lnTo>
                <a:lnTo>
                  <a:pt x="126" y="879"/>
                </a:lnTo>
                <a:lnTo>
                  <a:pt x="147" y="841"/>
                </a:lnTo>
                <a:cubicBezTo>
                  <a:pt x="147" y="841"/>
                  <a:pt x="247" y="748"/>
                  <a:pt x="348" y="655"/>
                </a:cubicBezTo>
                <a:cubicBezTo>
                  <a:pt x="384" y="708"/>
                  <a:pt x="404" y="724"/>
                  <a:pt x="426" y="774"/>
                </a:cubicBezTo>
                <a:cubicBezTo>
                  <a:pt x="448" y="824"/>
                  <a:pt x="484" y="902"/>
                  <a:pt x="480" y="957"/>
                </a:cubicBezTo>
                <a:lnTo>
                  <a:pt x="399" y="1102"/>
                </a:lnTo>
                <a:lnTo>
                  <a:pt x="336" y="1212"/>
                </a:lnTo>
                <a:cubicBezTo>
                  <a:pt x="322" y="1244"/>
                  <a:pt x="314" y="1268"/>
                  <a:pt x="315" y="1293"/>
                </a:cubicBezTo>
                <a:cubicBezTo>
                  <a:pt x="316" y="1318"/>
                  <a:pt x="334" y="1618"/>
                  <a:pt x="343" y="1683"/>
                </a:cubicBezTo>
                <a:lnTo>
                  <a:pt x="367" y="1686"/>
                </a:lnTo>
                <a:cubicBezTo>
                  <a:pt x="367" y="1686"/>
                  <a:pt x="414" y="1852"/>
                  <a:pt x="462" y="2019"/>
                </a:cubicBezTo>
                <a:cubicBezTo>
                  <a:pt x="417" y="2130"/>
                  <a:pt x="413" y="2159"/>
                  <a:pt x="409" y="2274"/>
                </a:cubicBezTo>
                <a:cubicBezTo>
                  <a:pt x="405" y="2389"/>
                  <a:pt x="430" y="2635"/>
                  <a:pt x="427" y="2716"/>
                </a:cubicBezTo>
                <a:lnTo>
                  <a:pt x="402" y="2755"/>
                </a:lnTo>
                <a:lnTo>
                  <a:pt x="354" y="2784"/>
                </a:lnTo>
                <a:cubicBezTo>
                  <a:pt x="354" y="2784"/>
                  <a:pt x="347" y="2819"/>
                  <a:pt x="340" y="2854"/>
                </a:cubicBezTo>
                <a:cubicBezTo>
                  <a:pt x="375" y="2899"/>
                  <a:pt x="376" y="3013"/>
                  <a:pt x="376" y="3013"/>
                </a:cubicBezTo>
                <a:lnTo>
                  <a:pt x="393" y="3009"/>
                </a:lnTo>
                <a:lnTo>
                  <a:pt x="402" y="2959"/>
                </a:lnTo>
                <a:lnTo>
                  <a:pt x="424" y="2961"/>
                </a:lnTo>
                <a:lnTo>
                  <a:pt x="430" y="2925"/>
                </a:lnTo>
                <a:lnTo>
                  <a:pt x="487" y="3058"/>
                </a:lnTo>
                <a:cubicBezTo>
                  <a:pt x="520" y="3086"/>
                  <a:pt x="599" y="3091"/>
                  <a:pt x="628" y="3094"/>
                </a:cubicBezTo>
                <a:lnTo>
                  <a:pt x="661" y="3075"/>
                </a:lnTo>
                <a:lnTo>
                  <a:pt x="636" y="3036"/>
                </a:lnTo>
                <a:lnTo>
                  <a:pt x="690" y="3021"/>
                </a:lnTo>
                <a:lnTo>
                  <a:pt x="604" y="2913"/>
                </a:lnTo>
                <a:cubicBezTo>
                  <a:pt x="578" y="2861"/>
                  <a:pt x="574" y="2833"/>
                  <a:pt x="532" y="2710"/>
                </a:cubicBezTo>
                <a:cubicBezTo>
                  <a:pt x="534" y="2582"/>
                  <a:pt x="602" y="2260"/>
                  <a:pt x="619" y="2146"/>
                </a:cubicBezTo>
                <a:cubicBezTo>
                  <a:pt x="635" y="2031"/>
                  <a:pt x="634" y="2055"/>
                  <a:pt x="637" y="2025"/>
                </a:cubicBezTo>
                <a:cubicBezTo>
                  <a:pt x="640" y="1995"/>
                  <a:pt x="642" y="1980"/>
                  <a:pt x="639" y="1968"/>
                </a:cubicBezTo>
                <a:cubicBezTo>
                  <a:pt x="670" y="1830"/>
                  <a:pt x="702" y="1693"/>
                  <a:pt x="702" y="1693"/>
                </a:cubicBezTo>
                <a:lnTo>
                  <a:pt x="724" y="1692"/>
                </a:lnTo>
                <a:cubicBezTo>
                  <a:pt x="724" y="1692"/>
                  <a:pt x="763" y="1505"/>
                  <a:pt x="771" y="1413"/>
                </a:cubicBezTo>
                <a:cubicBezTo>
                  <a:pt x="779" y="1321"/>
                  <a:pt x="778" y="1218"/>
                  <a:pt x="772" y="1138"/>
                </a:cubicBezTo>
                <a:cubicBezTo>
                  <a:pt x="766" y="1082"/>
                  <a:pt x="745" y="994"/>
                  <a:pt x="735" y="934"/>
                </a:cubicBezTo>
                <a:lnTo>
                  <a:pt x="712" y="816"/>
                </a:lnTo>
                <a:lnTo>
                  <a:pt x="735" y="786"/>
                </a:lnTo>
                <a:lnTo>
                  <a:pt x="820" y="934"/>
                </a:lnTo>
                <a:cubicBezTo>
                  <a:pt x="849" y="968"/>
                  <a:pt x="867" y="1006"/>
                  <a:pt x="907" y="990"/>
                </a:cubicBezTo>
                <a:cubicBezTo>
                  <a:pt x="947" y="974"/>
                  <a:pt x="1004" y="894"/>
                  <a:pt x="1060" y="838"/>
                </a:cubicBezTo>
                <a:lnTo>
                  <a:pt x="1204" y="646"/>
                </a:lnTo>
                <a:cubicBezTo>
                  <a:pt x="1246" y="605"/>
                  <a:pt x="1286" y="608"/>
                  <a:pt x="1314" y="592"/>
                </a:cubicBezTo>
                <a:cubicBezTo>
                  <a:pt x="1342" y="576"/>
                  <a:pt x="1357" y="572"/>
                  <a:pt x="1374" y="547"/>
                </a:cubicBezTo>
                <a:cubicBezTo>
                  <a:pt x="1391" y="522"/>
                  <a:pt x="1416" y="462"/>
                  <a:pt x="1414" y="445"/>
                </a:cubicBezTo>
                <a:cubicBezTo>
                  <a:pt x="1401" y="435"/>
                  <a:pt x="1386" y="436"/>
                  <a:pt x="1365" y="445"/>
                </a:cubicBezTo>
                <a:lnTo>
                  <a:pt x="1288" y="501"/>
                </a:lnTo>
                <a:lnTo>
                  <a:pt x="1209" y="528"/>
                </a:lnTo>
                <a:lnTo>
                  <a:pt x="1234" y="445"/>
                </a:lnTo>
                <a:cubicBezTo>
                  <a:pt x="1231" y="435"/>
                  <a:pt x="1203" y="447"/>
                  <a:pt x="1192" y="468"/>
                </a:cubicBezTo>
                <a:lnTo>
                  <a:pt x="1167" y="573"/>
                </a:lnTo>
                <a:cubicBezTo>
                  <a:pt x="1117" y="639"/>
                  <a:pt x="957" y="856"/>
                  <a:pt x="892" y="862"/>
                </a:cubicBezTo>
                <a:cubicBezTo>
                  <a:pt x="852" y="790"/>
                  <a:pt x="801" y="672"/>
                  <a:pt x="775" y="607"/>
                </a:cubicBezTo>
                <a:cubicBezTo>
                  <a:pt x="751" y="543"/>
                  <a:pt x="766" y="508"/>
                  <a:pt x="747" y="480"/>
                </a:cubicBezTo>
                <a:cubicBezTo>
                  <a:pt x="728" y="449"/>
                  <a:pt x="683" y="452"/>
                  <a:pt x="664" y="439"/>
                </a:cubicBezTo>
                <a:cubicBezTo>
                  <a:pt x="645" y="426"/>
                  <a:pt x="643" y="412"/>
                  <a:pt x="634" y="402"/>
                </a:cubicBezTo>
                <a:lnTo>
                  <a:pt x="609" y="378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5725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13500000" algn="ctr" rotWithShape="0">
                    <a:schemeClr val="tx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/>
          </a:p>
        </p:txBody>
      </p:sp>
      <p:grpSp>
        <p:nvGrpSpPr>
          <p:cNvPr id="313371" name="Group 27"/>
          <p:cNvGrpSpPr>
            <a:grpSpLocks/>
          </p:cNvGrpSpPr>
          <p:nvPr/>
        </p:nvGrpSpPr>
        <p:grpSpPr bwMode="auto">
          <a:xfrm>
            <a:off x="3127163" y="1728964"/>
            <a:ext cx="817985" cy="726281"/>
            <a:chOff x="1833" y="1596"/>
            <a:chExt cx="368" cy="355"/>
          </a:xfrm>
        </p:grpSpPr>
        <p:pic>
          <p:nvPicPr>
            <p:cNvPr id="313372" name="Picture 28" descr="circuler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833" y="1596"/>
              <a:ext cx="368" cy="3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3373" name="Oval 29"/>
            <p:cNvSpPr>
              <a:spLocks noChangeArrowheads="1"/>
            </p:cNvSpPr>
            <p:nvPr/>
          </p:nvSpPr>
          <p:spPr bwMode="gray">
            <a:xfrm>
              <a:off x="1833" y="1596"/>
              <a:ext cx="366" cy="355"/>
            </a:xfrm>
            <a:prstGeom prst="ellipse">
              <a:avLst/>
            </a:prstGeom>
            <a:solidFill>
              <a:srgbClr val="C9FE8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13374" name="Picture 30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869" y="1600"/>
              <a:ext cx="291" cy="1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3375" name="Group 31"/>
          <p:cNvGrpSpPr>
            <a:grpSpLocks/>
          </p:cNvGrpSpPr>
          <p:nvPr/>
        </p:nvGrpSpPr>
        <p:grpSpPr bwMode="auto">
          <a:xfrm>
            <a:off x="5454650" y="2190750"/>
            <a:ext cx="979210" cy="794543"/>
            <a:chOff x="3206" y="1632"/>
            <a:chExt cx="298" cy="289"/>
          </a:xfrm>
        </p:grpSpPr>
        <p:pic>
          <p:nvPicPr>
            <p:cNvPr id="313376" name="Picture 32" descr="circuler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06" y="1632"/>
              <a:ext cx="298" cy="2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3377" name="Oval 33"/>
            <p:cNvSpPr>
              <a:spLocks noChangeArrowheads="1"/>
            </p:cNvSpPr>
            <p:nvPr/>
          </p:nvSpPr>
          <p:spPr bwMode="gray">
            <a:xfrm>
              <a:off x="3206" y="1632"/>
              <a:ext cx="296" cy="289"/>
            </a:xfrm>
            <a:prstGeom prst="ellipse">
              <a:avLst/>
            </a:prstGeom>
            <a:solidFill>
              <a:srgbClr val="F49ED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13378" name="Picture 34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36" y="1635"/>
              <a:ext cx="235" cy="1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3379" name="Group 35"/>
          <p:cNvGrpSpPr>
            <a:grpSpLocks/>
          </p:cNvGrpSpPr>
          <p:nvPr/>
        </p:nvGrpSpPr>
        <p:grpSpPr bwMode="auto">
          <a:xfrm rot="692470">
            <a:off x="6162675" y="3343275"/>
            <a:ext cx="914400" cy="885825"/>
            <a:chOff x="4055" y="2088"/>
            <a:chExt cx="436" cy="422"/>
          </a:xfrm>
        </p:grpSpPr>
        <p:pic>
          <p:nvPicPr>
            <p:cNvPr id="313380" name="Picture 36" descr="circuler_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55" y="2088"/>
              <a:ext cx="436" cy="4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3381" name="Oval 37"/>
            <p:cNvSpPr>
              <a:spLocks noChangeArrowheads="1"/>
            </p:cNvSpPr>
            <p:nvPr/>
          </p:nvSpPr>
          <p:spPr bwMode="gray">
            <a:xfrm>
              <a:off x="4055" y="2088"/>
              <a:ext cx="433" cy="4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13382" name="Picture 38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98" y="2092"/>
              <a:ext cx="345" cy="1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3383" name="Group 39"/>
          <p:cNvGrpSpPr>
            <a:grpSpLocks/>
          </p:cNvGrpSpPr>
          <p:nvPr/>
        </p:nvGrpSpPr>
        <p:grpSpPr bwMode="auto">
          <a:xfrm>
            <a:off x="1762125" y="2278063"/>
            <a:ext cx="984250" cy="952500"/>
            <a:chOff x="887" y="2040"/>
            <a:chExt cx="433" cy="422"/>
          </a:xfrm>
        </p:grpSpPr>
        <p:pic>
          <p:nvPicPr>
            <p:cNvPr id="313384" name="Picture 40" descr="circuler_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87" y="2040"/>
              <a:ext cx="430" cy="4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3385" name="Oval 41"/>
            <p:cNvSpPr>
              <a:spLocks noChangeArrowheads="1"/>
            </p:cNvSpPr>
            <p:nvPr/>
          </p:nvSpPr>
          <p:spPr bwMode="gray">
            <a:xfrm>
              <a:off x="887" y="2040"/>
              <a:ext cx="433" cy="4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13386" name="Picture 42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930" y="2044"/>
              <a:ext cx="345" cy="1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3387" name="Group 43"/>
          <p:cNvGrpSpPr>
            <a:grpSpLocks/>
          </p:cNvGrpSpPr>
          <p:nvPr/>
        </p:nvGrpSpPr>
        <p:grpSpPr bwMode="auto">
          <a:xfrm>
            <a:off x="2091817" y="3551240"/>
            <a:ext cx="716472" cy="691059"/>
            <a:chOff x="1179" y="2711"/>
            <a:chExt cx="575" cy="560"/>
          </a:xfrm>
        </p:grpSpPr>
        <p:pic>
          <p:nvPicPr>
            <p:cNvPr id="313388" name="Picture 44" descr="circuler_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224" y="2711"/>
              <a:ext cx="530" cy="5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3389" name="Oval 45"/>
            <p:cNvSpPr>
              <a:spLocks noChangeArrowheads="1"/>
            </p:cNvSpPr>
            <p:nvPr/>
          </p:nvSpPr>
          <p:spPr bwMode="gray">
            <a:xfrm>
              <a:off x="1179" y="2711"/>
              <a:ext cx="571" cy="5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13390" name="Picture 46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277" y="2716"/>
              <a:ext cx="419" cy="18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3391" name="Group 47"/>
          <p:cNvGrpSpPr>
            <a:grpSpLocks/>
          </p:cNvGrpSpPr>
          <p:nvPr/>
        </p:nvGrpSpPr>
        <p:grpSpPr bwMode="auto">
          <a:xfrm>
            <a:off x="3427412" y="4179727"/>
            <a:ext cx="965500" cy="971061"/>
            <a:chOff x="2323" y="2847"/>
            <a:chExt cx="636" cy="614"/>
          </a:xfrm>
        </p:grpSpPr>
        <p:pic>
          <p:nvPicPr>
            <p:cNvPr id="313392" name="Picture 48" descr="circuler_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23" y="2847"/>
              <a:ext cx="636" cy="6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3393" name="Oval 49"/>
            <p:cNvSpPr>
              <a:spLocks noChangeArrowheads="1"/>
            </p:cNvSpPr>
            <p:nvPr/>
          </p:nvSpPr>
          <p:spPr bwMode="gray">
            <a:xfrm>
              <a:off x="2396" y="2897"/>
              <a:ext cx="483" cy="502"/>
            </a:xfrm>
            <a:prstGeom prst="ellipse">
              <a:avLst/>
            </a:prstGeom>
            <a:solidFill>
              <a:srgbClr val="DAF45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13394" name="Picture 50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386" y="2853"/>
              <a:ext cx="503" cy="21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3395" name="Group 51"/>
          <p:cNvGrpSpPr>
            <a:grpSpLocks/>
          </p:cNvGrpSpPr>
          <p:nvPr/>
        </p:nvGrpSpPr>
        <p:grpSpPr bwMode="auto">
          <a:xfrm>
            <a:off x="5446560" y="4333710"/>
            <a:ext cx="660400" cy="635000"/>
            <a:chOff x="3528" y="2759"/>
            <a:chExt cx="530" cy="512"/>
          </a:xfrm>
        </p:grpSpPr>
        <p:pic>
          <p:nvPicPr>
            <p:cNvPr id="313396" name="Picture 52" descr="circuler_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528" y="2759"/>
              <a:ext cx="530" cy="5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3397" name="Oval 53"/>
            <p:cNvSpPr>
              <a:spLocks noChangeArrowheads="1"/>
            </p:cNvSpPr>
            <p:nvPr/>
          </p:nvSpPr>
          <p:spPr bwMode="gray">
            <a:xfrm>
              <a:off x="3528" y="2759"/>
              <a:ext cx="526" cy="512"/>
            </a:xfrm>
            <a:prstGeom prst="ellipse">
              <a:avLst/>
            </a:prstGeom>
            <a:solidFill>
              <a:srgbClr val="F9AE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313398" name="Picture 54" descr="Pictur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581" y="2764"/>
              <a:ext cx="419" cy="18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3399" name="Arc 55"/>
          <p:cNvSpPr>
            <a:spLocks/>
          </p:cNvSpPr>
          <p:nvPr/>
        </p:nvSpPr>
        <p:spPr bwMode="gray">
          <a:xfrm rot="692470">
            <a:off x="4432300" y="2849563"/>
            <a:ext cx="1951038" cy="933450"/>
          </a:xfrm>
          <a:custGeom>
            <a:avLst/>
            <a:gdLst>
              <a:gd name="G0" fmla="+- 0 0 0"/>
              <a:gd name="G1" fmla="+- 18769 0 0"/>
              <a:gd name="G2" fmla="+- 21600 0 0"/>
              <a:gd name="T0" fmla="*/ 10691 w 18088"/>
              <a:gd name="T1" fmla="*/ 0 h 18769"/>
              <a:gd name="T2" fmla="*/ 18088 w 18088"/>
              <a:gd name="T3" fmla="*/ 6964 h 18769"/>
              <a:gd name="T4" fmla="*/ 0 w 18088"/>
              <a:gd name="T5" fmla="*/ 18769 h 18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88" h="18769" fill="none" extrusionOk="0">
                <a:moveTo>
                  <a:pt x="10690" y="0"/>
                </a:moveTo>
                <a:cubicBezTo>
                  <a:pt x="13675" y="1700"/>
                  <a:pt x="16211" y="4087"/>
                  <a:pt x="18088" y="6963"/>
                </a:cubicBezTo>
              </a:path>
              <a:path w="18088" h="18769" stroke="0" extrusionOk="0">
                <a:moveTo>
                  <a:pt x="10690" y="0"/>
                </a:moveTo>
                <a:cubicBezTo>
                  <a:pt x="13675" y="1700"/>
                  <a:pt x="16211" y="4087"/>
                  <a:pt x="18088" y="6963"/>
                </a:cubicBezTo>
                <a:lnTo>
                  <a:pt x="0" y="18769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13400" name="Arc 56"/>
          <p:cNvSpPr>
            <a:spLocks/>
          </p:cNvSpPr>
          <p:nvPr/>
        </p:nvSpPr>
        <p:spPr bwMode="gray">
          <a:xfrm rot="692470">
            <a:off x="4278313" y="3754438"/>
            <a:ext cx="2328862" cy="657225"/>
          </a:xfrm>
          <a:custGeom>
            <a:avLst/>
            <a:gdLst>
              <a:gd name="G0" fmla="+- 0 0 0"/>
              <a:gd name="G1" fmla="+- 1042 0 0"/>
              <a:gd name="G2" fmla="+- 21600 0 0"/>
              <a:gd name="T0" fmla="*/ 21575 w 21600"/>
              <a:gd name="T1" fmla="*/ 0 h 13223"/>
              <a:gd name="T2" fmla="*/ 17837 w 21600"/>
              <a:gd name="T3" fmla="*/ 13223 h 13223"/>
              <a:gd name="T4" fmla="*/ 0 w 21600"/>
              <a:gd name="T5" fmla="*/ 1042 h 13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3223" fill="none" extrusionOk="0">
                <a:moveTo>
                  <a:pt x="21574" y="0"/>
                </a:moveTo>
                <a:cubicBezTo>
                  <a:pt x="21591" y="347"/>
                  <a:pt x="21600" y="694"/>
                  <a:pt x="21600" y="1042"/>
                </a:cubicBezTo>
                <a:cubicBezTo>
                  <a:pt x="21600" y="5388"/>
                  <a:pt x="20288" y="9633"/>
                  <a:pt x="17837" y="13223"/>
                </a:cubicBezTo>
              </a:path>
              <a:path w="21600" h="13223" stroke="0" extrusionOk="0">
                <a:moveTo>
                  <a:pt x="21574" y="0"/>
                </a:moveTo>
                <a:cubicBezTo>
                  <a:pt x="21591" y="347"/>
                  <a:pt x="21600" y="694"/>
                  <a:pt x="21600" y="1042"/>
                </a:cubicBezTo>
                <a:cubicBezTo>
                  <a:pt x="21600" y="5388"/>
                  <a:pt x="20288" y="9633"/>
                  <a:pt x="17837" y="13223"/>
                </a:cubicBezTo>
                <a:lnTo>
                  <a:pt x="0" y="1042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13401" name="Arc 57"/>
          <p:cNvSpPr>
            <a:spLocks/>
          </p:cNvSpPr>
          <p:nvPr/>
        </p:nvSpPr>
        <p:spPr bwMode="gray">
          <a:xfrm rot="692470">
            <a:off x="4240213" y="3683000"/>
            <a:ext cx="1309687" cy="104775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2127 w 12127"/>
              <a:gd name="T1" fmla="*/ 17875 h 21079"/>
              <a:gd name="T2" fmla="*/ 4714 w 12127"/>
              <a:gd name="T3" fmla="*/ 21079 h 21079"/>
              <a:gd name="T4" fmla="*/ 0 w 12127"/>
              <a:gd name="T5" fmla="*/ 0 h 2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27" h="21079" fill="none" extrusionOk="0">
                <a:moveTo>
                  <a:pt x="12126" y="17874"/>
                </a:moveTo>
                <a:cubicBezTo>
                  <a:pt x="9879" y="19399"/>
                  <a:pt x="7364" y="20486"/>
                  <a:pt x="4714" y="21079"/>
                </a:cubicBezTo>
              </a:path>
              <a:path w="12127" h="21079" stroke="0" extrusionOk="0">
                <a:moveTo>
                  <a:pt x="12126" y="17874"/>
                </a:moveTo>
                <a:cubicBezTo>
                  <a:pt x="9879" y="19399"/>
                  <a:pt x="7364" y="20486"/>
                  <a:pt x="4714" y="21079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13402" name="Arc 58"/>
          <p:cNvSpPr>
            <a:spLocks/>
          </p:cNvSpPr>
          <p:nvPr/>
        </p:nvSpPr>
        <p:spPr bwMode="gray">
          <a:xfrm rot="692470">
            <a:off x="2776538" y="3386138"/>
            <a:ext cx="1503362" cy="1009650"/>
          </a:xfrm>
          <a:custGeom>
            <a:avLst/>
            <a:gdLst>
              <a:gd name="G0" fmla="+- 13927 0 0"/>
              <a:gd name="G1" fmla="+- 0 0 0"/>
              <a:gd name="G2" fmla="+- 21600 0 0"/>
              <a:gd name="T0" fmla="*/ 6735 w 13927"/>
              <a:gd name="T1" fmla="*/ 20367 h 20367"/>
              <a:gd name="T2" fmla="*/ 0 w 13927"/>
              <a:gd name="T3" fmla="*/ 16511 h 20367"/>
              <a:gd name="T4" fmla="*/ 13927 w 13927"/>
              <a:gd name="T5" fmla="*/ 0 h 20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927" h="20367" fill="none" extrusionOk="0">
                <a:moveTo>
                  <a:pt x="6734" y="20367"/>
                </a:moveTo>
                <a:cubicBezTo>
                  <a:pt x="4275" y="19499"/>
                  <a:pt x="1993" y="18192"/>
                  <a:pt x="0" y="16510"/>
                </a:cubicBezTo>
              </a:path>
              <a:path w="13927" h="20367" stroke="0" extrusionOk="0">
                <a:moveTo>
                  <a:pt x="6734" y="20367"/>
                </a:moveTo>
                <a:cubicBezTo>
                  <a:pt x="4275" y="19499"/>
                  <a:pt x="1993" y="18192"/>
                  <a:pt x="0" y="16510"/>
                </a:cubicBezTo>
                <a:lnTo>
                  <a:pt x="13927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13403" name="Arc 59"/>
          <p:cNvSpPr>
            <a:spLocks/>
          </p:cNvSpPr>
          <p:nvPr/>
        </p:nvSpPr>
        <p:spPr bwMode="gray">
          <a:xfrm rot="692470">
            <a:off x="1978025" y="3184525"/>
            <a:ext cx="2332038" cy="604838"/>
          </a:xfrm>
          <a:custGeom>
            <a:avLst/>
            <a:gdLst>
              <a:gd name="G0" fmla="+- 21600 0 0"/>
              <a:gd name="G1" fmla="+- 2426 0 0"/>
              <a:gd name="G2" fmla="+- 21600 0 0"/>
              <a:gd name="T0" fmla="*/ 2337 w 21600"/>
              <a:gd name="T1" fmla="*/ 12198 h 12198"/>
              <a:gd name="T2" fmla="*/ 137 w 21600"/>
              <a:gd name="T3" fmla="*/ 0 h 12198"/>
              <a:gd name="T4" fmla="*/ 21600 w 21600"/>
              <a:gd name="T5" fmla="*/ 2426 h 12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2198" fill="none" extrusionOk="0">
                <a:moveTo>
                  <a:pt x="2336" y="12198"/>
                </a:moveTo>
                <a:cubicBezTo>
                  <a:pt x="800" y="9169"/>
                  <a:pt x="0" y="5821"/>
                  <a:pt x="0" y="2426"/>
                </a:cubicBezTo>
                <a:cubicBezTo>
                  <a:pt x="-1" y="1615"/>
                  <a:pt x="45" y="805"/>
                  <a:pt x="136" y="-1"/>
                </a:cubicBezTo>
              </a:path>
              <a:path w="21600" h="12198" stroke="0" extrusionOk="0">
                <a:moveTo>
                  <a:pt x="2336" y="12198"/>
                </a:moveTo>
                <a:cubicBezTo>
                  <a:pt x="800" y="9169"/>
                  <a:pt x="0" y="5821"/>
                  <a:pt x="0" y="2426"/>
                </a:cubicBezTo>
                <a:cubicBezTo>
                  <a:pt x="-1" y="1615"/>
                  <a:pt x="45" y="805"/>
                  <a:pt x="136" y="-1"/>
                </a:cubicBezTo>
                <a:lnTo>
                  <a:pt x="21600" y="2426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13404" name="Arc 60"/>
          <p:cNvSpPr>
            <a:spLocks/>
          </p:cNvSpPr>
          <p:nvPr/>
        </p:nvSpPr>
        <p:spPr bwMode="gray">
          <a:xfrm rot="692470">
            <a:off x="2632075" y="2465388"/>
            <a:ext cx="1808163" cy="903287"/>
          </a:xfrm>
          <a:custGeom>
            <a:avLst/>
            <a:gdLst>
              <a:gd name="G0" fmla="+- 16756 0 0"/>
              <a:gd name="G1" fmla="+- 18207 0 0"/>
              <a:gd name="G2" fmla="+- 21600 0 0"/>
              <a:gd name="T0" fmla="*/ 0 w 16756"/>
              <a:gd name="T1" fmla="*/ 4577 h 18207"/>
              <a:gd name="T2" fmla="*/ 5134 w 16756"/>
              <a:gd name="T3" fmla="*/ 0 h 18207"/>
              <a:gd name="T4" fmla="*/ 16756 w 16756"/>
              <a:gd name="T5" fmla="*/ 18207 h 18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756" h="18207" fill="none" extrusionOk="0">
                <a:moveTo>
                  <a:pt x="-1" y="4576"/>
                </a:moveTo>
                <a:cubicBezTo>
                  <a:pt x="1455" y="2786"/>
                  <a:pt x="3189" y="1241"/>
                  <a:pt x="5134" y="0"/>
                </a:cubicBezTo>
              </a:path>
              <a:path w="16756" h="18207" stroke="0" extrusionOk="0">
                <a:moveTo>
                  <a:pt x="-1" y="4576"/>
                </a:moveTo>
                <a:cubicBezTo>
                  <a:pt x="1455" y="2786"/>
                  <a:pt x="3189" y="1241"/>
                  <a:pt x="5134" y="0"/>
                </a:cubicBezTo>
                <a:lnTo>
                  <a:pt x="16756" y="18207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13407" name="Rectangle 63"/>
          <p:cNvSpPr>
            <a:spLocks noChangeArrowheads="1"/>
          </p:cNvSpPr>
          <p:nvPr/>
        </p:nvSpPr>
        <p:spPr bwMode="gray">
          <a:xfrm>
            <a:off x="4583786" y="5734980"/>
            <a:ext cx="157767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>
                <a:srgbClr val="FF0066"/>
              </a:buClr>
              <a:buSzPct val="75000"/>
            </a:pPr>
            <a:r>
              <a:rPr lang="ru-RU" sz="3200" b="1" i="1" spc="50" dirty="0">
                <a:ln w="11430"/>
                <a:solidFill>
                  <a:srgbClr val="4F227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Краса</a:t>
            </a:r>
          </a:p>
          <a:p>
            <a:pPr algn="ctr">
              <a:buClr>
                <a:srgbClr val="FF0066"/>
              </a:buClr>
              <a:buSzPct val="75000"/>
              <a:buFont typeface="Arial" charset="0"/>
              <a:buNone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2125" y="1201196"/>
            <a:ext cx="2473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008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Здоров’я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99917" y="1142984"/>
            <a:ext cx="41440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Активний спосіб </a:t>
            </a:r>
            <a:endParaRPr lang="ru-RU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життя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30412" y="4867510"/>
            <a:ext cx="31278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Спритність</a:t>
            </a:r>
            <a:endParaRPr lang="ru-RU" sz="32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4013" y="2003246"/>
            <a:ext cx="2234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Постава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4525" y="3887340"/>
            <a:ext cx="1287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E04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Сила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9672" y="3071810"/>
            <a:ext cx="3634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spc="50" dirty="0">
                <a:ln w="11430"/>
                <a:solidFill>
                  <a:srgbClr val="1A53C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Витривалість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9868" y="4967470"/>
            <a:ext cx="2953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AF92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Гнучкість</a:t>
            </a:r>
            <a:endParaRPr lang="ru-RU" sz="3200" b="1" i="1" dirty="0">
              <a:solidFill>
                <a:srgbClr val="AF92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40" y="5421954"/>
            <a:ext cx="15843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715140" y="0"/>
            <a:ext cx="2071702" cy="92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u="sng" dirty="0" smtClean="0">
                <a:solidFill>
                  <a:srgbClr val="3D1B91"/>
                </a:solidFill>
                <a:latin typeface="Georgia" pitchFamily="18" charset="0"/>
              </a:rPr>
              <a:t>Науково-методична проблема:</a:t>
            </a:r>
            <a:endParaRPr lang="uk-UA" sz="4000" b="1" i="1" u="sng" dirty="0">
              <a:solidFill>
                <a:srgbClr val="3D1B91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500174"/>
            <a:ext cx="7643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3D1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</a:t>
            </a:r>
            <a:r>
              <a:rPr lang="uk-UA" sz="4400" b="1" i="1" dirty="0" smtClean="0">
                <a:solidFill>
                  <a:srgbClr val="3D1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Подолання негативного впливу інформатизованого сучасного суспільства на фізичне здоров</a:t>
            </a:r>
            <a:r>
              <a:rPr lang="en-US" sz="4400" b="1" i="1" dirty="0" smtClean="0">
                <a:solidFill>
                  <a:srgbClr val="3D1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’</a:t>
            </a:r>
            <a:r>
              <a:rPr lang="uk-UA" sz="4400" b="1" i="1" dirty="0" smtClean="0">
                <a:solidFill>
                  <a:srgbClr val="3D1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 школярів”</a:t>
            </a:r>
            <a:endParaRPr lang="uk-UA" sz="4400" b="1" i="1" dirty="0">
              <a:solidFill>
                <a:srgbClr val="3D1B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63738" y="5277740"/>
            <a:ext cx="1586265" cy="157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5388479"/>
            <a:ext cx="1691680" cy="146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54" y="4941168"/>
            <a:ext cx="2619375" cy="174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32240" y="0"/>
            <a:ext cx="2304256" cy="90872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1789891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562205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lth_light">
  <a:themeElements>
    <a:clrScheme name="s2 3">
      <a:dk1>
        <a:srgbClr val="000000"/>
      </a:dk1>
      <a:lt1>
        <a:srgbClr val="FFFFFF"/>
      </a:lt1>
      <a:dk2>
        <a:srgbClr val="C889CD"/>
      </a:dk2>
      <a:lt2>
        <a:srgbClr val="DED9CC"/>
      </a:lt2>
      <a:accent1>
        <a:srgbClr val="72AFD8"/>
      </a:accent1>
      <a:accent2>
        <a:srgbClr val="80CAB1"/>
      </a:accent2>
      <a:accent3>
        <a:srgbClr val="FFFFFF"/>
      </a:accent3>
      <a:accent4>
        <a:srgbClr val="000000"/>
      </a:accent4>
      <a:accent5>
        <a:srgbClr val="BCD4E9"/>
      </a:accent5>
      <a:accent6>
        <a:srgbClr val="73B7A0"/>
      </a:accent6>
      <a:hlink>
        <a:srgbClr val="E1995D"/>
      </a:hlink>
      <a:folHlink>
        <a:srgbClr val="E58790"/>
      </a:folHlink>
    </a:clrScheme>
    <a:fontScheme name="s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2 1">
        <a:dk1>
          <a:srgbClr val="000000"/>
        </a:dk1>
        <a:lt1>
          <a:srgbClr val="FFFFFF"/>
        </a:lt1>
        <a:dk2>
          <a:srgbClr val="5EB2B6"/>
        </a:dk2>
        <a:lt2>
          <a:srgbClr val="DED9CC"/>
        </a:lt2>
        <a:accent1>
          <a:srgbClr val="9FD56D"/>
        </a:accent1>
        <a:accent2>
          <a:srgbClr val="F4BC72"/>
        </a:accent2>
        <a:accent3>
          <a:srgbClr val="FFFFFF"/>
        </a:accent3>
        <a:accent4>
          <a:srgbClr val="000000"/>
        </a:accent4>
        <a:accent5>
          <a:srgbClr val="CDE7BA"/>
        </a:accent5>
        <a:accent6>
          <a:srgbClr val="DDAA67"/>
        </a:accent6>
        <a:hlink>
          <a:srgbClr val="F18FAB"/>
        </a:hlink>
        <a:folHlink>
          <a:srgbClr val="84A3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2 2">
        <a:dk1>
          <a:srgbClr val="000000"/>
        </a:dk1>
        <a:lt1>
          <a:srgbClr val="FFFFFF"/>
        </a:lt1>
        <a:dk2>
          <a:srgbClr val="EA9148"/>
        </a:dk2>
        <a:lt2>
          <a:srgbClr val="DED9CC"/>
        </a:lt2>
        <a:accent1>
          <a:srgbClr val="E878C8"/>
        </a:accent1>
        <a:accent2>
          <a:srgbClr val="7DD7E9"/>
        </a:accent2>
        <a:accent3>
          <a:srgbClr val="FFFFFF"/>
        </a:accent3>
        <a:accent4>
          <a:srgbClr val="000000"/>
        </a:accent4>
        <a:accent5>
          <a:srgbClr val="F2BEE0"/>
        </a:accent5>
        <a:accent6>
          <a:srgbClr val="71C3D3"/>
        </a:accent6>
        <a:hlink>
          <a:srgbClr val="98E8B3"/>
        </a:hlink>
        <a:folHlink>
          <a:srgbClr val="E6C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2 3">
        <a:dk1>
          <a:srgbClr val="000000"/>
        </a:dk1>
        <a:lt1>
          <a:srgbClr val="FFFFFF"/>
        </a:lt1>
        <a:dk2>
          <a:srgbClr val="C889CD"/>
        </a:dk2>
        <a:lt2>
          <a:srgbClr val="DED9CC"/>
        </a:lt2>
        <a:accent1>
          <a:srgbClr val="72AFD8"/>
        </a:accent1>
        <a:accent2>
          <a:srgbClr val="80CAB1"/>
        </a:accent2>
        <a:accent3>
          <a:srgbClr val="FFFFFF"/>
        </a:accent3>
        <a:accent4>
          <a:srgbClr val="000000"/>
        </a:accent4>
        <a:accent5>
          <a:srgbClr val="BCD4E9"/>
        </a:accent5>
        <a:accent6>
          <a:srgbClr val="73B7A0"/>
        </a:accent6>
        <a:hlink>
          <a:srgbClr val="E1995D"/>
        </a:hlink>
        <a:folHlink>
          <a:srgbClr val="E587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Health_light</Template>
  <TotalTime>774</TotalTime>
  <Words>324</Words>
  <Application>Microsoft Office PowerPoint</Application>
  <PresentationFormat>Экран (4:3)</PresentationFormat>
  <Paragraphs>120</Paragraphs>
  <Slides>15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Health_light</vt:lpstr>
      <vt:lpstr>Слайд 1</vt:lpstr>
      <vt:lpstr>Слайд 2</vt:lpstr>
      <vt:lpstr>Слайд 3</vt:lpstr>
      <vt:lpstr>Слайд 4</vt:lpstr>
      <vt:lpstr>Слайд 5</vt:lpstr>
      <vt:lpstr>Слайд 6</vt:lpstr>
      <vt:lpstr>Все починається зі здоров’я</vt:lpstr>
      <vt:lpstr>Слайд 8</vt:lpstr>
      <vt:lpstr>Слайд 9</vt:lpstr>
      <vt:lpstr>Слайд 10</vt:lpstr>
      <vt:lpstr>Ми повинні навчити дитину:</vt:lpstr>
      <vt:lpstr> Мета моєї праці –  зміцнення здоров’я школярів, сприяння у формуванні здорового способу життя</vt:lpstr>
      <vt:lpstr>Слайд 13</vt:lpstr>
      <vt:lpstr>Слайд 14</vt:lpstr>
      <vt:lpstr>   Складові  успіху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Your User Name</cp:lastModifiedBy>
  <cp:revision>82</cp:revision>
  <dcterms:created xsi:type="dcterms:W3CDTF">2011-12-24T22:58:56Z</dcterms:created>
  <dcterms:modified xsi:type="dcterms:W3CDTF">2012-01-16T12:20:56Z</dcterms:modified>
</cp:coreProperties>
</file>