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6C3"/>
    <a:srgbClr val="1111D9"/>
    <a:srgbClr val="036115"/>
    <a:srgbClr val="006600"/>
    <a:srgbClr val="2A4CBA"/>
    <a:srgbClr val="BE08E2"/>
    <a:srgbClr val="A0E87C"/>
    <a:srgbClr val="69DB1B"/>
    <a:srgbClr val="33CC33"/>
    <a:srgbClr val="E765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50" autoAdjust="0"/>
  </p:normalViewPr>
  <p:slideViewPr>
    <p:cSldViewPr>
      <p:cViewPr varScale="1">
        <p:scale>
          <a:sx n="91" d="100"/>
          <a:sy n="91" d="100"/>
        </p:scale>
        <p:origin x="-9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E70FE-D0F5-4C7A-A812-BFC058940E52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78664-4510-4054-AFF3-B9A3928D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78;&#1077;&#1082;&#1072;\&#1052;&#1086;&#1080;%20&#1076;&#1086;&#1082;&#1091;&#1084;&#1077;&#1085;&#1090;&#1099;\Downloads\evgenii_doga_-_dolgaya_doroga_v_diunah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285852" y="4643446"/>
            <a:ext cx="6215106" cy="1571636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ПРАКТИЧНОГО  ПСИХОЛОГА </a:t>
            </a:r>
          </a:p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Тернопільської загальноосвітньої середньої школи №27</a:t>
            </a:r>
          </a:p>
          <a:p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Сербіної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Рити Григорівни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жека\Рабочий стол\get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785926"/>
            <a:ext cx="3857652" cy="26781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500042"/>
            <a:ext cx="5020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ПОРТФОЛІО</a:t>
            </a:r>
            <a:endParaRPr lang="ru-RU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" name="evgenii_doga_-_dolgaya_doroga_v_diun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95314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b="1" dirty="0" smtClean="0">
                <a:ln/>
                <a:solidFill>
                  <a:schemeClr val="accent3"/>
                </a:solidFill>
              </a:rPr>
              <a:t>    </a:t>
            </a:r>
            <a:r>
              <a:rPr lang="uk-UA" sz="3600" b="1" dirty="0" smtClean="0">
                <a:ln/>
                <a:solidFill>
                  <a:schemeClr val="accent3"/>
                </a:solidFill>
              </a:rPr>
              <a:t>Робота з батьками</a:t>
            </a:r>
          </a:p>
          <a:p>
            <a:r>
              <a:rPr lang="uk-UA" b="1" dirty="0" err="1" smtClean="0">
                <a:solidFill>
                  <a:srgbClr val="0D16C3"/>
                </a:solidFill>
              </a:rPr>
              <a:t>Психопросвіта</a:t>
            </a:r>
            <a:r>
              <a:rPr lang="uk-UA" b="1" dirty="0" smtClean="0">
                <a:solidFill>
                  <a:srgbClr val="0D16C3"/>
                </a:solidFill>
              </a:rPr>
              <a:t>:</a:t>
            </a:r>
          </a:p>
          <a:p>
            <a:pPr>
              <a:buNone/>
            </a:pPr>
            <a:r>
              <a:rPr lang="uk-UA" b="1" dirty="0" smtClean="0">
                <a:solidFill>
                  <a:srgbClr val="0D16C3"/>
                </a:solidFill>
              </a:rPr>
              <a:t>    виступи на батьківських зборах за результатами діагностики, тренінги з учнями та їх батьками</a:t>
            </a:r>
          </a:p>
          <a:p>
            <a:r>
              <a:rPr lang="uk-UA" b="1" dirty="0" err="1" smtClean="0">
                <a:solidFill>
                  <a:srgbClr val="0D16C3"/>
                </a:solidFill>
              </a:rPr>
              <a:t>Психоконсультування</a:t>
            </a:r>
            <a:r>
              <a:rPr lang="uk-UA" b="1" dirty="0" smtClean="0">
                <a:solidFill>
                  <a:srgbClr val="0D16C3"/>
                </a:solidFill>
              </a:rPr>
              <a:t>:</a:t>
            </a:r>
          </a:p>
          <a:p>
            <a:pPr>
              <a:buNone/>
            </a:pPr>
            <a:r>
              <a:rPr lang="uk-UA" b="1" dirty="0" smtClean="0">
                <a:solidFill>
                  <a:srgbClr val="0D16C3"/>
                </a:solidFill>
              </a:rPr>
              <a:t>   індивідуальні звернення з питань сімейного виховання </a:t>
            </a:r>
          </a:p>
          <a:p>
            <a:r>
              <a:rPr lang="uk-UA" b="1" dirty="0" smtClean="0">
                <a:solidFill>
                  <a:srgbClr val="0D16C3"/>
                </a:solidFill>
              </a:rPr>
              <a:t>Психопрофілактика:</a:t>
            </a:r>
          </a:p>
          <a:p>
            <a:pPr>
              <a:buNone/>
            </a:pPr>
            <a:r>
              <a:rPr lang="uk-UA" b="1" dirty="0" smtClean="0">
                <a:solidFill>
                  <a:srgbClr val="0D16C3"/>
                </a:solidFill>
              </a:rPr>
              <a:t>    надання інформації з питань </a:t>
            </a:r>
            <a:r>
              <a:rPr lang="uk-UA" b="1" dirty="0" err="1" smtClean="0">
                <a:solidFill>
                  <a:srgbClr val="0D16C3"/>
                </a:solidFill>
              </a:rPr>
              <a:t>“Адаптації</a:t>
            </a:r>
            <a:r>
              <a:rPr lang="uk-UA" b="1" dirty="0" smtClean="0">
                <a:solidFill>
                  <a:srgbClr val="0D16C3"/>
                </a:solidFill>
              </a:rPr>
              <a:t>… Готовності… </a:t>
            </a:r>
            <a:r>
              <a:rPr lang="uk-UA" b="1" dirty="0" err="1" smtClean="0">
                <a:solidFill>
                  <a:srgbClr val="0D16C3"/>
                </a:solidFill>
              </a:rPr>
              <a:t>Розвитку”</a:t>
            </a:r>
            <a:r>
              <a:rPr lang="uk-UA" b="1" dirty="0" smtClean="0">
                <a:solidFill>
                  <a:srgbClr val="0D16C3"/>
                </a:solidFill>
              </a:rPr>
              <a:t>, виховання та навчання дітей</a:t>
            </a:r>
            <a:endParaRPr lang="ru-RU" b="1" dirty="0">
              <a:solidFill>
                <a:srgbClr val="0D16C3"/>
              </a:solidFill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 </a:t>
            </a:r>
            <a:r>
              <a:rPr lang="uk-UA" sz="3300" b="1" dirty="0" smtClean="0">
                <a:solidFill>
                  <a:schemeClr val="accent2">
                    <a:lumMod val="75000"/>
                  </a:schemeClr>
                </a:solidFill>
              </a:rPr>
              <a:t>Мої досягнення</a:t>
            </a:r>
          </a:p>
          <a:p>
            <a:r>
              <a:rPr lang="uk-UA" dirty="0" smtClean="0"/>
              <a:t>2001, Свідоцтво учасника семінару регіональних педагогів-тренерів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«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просвітницькій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«</a:t>
            </a:r>
            <a:r>
              <a:rPr lang="ru-RU" dirty="0" err="1" smtClean="0"/>
              <a:t>Рівний-Рівному</a:t>
            </a:r>
            <a:r>
              <a:rPr lang="ru-RU" dirty="0" smtClean="0"/>
              <a:t>»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здорового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»</a:t>
            </a:r>
          </a:p>
          <a:p>
            <a:r>
              <a:rPr lang="uk-UA" dirty="0" smtClean="0"/>
              <a:t>2002, </a:t>
            </a:r>
            <a:r>
              <a:rPr lang="uk-UA" sz="2000" dirty="0" smtClean="0"/>
              <a:t>№</a:t>
            </a:r>
            <a:r>
              <a:rPr lang="uk-UA" dirty="0" smtClean="0"/>
              <a:t>1 ж.”Практична психологія та соціальна </a:t>
            </a:r>
            <a:r>
              <a:rPr lang="uk-UA" dirty="0" err="1" smtClean="0"/>
              <a:t>робота”</a:t>
            </a:r>
            <a:r>
              <a:rPr lang="uk-UA" dirty="0" smtClean="0"/>
              <a:t> </a:t>
            </a:r>
            <a:r>
              <a:rPr lang="uk-UA" dirty="0" err="1" smtClean="0"/>
              <a:t>“Групи</a:t>
            </a:r>
            <a:r>
              <a:rPr lang="uk-UA" dirty="0" smtClean="0"/>
              <a:t> </a:t>
            </a:r>
            <a:r>
              <a:rPr lang="uk-UA" dirty="0" err="1" smtClean="0"/>
              <a:t>зустрічей”</a:t>
            </a:r>
            <a:r>
              <a:rPr lang="uk-UA" dirty="0" smtClean="0"/>
              <a:t> для батьків проблемних учнів</a:t>
            </a:r>
          </a:p>
          <a:p>
            <a:r>
              <a:rPr lang="uk-UA" dirty="0" smtClean="0"/>
              <a:t>2002, Свідоцтво учасника семінару з підготовки тренерів-консультантів Програми </a:t>
            </a:r>
            <a:r>
              <a:rPr lang="ru-RU" dirty="0" smtClean="0"/>
              <a:t>«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просвітницькій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«</a:t>
            </a:r>
            <a:r>
              <a:rPr lang="ru-RU" dirty="0" err="1" smtClean="0"/>
              <a:t>Рівний-Рівному</a:t>
            </a:r>
            <a:r>
              <a:rPr lang="ru-RU" dirty="0" smtClean="0"/>
              <a:t>»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здорового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»</a:t>
            </a:r>
          </a:p>
          <a:p>
            <a:r>
              <a:rPr lang="uk-UA" dirty="0" smtClean="0"/>
              <a:t>2003, Грамота </a:t>
            </a:r>
            <a:r>
              <a:rPr lang="uk-UA" sz="1900" dirty="0" smtClean="0"/>
              <a:t>УПРАВЛІННЯ ОСВІТИ І НАУКИ ТЕРНОПІЛЬСЬКОЇ ОБЛАСНОЇ ДЕРЖАВНОЇ АДМІНІСТРАЦІЇ</a:t>
            </a:r>
          </a:p>
          <a:p>
            <a:r>
              <a:rPr lang="uk-UA" dirty="0" smtClean="0"/>
              <a:t>2004, Сертифікат </a:t>
            </a:r>
            <a:r>
              <a:rPr lang="uk-UA" dirty="0" err="1" smtClean="0"/>
              <a:t>“Базовий</a:t>
            </a:r>
            <a:r>
              <a:rPr lang="uk-UA" dirty="0" smtClean="0"/>
              <a:t> курс із позитивної </a:t>
            </a:r>
            <a:r>
              <a:rPr lang="uk-UA" dirty="0" err="1" smtClean="0"/>
              <a:t>психотерапії”</a:t>
            </a:r>
            <a:endParaRPr lang="uk-UA" dirty="0" smtClean="0"/>
          </a:p>
          <a:p>
            <a:r>
              <a:rPr lang="uk-UA" dirty="0" smtClean="0"/>
              <a:t>2005, Сертифікат </a:t>
            </a:r>
            <a:r>
              <a:rPr lang="uk-UA" dirty="0" err="1" smtClean="0"/>
              <a:t>тренінгового</a:t>
            </a:r>
            <a:r>
              <a:rPr lang="uk-UA" dirty="0" smtClean="0"/>
              <a:t> курсу </a:t>
            </a:r>
            <a:r>
              <a:rPr lang="uk-UA" dirty="0" err="1" smtClean="0"/>
              <a:t>“Соціальна</a:t>
            </a:r>
            <a:r>
              <a:rPr lang="uk-UA" dirty="0" smtClean="0"/>
              <a:t> робота в </a:t>
            </a:r>
            <a:r>
              <a:rPr lang="uk-UA" dirty="0" err="1" smtClean="0"/>
              <a:t>громаді”</a:t>
            </a:r>
            <a:endParaRPr lang="uk-UA" dirty="0" smtClean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2006, Почесна Грамота </a:t>
            </a:r>
            <a:r>
              <a:rPr lang="uk-UA" sz="1900" dirty="0" smtClean="0"/>
              <a:t>МІНІСТЕРСТВА ОСВІТИ І НАУКИ УКРАЇНИ</a:t>
            </a:r>
          </a:p>
          <a:p>
            <a:r>
              <a:rPr lang="uk-UA" dirty="0" smtClean="0"/>
              <a:t>2007, Свідоцтво за участь у міжнародному семінарі </a:t>
            </a:r>
            <a:r>
              <a:rPr lang="uk-UA" dirty="0" err="1" smtClean="0"/>
              <a:t>“Моральне</a:t>
            </a:r>
            <a:r>
              <a:rPr lang="uk-UA" dirty="0" smtClean="0"/>
              <a:t> виховання учнів і профілактика шкідливих </a:t>
            </a:r>
            <a:r>
              <a:rPr lang="uk-UA" dirty="0" err="1" smtClean="0"/>
              <a:t>звичок”</a:t>
            </a:r>
            <a:endParaRPr lang="uk-UA" dirty="0" smtClean="0"/>
          </a:p>
          <a:p>
            <a:r>
              <a:rPr lang="uk-UA" dirty="0" smtClean="0"/>
              <a:t>2008, Сертифікат навчального курсу в авторській програмі О. </a:t>
            </a:r>
            <a:r>
              <a:rPr lang="uk-UA" dirty="0" err="1" smtClean="0"/>
              <a:t>Амонашвілі</a:t>
            </a:r>
            <a:r>
              <a:rPr lang="uk-UA" dirty="0" smtClean="0"/>
              <a:t> </a:t>
            </a:r>
            <a:r>
              <a:rPr lang="uk-UA" dirty="0" err="1" smtClean="0"/>
              <a:t>“Система</a:t>
            </a:r>
            <a:r>
              <a:rPr lang="uk-UA" dirty="0" smtClean="0"/>
              <a:t> гуманістично-особистісного підходу до дітей в освітньому </a:t>
            </a:r>
            <a:r>
              <a:rPr lang="uk-UA" dirty="0" err="1" smtClean="0"/>
              <a:t>процесі”</a:t>
            </a:r>
            <a:endParaRPr lang="uk-UA" dirty="0" smtClean="0"/>
          </a:p>
          <a:p>
            <a:r>
              <a:rPr lang="uk-UA" dirty="0" smtClean="0"/>
              <a:t>2009, Сертифікат про підвищення кваліфікації </a:t>
            </a:r>
            <a:r>
              <a:rPr lang="uk-UA" sz="1900" dirty="0" smtClean="0"/>
              <a:t>УКРАЇНСЬКОГО НАУКОВО-МЕТОДИЧНОГО ЦЕНТРУ ПРАКТИЧНОЇ ПСИХОЛОГІЇ І СОЦІАЛЬНОЇ РОБОТИ </a:t>
            </a:r>
          </a:p>
          <a:p>
            <a:r>
              <a:rPr lang="uk-UA" dirty="0" smtClean="0"/>
              <a:t>2009, (11-12) г. </a:t>
            </a:r>
            <a:r>
              <a:rPr lang="uk-UA" dirty="0" err="1" smtClean="0"/>
              <a:t>“Психолог”</a:t>
            </a:r>
            <a:r>
              <a:rPr lang="uk-UA" dirty="0" smtClean="0"/>
              <a:t> </a:t>
            </a:r>
            <a:r>
              <a:rPr lang="uk-UA" dirty="0" err="1" smtClean="0"/>
              <a:t>“Допомогти</a:t>
            </a:r>
            <a:r>
              <a:rPr lang="uk-UA" dirty="0" smtClean="0"/>
              <a:t> батькам-допомогти </a:t>
            </a:r>
            <a:r>
              <a:rPr lang="uk-UA" dirty="0" err="1" smtClean="0"/>
              <a:t>дитині”</a:t>
            </a:r>
            <a:endParaRPr lang="uk-UA" dirty="0" smtClean="0"/>
          </a:p>
          <a:p>
            <a:r>
              <a:rPr lang="uk-UA" dirty="0" smtClean="0"/>
              <a:t>2009, Подяка за творчу співпрацю з газетою </a:t>
            </a:r>
            <a:r>
              <a:rPr lang="uk-UA" dirty="0" err="1" smtClean="0"/>
              <a:t>“Психолог”</a:t>
            </a:r>
            <a:endParaRPr lang="uk-UA" dirty="0" smtClean="0"/>
          </a:p>
          <a:p>
            <a:r>
              <a:rPr lang="uk-UA" dirty="0" smtClean="0"/>
              <a:t>2010, Грамота ТНПУ ім. В. Гнатюка за співпрацю</a:t>
            </a:r>
            <a:endParaRPr lang="ru-RU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428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000" i="1" dirty="0" smtClean="0">
                <a:solidFill>
                  <a:schemeClr val="tx2">
                    <a:lumMod val="75000"/>
                  </a:schemeClr>
                </a:solidFill>
              </a:rPr>
              <a:t>Дякую за увагу!</a:t>
            </a:r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286544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Освіта вища педагогічна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Харківський державний педагогічний інститут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   ім. Г. С. Сковороди, 1983р.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факультет філологічний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за спеціальністю російська мова і література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Тернопільський державний педагогічний інститут</a:t>
            </a:r>
          </a:p>
          <a:p>
            <a:pPr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   ім. В. Гнатюка, 1994р.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факультет  післядипломної освіти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за спеціальністю практична психологія в системі освіти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Загальний педагогічний стаж – 21,5 р.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Кваліфікаційна категорія - вища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Мета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Комплексний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психолого-педагог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чний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супровід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учасників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освітнього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процесу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врахуванням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їх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індивідуальних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вікових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творчих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інтелектуальних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особливостей</a:t>
            </a:r>
            <a:endParaRPr lang="ru-RU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Методична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</a:t>
            </a:r>
          </a:p>
          <a:p>
            <a:r>
              <a:rPr lang="uk-UA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Формування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позитивного мікроклімату в колективі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 fontScale="92500" lnSpcReduction="10000"/>
          </a:bodyPr>
          <a:lstStyle/>
          <a:p>
            <a:r>
              <a:rPr lang="uk-UA" sz="4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Задачі:</a:t>
            </a:r>
          </a:p>
          <a:p>
            <a:r>
              <a:rPr lang="uk-UA" dirty="0" err="1" smtClean="0">
                <a:ln w="12700">
                  <a:solidFill>
                    <a:srgbClr val="A0E87C"/>
                  </a:solidFill>
                </a:ln>
                <a:solidFill>
                  <a:srgbClr val="FFFF66"/>
                </a:solidFill>
              </a:rPr>
              <a:t>Відслідковування</a:t>
            </a:r>
            <a:r>
              <a:rPr lang="uk-UA" dirty="0" smtClean="0">
                <a:ln w="12700">
                  <a:solidFill>
                    <a:srgbClr val="A0E87C"/>
                  </a:solidFill>
                </a:ln>
                <a:solidFill>
                  <a:srgbClr val="FFFF66"/>
                </a:solidFill>
              </a:rPr>
              <a:t> результатів психологічного розвитку учнів на різних етапах навчання</a:t>
            </a:r>
          </a:p>
          <a:p>
            <a:r>
              <a:rPr lang="uk-UA" dirty="0" smtClean="0">
                <a:ln w="12700">
                  <a:solidFill>
                    <a:srgbClr val="A0E87C"/>
                  </a:solidFill>
                </a:ln>
                <a:solidFill>
                  <a:srgbClr val="FFFF66"/>
                </a:solidFill>
              </a:rPr>
              <a:t>Консультативна та інформативна психологічна підтримка процесів навчання, виховання і розвитку дітей в освітньому середовищі школи</a:t>
            </a:r>
          </a:p>
          <a:p>
            <a:r>
              <a:rPr lang="uk-UA" dirty="0" smtClean="0">
                <a:ln w="12700">
                  <a:solidFill>
                    <a:srgbClr val="A0E87C"/>
                  </a:solidFill>
                </a:ln>
                <a:solidFill>
                  <a:srgbClr val="FFFF66"/>
                </a:solidFill>
              </a:rPr>
              <a:t>Надання комплексної психолого-педагогічної допомоги невстигаючим учням</a:t>
            </a:r>
          </a:p>
          <a:p>
            <a:r>
              <a:rPr lang="uk-UA" dirty="0" smtClean="0">
                <a:ln w="12700">
                  <a:solidFill>
                    <a:srgbClr val="A0E87C"/>
                  </a:solidFill>
                </a:ln>
                <a:solidFill>
                  <a:srgbClr val="FFFF66"/>
                </a:solidFill>
              </a:rPr>
              <a:t>Психологічна просвіта всіх учасників освітнього процесу</a:t>
            </a:r>
          </a:p>
          <a:p>
            <a:r>
              <a:rPr lang="uk-UA" dirty="0" smtClean="0">
                <a:ln w="12700">
                  <a:solidFill>
                    <a:srgbClr val="A0E87C"/>
                  </a:solidFill>
                </a:ln>
                <a:solidFill>
                  <a:srgbClr val="FFFF66"/>
                </a:solidFill>
              </a:rPr>
              <a:t>Сприяння інтелектуальному та особистісному розвитку дітей на кожному віковому етапі</a:t>
            </a:r>
          </a:p>
          <a:p>
            <a:r>
              <a:rPr lang="uk-UA" dirty="0" smtClean="0">
                <a:ln w="12700">
                  <a:solidFill>
                    <a:srgbClr val="A0E87C"/>
                  </a:solidFill>
                </a:ln>
                <a:solidFill>
                  <a:srgbClr val="FFFF66"/>
                </a:solidFill>
              </a:rPr>
              <a:t>Сприяння формуванню у дітей здатності до саморозвитку та самореалізації</a:t>
            </a:r>
            <a:endParaRPr lang="ru-RU" dirty="0">
              <a:ln w="12700">
                <a:solidFill>
                  <a:srgbClr val="A0E87C"/>
                </a:solidFill>
              </a:ln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643050"/>
            <a:ext cx="8229600" cy="4572000"/>
          </a:xfrm>
        </p:spPr>
        <p:txBody>
          <a:bodyPr>
            <a:normAutofit fontScale="92500"/>
          </a:bodyPr>
          <a:lstStyle/>
          <a:p>
            <a:pPr lvl="8" algn="just"/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Енциклопедії</a:t>
            </a:r>
          </a:p>
          <a:p>
            <a:pPr lvl="8" algn="just"/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Підручники</a:t>
            </a:r>
          </a:p>
          <a:p>
            <a:pPr lvl="8" algn="just"/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Збірники ігор, тренінгів, </a:t>
            </a:r>
            <a:r>
              <a:rPr lang="uk-UA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корекційних</a:t>
            </a:r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занять</a:t>
            </a:r>
          </a:p>
          <a:p>
            <a:pPr lvl="8" algn="just"/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Методичні посібники</a:t>
            </a:r>
          </a:p>
          <a:p>
            <a:pPr lvl="8" algn="just"/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Підшивка газети </a:t>
            </a:r>
            <a:r>
              <a:rPr lang="uk-UA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“Психолог”</a:t>
            </a:r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за 2003-2008р.</a:t>
            </a:r>
          </a:p>
          <a:p>
            <a:pPr lvl="8" algn="just"/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Філософсько-психологічна література</a:t>
            </a:r>
          </a:p>
          <a:p>
            <a:pPr lvl="8" algn="just"/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Просвітницькі відеофільми різної тематики</a:t>
            </a:r>
          </a:p>
          <a:p>
            <a:pPr lvl="8" algn="just"/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Аудіокасети з релаксаційною музикою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298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n w="3200">
                  <a:solidFill>
                    <a:srgbClr val="72823E"/>
                  </a:solidFill>
                  <a:prstDash val="sysDot"/>
                  <a:round/>
                </a:ln>
                <a:solidFill>
                  <a:srgbClr val="BE08E2"/>
                </a:solidFill>
              </a:rPr>
              <a:t>За 16,5 років роботи у школі практичним психологом естетично оформила свій робочий кабінет , зібрала бібліотеку психолога: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i="1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Оформила тематичні папки:</a:t>
            </a:r>
          </a:p>
          <a:p>
            <a:r>
              <a:rPr lang="uk-UA" dirty="0" smtClean="0"/>
              <a:t>Діагностичні методики</a:t>
            </a:r>
          </a:p>
          <a:p>
            <a:r>
              <a:rPr lang="uk-UA" dirty="0" smtClean="0"/>
              <a:t>Батьківський всеобуч</a:t>
            </a:r>
          </a:p>
          <a:p>
            <a:r>
              <a:rPr lang="uk-UA" dirty="0" smtClean="0"/>
              <a:t>Профорієнтаційна робота</a:t>
            </a:r>
          </a:p>
          <a:p>
            <a:r>
              <a:rPr lang="uk-UA" dirty="0" smtClean="0"/>
              <a:t>Робота з педагогічним колективом</a:t>
            </a:r>
          </a:p>
          <a:p>
            <a:r>
              <a:rPr lang="uk-UA" dirty="0" smtClean="0"/>
              <a:t>Матеріали психолого-педагогічних консиліумів</a:t>
            </a:r>
          </a:p>
          <a:p>
            <a:r>
              <a:rPr lang="uk-UA" dirty="0" smtClean="0"/>
              <a:t>Обдаровані діти</a:t>
            </a:r>
          </a:p>
          <a:p>
            <a:r>
              <a:rPr lang="uk-UA" dirty="0" smtClean="0"/>
              <a:t>Профілактика девіантної  поведінки</a:t>
            </a:r>
          </a:p>
          <a:p>
            <a:r>
              <a:rPr lang="uk-UA" dirty="0" smtClean="0"/>
              <a:t>Готовність до школи </a:t>
            </a:r>
          </a:p>
          <a:p>
            <a:r>
              <a:rPr lang="uk-UA" dirty="0" smtClean="0"/>
              <a:t>Протидія насиллю</a:t>
            </a:r>
          </a:p>
          <a:p>
            <a:r>
              <a:rPr lang="uk-UA" dirty="0" smtClean="0"/>
              <a:t>Права дитини</a:t>
            </a:r>
            <a:endParaRPr lang="ru-RU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66739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Моє психологічне кредо: не нашкодь!</a:t>
            </a:r>
          </a:p>
          <a:p>
            <a:r>
              <a:rPr lang="uk-UA" dirty="0" smtClean="0"/>
              <a:t>Я погоджуюсь з виразом: </a:t>
            </a:r>
            <a:r>
              <a:rPr lang="uk-UA" dirty="0" err="1" smtClean="0"/>
              <a:t>“Там</a:t>
            </a:r>
            <a:r>
              <a:rPr lang="uk-UA" dirty="0" smtClean="0"/>
              <a:t> із задоволенням вчаться, де із задоволенням </a:t>
            </a:r>
            <a:r>
              <a:rPr lang="uk-UA" dirty="0" err="1" smtClean="0"/>
              <a:t>вчать”</a:t>
            </a:r>
            <a:endParaRPr lang="uk-UA" dirty="0" smtClean="0"/>
          </a:p>
          <a:p>
            <a:r>
              <a:rPr lang="uk-UA" dirty="0" smtClean="0"/>
              <a:t>Головним досягненням в своїй діяльності я рахую визнання та повагу учнів, батьків та колег. Рахую, що необхідно відповідально ставитись до любої справи у своєму житті. Тому в своїй роботі з повагою ставлюсь до кожного учня, педагога, батька та їх потреб…</a:t>
            </a:r>
          </a:p>
          <a:p>
            <a:r>
              <a:rPr lang="uk-UA" dirty="0" smtClean="0"/>
              <a:t>Професія психолога для мене: </a:t>
            </a:r>
          </a:p>
          <a:p>
            <a:pPr>
              <a:buNone/>
            </a:pPr>
            <a:r>
              <a:rPr lang="uk-UA" dirty="0" smtClean="0"/>
              <a:t>    професія, яка дозволяє мені бути поруч з тими, кого я люблю; дає мені сили для життя; приносить задоволення від виконаної роботи; дозволяє здійснити свою місію та </a:t>
            </a:r>
            <a:r>
              <a:rPr lang="uk-UA" dirty="0" err="1" smtClean="0"/>
              <a:t>покликання.-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Робота з учнями</a:t>
            </a:r>
          </a:p>
          <a:p>
            <a:r>
              <a:rPr lang="uk-UA" i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Психодіагностика:</a:t>
            </a:r>
            <a:r>
              <a:rPr lang="uk-UA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uk-UA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  вивчення професійних інтересів, схильностей, здібностей та визначення статусних характеристик учнів</a:t>
            </a:r>
          </a:p>
          <a:p>
            <a:r>
              <a:rPr lang="uk-UA" i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Психокорекція:</a:t>
            </a:r>
          </a:p>
          <a:p>
            <a:pPr>
              <a:buNone/>
            </a:pPr>
            <a:r>
              <a:rPr lang="uk-UA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  корекція комунікативної, емоційно-вольової, особистісної сфери учнів</a:t>
            </a:r>
          </a:p>
          <a:p>
            <a:r>
              <a:rPr lang="uk-UA" i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Психопрофілактика:</a:t>
            </a:r>
          </a:p>
          <a:p>
            <a:pPr>
              <a:buNone/>
            </a:pPr>
            <a:r>
              <a:rPr lang="uk-UA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  профільна робота, пропаганда ЗСЖ, тренінги</a:t>
            </a:r>
          </a:p>
          <a:p>
            <a:r>
              <a:rPr lang="uk-UA" i="1" dirty="0" err="1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Психоконсультування</a:t>
            </a:r>
            <a:r>
              <a:rPr lang="uk-UA" i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uk-UA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  з питань навчання, розвитку, взаємостосунків з дорослими та однолітками</a:t>
            </a:r>
            <a:endParaRPr lang="ru-RU" dirty="0">
              <a:ln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88171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uk-UA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</a:t>
            </a:r>
            <a:r>
              <a:rPr lang="uk-UA" sz="3200" b="1" i="1" dirty="0" smtClean="0">
                <a:ln>
                  <a:solidFill>
                    <a:srgbClr val="33CC33"/>
                  </a:solidFill>
                  <a:prstDash val="solid"/>
                </a:ln>
                <a:solidFill>
                  <a:srgbClr val="69DB1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Робота з педагогічним колективом</a:t>
            </a:r>
          </a:p>
          <a:p>
            <a:pPr>
              <a:buFont typeface="Wingdings" pitchFamily="2" charset="2"/>
              <a:buChar char="ü"/>
            </a:pPr>
            <a:r>
              <a:rPr lang="uk-UA" b="1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Психопросвіта</a:t>
            </a: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виступи на педрадах, психолого-педагогічних семінарах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Психодіагностика</a:t>
            </a:r>
            <a:r>
              <a:rPr lang="ru-RU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визначення стилю спілкування, ступеню </a:t>
            </a:r>
            <a:r>
              <a:rPr lang="uk-UA" b="1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“професійного</a:t>
            </a: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uk-UA" b="1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вигорання”</a:t>
            </a: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рівня тривожності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Консультування:</a:t>
            </a:r>
          </a:p>
          <a:p>
            <a:pPr>
              <a:buNone/>
            </a:pP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звернення з питань роботи із сім</a:t>
            </a:r>
            <a:r>
              <a:rPr lang="en-US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’</a:t>
            </a:r>
            <a:r>
              <a:rPr lang="uk-UA" b="1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єю</a:t>
            </a: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учнями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Психопрофілактика:</a:t>
            </a:r>
          </a:p>
          <a:p>
            <a:pPr>
              <a:buNone/>
            </a:pP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тренінг особистісного зростання</a:t>
            </a:r>
          </a:p>
          <a:p>
            <a:pPr>
              <a:buNone/>
            </a:pP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тренінг </a:t>
            </a:r>
            <a:r>
              <a:rPr lang="uk-UA" b="1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“Особистісно-орієнтованого</a:t>
            </a:r>
            <a:r>
              <a:rPr lang="uk-UA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uk-UA" b="1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навчання”</a:t>
            </a:r>
            <a:endParaRPr lang="uk-UA" b="1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9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707</Words>
  <PresentationFormat>Экран (4:3)</PresentationFormat>
  <Paragraphs>93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За 16,5 років роботи у школі практичним психологом естетично оформила свій робочий кабінет , зібрала бібліотеку психолога: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жека</cp:lastModifiedBy>
  <cp:revision>28</cp:revision>
  <dcterms:modified xsi:type="dcterms:W3CDTF">2011-02-22T22:31:54Z</dcterms:modified>
</cp:coreProperties>
</file>