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1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8" r:id="rId12"/>
    <p:sldId id="267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0" d="100"/>
          <a:sy n="90" d="100"/>
        </p:scale>
        <p:origin x="-1014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A4E21-8CC5-4B63-9B7F-B9DC4A5A8F8C}" type="datetimeFigureOut">
              <a:rPr lang="ru-RU"/>
              <a:pPr>
                <a:defRPr/>
              </a:pPr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13A7C-1EB8-4039-B64F-8DC1492F8D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7F8F5-B352-4019-87E6-F1CD543EB0B1}" type="datetimeFigureOut">
              <a:rPr lang="ru-RU"/>
              <a:pPr>
                <a:defRPr/>
              </a:pPr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26629D-9A52-4FA9-8861-DCC7ECBD4B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008BD-34E9-4DF8-B44A-3D09DFD568B9}" type="datetimeFigureOut">
              <a:rPr lang="ru-RU"/>
              <a:pPr>
                <a:defRPr/>
              </a:pPr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5CF30-E16F-4A7A-B098-FD19EA0840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39C88-E8E8-498F-B6A0-D4BFFCF606E6}" type="datetimeFigureOut">
              <a:rPr lang="ru-RU"/>
              <a:pPr>
                <a:defRPr/>
              </a:pPr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E05886-5813-4127-9930-E216C8A01C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A5B45-64E0-4A7B-867B-96D5202F04EB}" type="datetimeFigureOut">
              <a:rPr lang="ru-RU"/>
              <a:pPr>
                <a:defRPr/>
              </a:pPr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8C6621-2321-42C2-9421-2311FBBB53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1CFF2-E8FA-4275-9640-0A615B69006C}" type="datetimeFigureOut">
              <a:rPr lang="ru-RU"/>
              <a:pPr>
                <a:defRPr/>
              </a:pPr>
              <a:t>18.02.2014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B7458-14BA-4C0A-9696-C14363BA6E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D9FC7E-349D-4FA6-A42E-D101C231C0E8}" type="datetimeFigureOut">
              <a:rPr lang="ru-RU"/>
              <a:pPr>
                <a:defRPr/>
              </a:pPr>
              <a:t>18.02.2014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E09B1-91A9-4A76-8C21-14F7B66A62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8973DE-590F-47F0-94D4-4B6FAE89F792}" type="datetimeFigureOut">
              <a:rPr lang="ru-RU"/>
              <a:pPr>
                <a:defRPr/>
              </a:pPr>
              <a:t>18.02.2014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8F611-137B-46B7-AA42-264D3638C9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0E1DB-D080-4AEC-95B1-6C5422FE6B32}" type="datetimeFigureOut">
              <a:rPr lang="ru-RU"/>
              <a:pPr>
                <a:defRPr/>
              </a:pPr>
              <a:t>18.02.2014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DFFCE-8777-4265-8AF9-401533A81F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7B744-8601-4F89-996F-1A43BBAF02B8}" type="datetimeFigureOut">
              <a:rPr lang="ru-RU"/>
              <a:pPr>
                <a:defRPr/>
              </a:pPr>
              <a:t>18.02.2014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566B7-945D-46A9-BDA9-944D4657D5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AE927-A81F-4AB1-AB81-3BFEF7DD7D54}" type="datetimeFigureOut">
              <a:rPr lang="ru-RU"/>
              <a:pPr>
                <a:defRPr/>
              </a:pPr>
              <a:t>18.02.2014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C7BD3-E40D-4D31-B0DF-53DBB974A8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5683B37-DD45-44C7-8FB7-2AF61F1512ED}" type="datetimeFigureOut">
              <a:rPr lang="ru-RU"/>
              <a:pPr>
                <a:defRPr/>
              </a:pPr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36C03E0-62C9-4DEE-AF4A-6BC6BACB50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апля 2"/>
          <p:cNvSpPr/>
          <p:nvPr/>
        </p:nvSpPr>
        <p:spPr>
          <a:xfrm>
            <a:off x="280988" y="741363"/>
            <a:ext cx="2955925" cy="2520950"/>
          </a:xfrm>
          <a:prstGeom prst="teardrop">
            <a:avLst>
              <a:gd name="adj" fmla="val 158498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81835" y="1124744"/>
            <a:ext cx="2905539" cy="230832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Топ 10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н</a:t>
            </a:r>
            <a:r>
              <a:rPr lang="uk-UA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айцікавіших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 книг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5888"/>
            <a:ext cx="1706563" cy="110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82213" y="332063"/>
            <a:ext cx="54213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79646">
                    <a:tint val="1000"/>
                  </a:srgbClr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+mn-lt"/>
              </a:rPr>
              <a:t>9</a:t>
            </a:r>
            <a:endParaRPr lang="ru-RU" sz="5400" b="1" spc="50" dirty="0">
              <a:ln w="12700" cmpd="sng">
                <a:solidFill>
                  <a:srgbClr val="F79646">
                    <a:satMod val="120000"/>
                    <a:shade val="80000"/>
                  </a:srgbClr>
                </a:solidFill>
                <a:prstDash val="solid"/>
              </a:ln>
              <a:solidFill>
                <a:srgbClr val="F79646">
                  <a:tint val="1000"/>
                </a:srgbClr>
              </a:solidFill>
              <a:effectLst>
                <a:glow rad="53100">
                  <a:srgbClr val="F79646">
                    <a:satMod val="180000"/>
                    <a:alpha val="30000"/>
                  </a:srgbClr>
                </a:glow>
              </a:effectLst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63888" y="325197"/>
            <a:ext cx="34061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Джоан К. </a:t>
            </a:r>
            <a:r>
              <a:rPr lang="ru-RU" sz="36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Ролінґ</a:t>
            </a:r>
            <a:endParaRPr lang="ru-RU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80140" y="993691"/>
            <a:ext cx="3502562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«</a:t>
            </a:r>
            <a:r>
              <a:rPr lang="ru-RU" sz="40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Гаррі</a:t>
            </a:r>
            <a:r>
              <a:rPr lang="ru-RU" sz="4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Поттер»</a:t>
            </a:r>
          </a:p>
        </p:txBody>
      </p:sp>
      <p:pic>
        <p:nvPicPr>
          <p:cNvPr id="2253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075" y="1704975"/>
            <a:ext cx="3228975" cy="493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995738" y="2855913"/>
            <a:ext cx="4572000" cy="23082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/>
              <a:t>- </a:t>
            </a:r>
            <a:r>
              <a:rPr lang="ru-RU" sz="2400" b="1" i="1" dirty="0" err="1"/>
              <a:t>Мені</a:t>
            </a:r>
            <a:r>
              <a:rPr lang="ru-RU" sz="2400" b="1" i="1" dirty="0"/>
              <a:t> не </a:t>
            </a:r>
            <a:r>
              <a:rPr lang="ru-RU" sz="2400" b="1" i="1" dirty="0" err="1"/>
              <a:t>слід</a:t>
            </a:r>
            <a:r>
              <a:rPr lang="ru-RU" sz="2400" b="1" i="1" dirty="0"/>
              <a:t> </a:t>
            </a:r>
            <a:r>
              <a:rPr lang="ru-RU" sz="2400" b="1" i="1" dirty="0" err="1"/>
              <a:t>було</a:t>
            </a:r>
            <a:r>
              <a:rPr lang="ru-RU" sz="2400" b="1" i="1" dirty="0"/>
              <a:t> так </a:t>
            </a:r>
            <a:r>
              <a:rPr lang="ru-RU" sz="2400" b="1" i="1" dirty="0" err="1"/>
              <a:t>говорити</a:t>
            </a:r>
            <a:r>
              <a:rPr lang="ru-RU" sz="2400" b="1" i="1" dirty="0"/>
              <a:t>, - </a:t>
            </a:r>
            <a:r>
              <a:rPr lang="ru-RU" sz="2400" b="1" i="1" dirty="0" err="1"/>
              <a:t>квапливо</a:t>
            </a:r>
            <a:r>
              <a:rPr lang="ru-RU" sz="2400" b="1" i="1" dirty="0"/>
              <a:t> </a:t>
            </a:r>
            <a:r>
              <a:rPr lang="ru-RU" sz="2400" b="1" i="1" dirty="0" err="1"/>
              <a:t>промовив</a:t>
            </a:r>
            <a:r>
              <a:rPr lang="ru-RU" sz="2400" b="1" i="1" dirty="0"/>
              <a:t> </a:t>
            </a:r>
            <a:r>
              <a:rPr lang="ru-RU" sz="2400" b="1" i="1" dirty="0" err="1"/>
              <a:t>Скрімджер</a:t>
            </a:r>
            <a:r>
              <a:rPr lang="ru-RU" sz="2400" b="1" i="1" dirty="0"/>
              <a:t>. - </a:t>
            </a:r>
            <a:r>
              <a:rPr lang="ru-RU" sz="2400" b="1" i="1" dirty="0" err="1"/>
              <a:t>Це</a:t>
            </a:r>
            <a:r>
              <a:rPr lang="ru-RU" sz="2400" b="1" i="1" dirty="0"/>
              <a:t> </a:t>
            </a:r>
            <a:r>
              <a:rPr lang="ru-RU" sz="2400" b="1" i="1" dirty="0" err="1"/>
              <a:t>було</a:t>
            </a:r>
            <a:r>
              <a:rPr lang="ru-RU" sz="2400" b="1" i="1" dirty="0"/>
              <a:t> </a:t>
            </a:r>
            <a:r>
              <a:rPr lang="ru-RU" sz="2400" b="1" i="1" dirty="0" err="1"/>
              <a:t>нетактовно</a:t>
            </a:r>
            <a:r>
              <a:rPr lang="ru-RU" sz="2400" b="1" i="1" dirty="0"/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/>
              <a:t>- </a:t>
            </a:r>
            <a:r>
              <a:rPr lang="ru-RU" sz="2400" b="1" i="1" dirty="0" err="1"/>
              <a:t>Чому</a:t>
            </a:r>
            <a:r>
              <a:rPr lang="ru-RU" sz="2400" b="1" i="1" dirty="0"/>
              <a:t> ж? </a:t>
            </a:r>
            <a:r>
              <a:rPr lang="ru-RU" sz="2400" b="1" i="1" dirty="0" err="1"/>
              <a:t>Всього</a:t>
            </a:r>
            <a:r>
              <a:rPr lang="ru-RU" sz="2400" b="1" i="1" dirty="0"/>
              <a:t> </a:t>
            </a:r>
            <a:r>
              <a:rPr lang="ru-RU" sz="2400" b="1" i="1" dirty="0" err="1"/>
              <a:t>лише</a:t>
            </a:r>
            <a:r>
              <a:rPr lang="ru-RU" sz="2400" b="1" i="1" dirty="0"/>
              <a:t> </a:t>
            </a:r>
            <a:r>
              <a:rPr lang="ru-RU" sz="2400" b="1" i="1" dirty="0" err="1"/>
              <a:t>чесно</a:t>
            </a:r>
            <a:r>
              <a:rPr lang="ru-RU" sz="2400" b="1" i="1" dirty="0"/>
              <a:t>, - </a:t>
            </a:r>
            <a:r>
              <a:rPr lang="ru-RU" sz="2400" b="1" i="1" dirty="0" err="1"/>
              <a:t>відгукнувся</a:t>
            </a:r>
            <a:r>
              <a:rPr lang="ru-RU" sz="2400" b="1" i="1" dirty="0"/>
              <a:t> </a:t>
            </a:r>
            <a:r>
              <a:rPr lang="ru-RU" sz="2400" b="1" i="1" dirty="0" err="1"/>
              <a:t>Гаррі</a:t>
            </a:r>
            <a:r>
              <a:rPr lang="ru-RU" sz="2400" b="1" i="1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5888"/>
            <a:ext cx="1706563" cy="110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03478" y="288520"/>
            <a:ext cx="89960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79646">
                    <a:tint val="1000"/>
                  </a:srgbClr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+mn-lt"/>
              </a:rPr>
              <a:t>10</a:t>
            </a:r>
            <a:endParaRPr lang="ru-RU" sz="5400" b="1" spc="50" dirty="0">
              <a:ln w="12700" cmpd="sng">
                <a:solidFill>
                  <a:srgbClr val="F79646">
                    <a:satMod val="120000"/>
                    <a:shade val="80000"/>
                  </a:srgbClr>
                </a:solidFill>
                <a:prstDash val="solid"/>
              </a:ln>
              <a:solidFill>
                <a:srgbClr val="F79646">
                  <a:tint val="1000"/>
                </a:srgbClr>
              </a:solidFill>
              <a:effectLst>
                <a:glow rad="53100">
                  <a:srgbClr val="F79646">
                    <a:satMod val="180000"/>
                    <a:alpha val="30000"/>
                  </a:srgbClr>
                </a:glow>
              </a:effectLst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90543" y="116632"/>
            <a:ext cx="43806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Артур </a:t>
            </a:r>
            <a:r>
              <a:rPr lang="ru-RU" sz="40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К</a:t>
            </a:r>
            <a:r>
              <a:rPr lang="ru-RU" sz="40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онан</a:t>
            </a:r>
            <a:r>
              <a:rPr lang="ru-RU" sz="4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 </a:t>
            </a:r>
            <a:r>
              <a:rPr lang="ru-RU" sz="4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Д</a:t>
            </a:r>
            <a:r>
              <a:rPr lang="ru-RU" sz="4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ойл </a:t>
            </a:r>
            <a:endParaRPr lang="ru-RU" sz="4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58693" y="879467"/>
            <a:ext cx="3844386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</a:t>
            </a:r>
            <a:r>
              <a:rPr lang="ru-RU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Пригоди</a:t>
            </a:r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Шерлока Холмса»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355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" y="1628775"/>
            <a:ext cx="3184525" cy="493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9" name="Прямоугольник 5"/>
          <p:cNvSpPr>
            <a:spLocks noChangeArrowheads="1"/>
          </p:cNvSpPr>
          <p:nvPr/>
        </p:nvSpPr>
        <p:spPr bwMode="auto">
          <a:xfrm>
            <a:off x="3859213" y="3644900"/>
            <a:ext cx="45720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latin typeface="Calibri" pitchFamily="34" charset="0"/>
              </a:rPr>
              <a:t>Воістину чудовиськом має бути людина, якщо не знайдеться жінка, що оплаче його смерть!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260648"/>
            <a:ext cx="4148250" cy="258532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n-lt"/>
              </a:rPr>
              <a:t>Підготували</a:t>
            </a:r>
            <a:endParaRPr lang="ru-RU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n-lt"/>
              </a:rPr>
              <a:t>Учні 42 групи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2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Лента лицом вниз 1"/>
          <p:cNvSpPr/>
          <p:nvPr/>
        </p:nvSpPr>
        <p:spPr>
          <a:xfrm>
            <a:off x="0" y="57150"/>
            <a:ext cx="1584325" cy="976313"/>
          </a:xfrm>
          <a:prstGeom prst="ribbon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54967" y="84352"/>
            <a:ext cx="53572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1</a:t>
            </a:r>
            <a:endParaRPr lang="ru-RU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77249" y="134729"/>
            <a:ext cx="3619517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err="1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Ліна</a:t>
            </a:r>
            <a:r>
              <a:rPr lang="ru-RU" sz="4400" b="1" dirty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 Костенко</a:t>
            </a:r>
          </a:p>
        </p:txBody>
      </p:sp>
      <p:pic>
        <p:nvPicPr>
          <p:cNvPr id="1434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5625" y="2036763"/>
            <a:ext cx="2998788" cy="424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131840" y="836713"/>
            <a:ext cx="5598368" cy="113877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504D">
                    <a:lumMod val="50000"/>
                  </a:srgb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«</a:t>
            </a:r>
            <a:r>
              <a:rPr lang="uk-UA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504D">
                    <a:lumMod val="50000"/>
                  </a:srgb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Записки українського </a:t>
            </a:r>
            <a:r>
              <a:rPr lang="uk-UA" sz="3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504D">
                    <a:lumMod val="50000"/>
                  </a:srgb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самашедшого</a:t>
            </a:r>
            <a:r>
              <a:rPr lang="uk-UA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504D">
                    <a:lumMod val="50000"/>
                  </a:srgb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»</a:t>
            </a:r>
            <a:endParaRPr lang="ru-RU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C0504D">
                  <a:lumMod val="50000"/>
                </a:srgb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4343" name="Прямоугольник 5"/>
          <p:cNvSpPr>
            <a:spLocks noChangeArrowheads="1"/>
          </p:cNvSpPr>
          <p:nvPr/>
        </p:nvSpPr>
        <p:spPr bwMode="auto">
          <a:xfrm>
            <a:off x="3976688" y="2852738"/>
            <a:ext cx="4572000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i="1">
                <a:latin typeface="Calibri" pitchFamily="34" charset="0"/>
              </a:rPr>
              <a:t>Я особисто дуже надіюсь, що у новому столітті все буде інакше, і ми будемо інакші, і не потягнемо за собою шлейф тих самих проблем. Бо я вже не так боюся нових найскладніших проблем, як тих самих, хронічних. Проблеми ж — як божевілля. Буйних ще можна вилікувати, а тихопомішані — то вже навік.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Лента лицом вниз 1"/>
          <p:cNvSpPr/>
          <p:nvPr/>
        </p:nvSpPr>
        <p:spPr>
          <a:xfrm>
            <a:off x="0" y="57150"/>
            <a:ext cx="1584325" cy="976313"/>
          </a:xfrm>
          <a:prstGeom prst="ribbon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24226" y="124824"/>
            <a:ext cx="5357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79646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2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067944" y="110919"/>
            <a:ext cx="415088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 </a:t>
            </a:r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Джейн </a:t>
            </a:r>
            <a:r>
              <a:rPr lang="ru-RU" sz="54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О</a:t>
            </a:r>
            <a:r>
              <a:rPr lang="ru-RU" sz="54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стін</a:t>
            </a:r>
            <a:endParaRPr lang="ru-RU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70143" y="908720"/>
            <a:ext cx="4946482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«</a:t>
            </a:r>
            <a:r>
              <a:rPr lang="ru-RU" sz="4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Гордість</a:t>
            </a:r>
            <a:r>
              <a:rPr lang="ru-RU" sz="4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та </a:t>
            </a:r>
            <a:r>
              <a:rPr lang="ru-RU" sz="4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упередження</a:t>
            </a:r>
            <a:r>
              <a:rPr lang="ru-RU" sz="4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»</a:t>
            </a:r>
            <a:endParaRPr lang="ru-RU" sz="4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1536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557338"/>
            <a:ext cx="3111500" cy="47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Прямоугольник 5"/>
          <p:cNvSpPr>
            <a:spLocks noChangeArrowheads="1"/>
          </p:cNvSpPr>
          <p:nvPr/>
        </p:nvSpPr>
        <p:spPr bwMode="auto">
          <a:xfrm>
            <a:off x="4067175" y="3429000"/>
            <a:ext cx="45720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i="1">
                <a:latin typeface="Calibri" pitchFamily="34" charset="0"/>
              </a:rPr>
              <a:t>Занадто мало людей на світі користується моєю любов'ю. А таких, яких я по-справжньому поважаю, ще менше. Чим більше я спостерігаю світ, тим менше він мені подобається.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5888"/>
            <a:ext cx="1706563" cy="110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82213" y="296614"/>
            <a:ext cx="54213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</a:rPr>
              <a:t>3</a:t>
            </a:r>
            <a:endParaRPr lang="ru-RU" sz="5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419872" y="134682"/>
            <a:ext cx="465531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Джон </a:t>
            </a:r>
            <a:r>
              <a:rPr lang="ru-RU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Толкін</a:t>
            </a: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419872" y="967425"/>
            <a:ext cx="4752529" cy="15696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</a:t>
            </a:r>
            <a:r>
              <a:rPr lang="ru-RU" sz="4800" b="1" cap="all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Володар</a:t>
            </a:r>
            <a:endParaRPr lang="ru-RU" sz="48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4800" b="1" cap="all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Перснів</a:t>
            </a:r>
            <a:r>
              <a:rPr lang="ru-RU" sz="48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» </a:t>
            </a:r>
          </a:p>
        </p:txBody>
      </p:sp>
      <p:pic>
        <p:nvPicPr>
          <p:cNvPr id="1639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916113"/>
            <a:ext cx="3059113" cy="473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1" name="Прямоугольник 4"/>
          <p:cNvSpPr>
            <a:spLocks noChangeArrowheads="1"/>
          </p:cNvSpPr>
          <p:nvPr/>
        </p:nvSpPr>
        <p:spPr bwMode="auto">
          <a:xfrm>
            <a:off x="3630613" y="3213100"/>
            <a:ext cx="4932362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latin typeface="Calibri" pitchFamily="34" charset="0"/>
              </a:rPr>
              <a:t>Як знайти і підібрати нитки колишнього життя, як жити далі, коли в глибині душі починаєш розуміти, що повернутись у минуле неможливо ? Є речі, які не вилікує час, деякі рани йдуть так глибоко, що незагоються ніколи 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5888"/>
            <a:ext cx="1706563" cy="110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82213" y="296614"/>
            <a:ext cx="54213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79646">
                    <a:tint val="1000"/>
                  </a:srgbClr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+mn-lt"/>
              </a:rPr>
              <a:t>4</a:t>
            </a:r>
            <a:endParaRPr lang="ru-RU" sz="5400" b="1" spc="50" dirty="0">
              <a:ln w="12700" cmpd="sng">
                <a:solidFill>
                  <a:srgbClr val="F79646">
                    <a:satMod val="120000"/>
                    <a:shade val="80000"/>
                  </a:srgbClr>
                </a:solidFill>
                <a:prstDash val="solid"/>
              </a:ln>
              <a:solidFill>
                <a:srgbClr val="F79646">
                  <a:tint val="1000"/>
                </a:srgbClr>
              </a:solidFill>
              <a:effectLst>
                <a:glow rad="53100">
                  <a:srgbClr val="F79646">
                    <a:satMod val="180000"/>
                    <a:alpha val="30000"/>
                  </a:srgbClr>
                </a:glow>
              </a:effectLst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43622" y="116632"/>
            <a:ext cx="7847661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</a:rPr>
              <a:t> Антуан </a:t>
            </a:r>
            <a:r>
              <a:rPr lang="ru-RU" sz="5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</a:rPr>
              <a:t>де </a:t>
            </a:r>
            <a:r>
              <a:rPr lang="ru-RU" sz="54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</a:rPr>
              <a:t>Сент-Екзюпері</a:t>
            </a:r>
            <a:endParaRPr lang="ru-RU" sz="5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</a:rPr>
              <a:t> </a:t>
            </a:r>
            <a:endParaRPr lang="ru-RU" sz="5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07904" y="993795"/>
            <a:ext cx="4572000" cy="175432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7780" cmpd="sng">
                  <a:solidFill>
                    <a:srgbClr val="4F81BD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F81BD">
                        <a:tint val="63000"/>
                        <a:sat val="105000"/>
                      </a:srgbClr>
                    </a:gs>
                    <a:gs pos="90000">
                      <a:srgbClr val="4F81BD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«Маленький принц»</a:t>
            </a:r>
          </a:p>
        </p:txBody>
      </p:sp>
      <p:pic>
        <p:nvPicPr>
          <p:cNvPr id="1741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1700213"/>
            <a:ext cx="3425825" cy="472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Прямоугольник 6"/>
          <p:cNvSpPr>
            <a:spLocks noChangeArrowheads="1"/>
          </p:cNvSpPr>
          <p:nvPr/>
        </p:nvSpPr>
        <p:spPr bwMode="auto">
          <a:xfrm>
            <a:off x="3708400" y="3357563"/>
            <a:ext cx="457200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latin typeface="Calibri" pitchFamily="34" charset="0"/>
              </a:rPr>
              <a:t>Люди в метушні своїх днів не розуміють, куди поспішають. Саме тому вони так часто поспішають, щоб встигнути зробити якомога більше. </a:t>
            </a:r>
          </a:p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5888"/>
            <a:ext cx="1706563" cy="110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82213" y="206623"/>
            <a:ext cx="54213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79646">
                    <a:tint val="1000"/>
                  </a:srgbClr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+mn-lt"/>
              </a:rPr>
              <a:t>5</a:t>
            </a:r>
            <a:endParaRPr lang="ru-RU" sz="5400" b="1" spc="50" dirty="0">
              <a:ln w="12700" cmpd="sng">
                <a:solidFill>
                  <a:srgbClr val="F79646">
                    <a:satMod val="120000"/>
                    <a:shade val="80000"/>
                  </a:srgbClr>
                </a:solidFill>
                <a:prstDash val="solid"/>
              </a:ln>
              <a:solidFill>
                <a:srgbClr val="F79646">
                  <a:tint val="1000"/>
                </a:srgbClr>
              </a:solidFill>
              <a:effectLst>
                <a:glow rad="53100">
                  <a:srgbClr val="F79646">
                    <a:satMod val="180000"/>
                    <a:alpha val="30000"/>
                  </a:srgbClr>
                </a:glow>
              </a:effectLst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67944" y="228786"/>
            <a:ext cx="38781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n-lt"/>
              </a:rPr>
              <a:t>Оскар </a:t>
            </a:r>
            <a:r>
              <a:rPr lang="ru-RU" sz="48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n-lt"/>
              </a:rPr>
              <a:t>Уайльд</a:t>
            </a:r>
            <a:endParaRPr lang="ru-RU" sz="48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36910" y="1219944"/>
            <a:ext cx="3940246" cy="144655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C0504D">
                        <a:tint val="10000"/>
                        <a:satMod val="155000"/>
                      </a:srgbClr>
                    </a:gs>
                    <a:gs pos="60000">
                      <a:srgbClr val="C0504D">
                        <a:tint val="30000"/>
                        <a:satMod val="155000"/>
                      </a:srgbClr>
                    </a:gs>
                    <a:gs pos="100000">
                      <a:srgbClr val="C0504D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«</a:t>
            </a:r>
            <a:r>
              <a:rPr lang="ru-RU" sz="4400" b="1" dirty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C0504D">
                        <a:tint val="10000"/>
                        <a:satMod val="155000"/>
                      </a:srgbClr>
                    </a:gs>
                    <a:gs pos="60000">
                      <a:srgbClr val="C0504D">
                        <a:tint val="30000"/>
                        <a:satMod val="155000"/>
                      </a:srgbClr>
                    </a:gs>
                    <a:gs pos="100000">
                      <a:srgbClr val="C0504D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Портрет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C0504D">
                        <a:tint val="10000"/>
                        <a:satMod val="155000"/>
                      </a:srgbClr>
                    </a:gs>
                    <a:gs pos="60000">
                      <a:srgbClr val="C0504D">
                        <a:tint val="30000"/>
                        <a:satMod val="155000"/>
                      </a:srgbClr>
                    </a:gs>
                    <a:gs pos="100000">
                      <a:srgbClr val="C0504D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ru-RU" sz="4400" b="1" dirty="0" err="1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C0504D">
                        <a:tint val="10000"/>
                        <a:satMod val="155000"/>
                      </a:srgbClr>
                    </a:gs>
                    <a:gs pos="60000">
                      <a:srgbClr val="C0504D">
                        <a:tint val="30000"/>
                        <a:satMod val="155000"/>
                      </a:srgbClr>
                    </a:gs>
                    <a:gs pos="100000">
                      <a:srgbClr val="C0504D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Доріана</a:t>
            </a:r>
            <a:r>
              <a:rPr lang="ru-RU" sz="4400" b="1" dirty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C0504D">
                        <a:tint val="10000"/>
                        <a:satMod val="155000"/>
                      </a:srgbClr>
                    </a:gs>
                    <a:gs pos="60000">
                      <a:srgbClr val="C0504D">
                        <a:tint val="30000"/>
                        <a:satMod val="155000"/>
                      </a:srgbClr>
                    </a:gs>
                    <a:gs pos="100000">
                      <a:srgbClr val="C0504D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Грея» </a:t>
            </a:r>
          </a:p>
        </p:txBody>
      </p:sp>
      <p:pic>
        <p:nvPicPr>
          <p:cNvPr id="1843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913" y="1412875"/>
            <a:ext cx="3289300" cy="509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Прямоугольник 5"/>
          <p:cNvSpPr>
            <a:spLocks noChangeArrowheads="1"/>
          </p:cNvSpPr>
          <p:nvPr/>
        </p:nvSpPr>
        <p:spPr bwMode="auto">
          <a:xfrm>
            <a:off x="3635375" y="3213100"/>
            <a:ext cx="457200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i="1">
                <a:latin typeface="Calibri" pitchFamily="34" charset="0"/>
              </a:rPr>
              <a:t>- От би знову стати молодою ...</a:t>
            </a:r>
          </a:p>
          <a:p>
            <a:r>
              <a:rPr lang="ru-RU" sz="2000" b="1" i="1">
                <a:latin typeface="Calibri" pitchFamily="34" charset="0"/>
              </a:rPr>
              <a:t>- Так у чому справа? Ви пам'ятаєте помилки своєї молодості?</a:t>
            </a:r>
          </a:p>
          <a:p>
            <a:r>
              <a:rPr lang="ru-RU" sz="2000" b="1" i="1">
                <a:latin typeface="Calibri" pitchFamily="34" charset="0"/>
              </a:rPr>
              <a:t>- Звичайно, і не одну. І дуже чітко.</a:t>
            </a:r>
          </a:p>
          <a:p>
            <a:r>
              <a:rPr lang="ru-RU" sz="2000" b="1" i="1">
                <a:latin typeface="Calibri" pitchFamily="34" charset="0"/>
              </a:rPr>
              <a:t>- Тоді зробіть їх знову. Щоб повернути юність, потрібно лише повторити ці дурниці.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5888"/>
            <a:ext cx="1706563" cy="110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82213" y="259492"/>
            <a:ext cx="54213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79646">
                    <a:tint val="1000"/>
                  </a:srgbClr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+mn-lt"/>
              </a:rPr>
              <a:t>6</a:t>
            </a:r>
            <a:endParaRPr lang="ru-RU" sz="5400" b="1" spc="50" dirty="0">
              <a:ln w="12700" cmpd="sng">
                <a:solidFill>
                  <a:srgbClr val="F79646">
                    <a:satMod val="120000"/>
                    <a:shade val="80000"/>
                  </a:srgbClr>
                </a:solidFill>
                <a:prstDash val="solid"/>
              </a:ln>
              <a:solidFill>
                <a:srgbClr val="F79646">
                  <a:tint val="1000"/>
                </a:srgbClr>
              </a:solidFill>
              <a:effectLst>
                <a:glow rad="53100">
                  <a:srgbClr val="F79646">
                    <a:satMod val="180000"/>
                    <a:alpha val="30000"/>
                  </a:srgbClr>
                </a:glow>
              </a:effectLst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31840" y="259492"/>
            <a:ext cx="474629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</a:rPr>
              <a:t>Патрік</a:t>
            </a:r>
            <a:r>
              <a:rPr lang="ru-RU" sz="4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</a:rPr>
              <a:t> </a:t>
            </a:r>
            <a:r>
              <a:rPr lang="ru-RU" sz="48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</a:rPr>
              <a:t>Зюскінд</a:t>
            </a:r>
            <a:endParaRPr lang="ru-RU" sz="48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35896" y="1148324"/>
            <a:ext cx="3325462" cy="92333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300" dirty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F81BD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F81BD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</a:rPr>
              <a:t>«Запахи»</a:t>
            </a:r>
            <a:endParaRPr lang="ru-RU" sz="5400" b="1" spc="300" dirty="0">
              <a:ln w="11430" cmpd="sng">
                <a:solidFill>
                  <a:srgbClr val="4F81BD">
                    <a:tint val="10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4F81BD">
                      <a:tint val="83000"/>
                      <a:shade val="100000"/>
                      <a:satMod val="200000"/>
                    </a:srgbClr>
                  </a:gs>
                  <a:gs pos="75000">
                    <a:srgbClr val="4F81BD">
                      <a:tint val="100000"/>
                      <a:shade val="50000"/>
                      <a:satMod val="150000"/>
                    </a:srgbClr>
                  </a:gs>
                </a:gsLst>
                <a:lin ang="5400000"/>
              </a:gradFill>
              <a:effectLst>
                <a:glow rad="45500">
                  <a:srgbClr val="4F81BD">
                    <a:satMod val="220000"/>
                    <a:alpha val="35000"/>
                  </a:srgbClr>
                </a:glow>
              </a:effectLst>
            </a:endParaRPr>
          </a:p>
        </p:txBody>
      </p:sp>
      <p:pic>
        <p:nvPicPr>
          <p:cNvPr id="1946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1844675"/>
            <a:ext cx="3106738" cy="481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Прямоугольник 5"/>
          <p:cNvSpPr>
            <a:spLocks noChangeArrowheads="1"/>
          </p:cNvSpPr>
          <p:nvPr/>
        </p:nvSpPr>
        <p:spPr bwMode="auto">
          <a:xfrm>
            <a:off x="3924300" y="3017838"/>
            <a:ext cx="457200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latin typeface="Calibri" pitchFamily="34" charset="0"/>
              </a:rPr>
              <a:t>Усі нещастя людини відбуваються від того, що вона не бажає спокійно сидіти у себе вдома - там, де їй належить.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5888"/>
            <a:ext cx="1706563" cy="110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82213" y="296614"/>
            <a:ext cx="54213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79646">
                    <a:tint val="1000"/>
                  </a:srgbClr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+mn-lt"/>
              </a:rPr>
              <a:t>7</a:t>
            </a:r>
            <a:endParaRPr lang="ru-RU" sz="5400" b="1" spc="50" dirty="0">
              <a:ln w="12700" cmpd="sng">
                <a:solidFill>
                  <a:srgbClr val="F79646">
                    <a:satMod val="120000"/>
                    <a:shade val="80000"/>
                  </a:srgbClr>
                </a:solidFill>
                <a:prstDash val="solid"/>
              </a:ln>
              <a:solidFill>
                <a:srgbClr val="F79646">
                  <a:tint val="1000"/>
                </a:srgbClr>
              </a:solidFill>
              <a:effectLst>
                <a:glow rad="53100">
                  <a:srgbClr val="F79646">
                    <a:satMod val="180000"/>
                    <a:alpha val="30000"/>
                  </a:srgbClr>
                </a:glow>
              </a:effectLst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99992" y="283566"/>
            <a:ext cx="296715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n-lt"/>
              </a:rPr>
              <a:t>Ден</a:t>
            </a:r>
            <a:r>
              <a:rPr lang="ru-RU" sz="4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n-lt"/>
              </a:rPr>
              <a:t> Браун </a:t>
            </a:r>
            <a:endParaRPr lang="ru-RU" dirty="0"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48054" y="1219944"/>
            <a:ext cx="3432350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«</a:t>
            </a:r>
            <a:r>
              <a:rPr lang="ru-RU" sz="54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Інферно</a:t>
            </a:r>
            <a:r>
              <a:rPr lang="ru-RU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»</a:t>
            </a:r>
            <a:endParaRPr lang="ru-RU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2048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463" y="1408113"/>
            <a:ext cx="3348037" cy="539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7" name="Прямоугольник 5"/>
          <p:cNvSpPr>
            <a:spLocks noChangeArrowheads="1"/>
          </p:cNvSpPr>
          <p:nvPr/>
        </p:nvSpPr>
        <p:spPr bwMode="auto">
          <a:xfrm>
            <a:off x="4048125" y="3136900"/>
            <a:ext cx="457200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latin typeface="Calibri" pitchFamily="34" charset="0"/>
              </a:rPr>
              <a:t>Коли пливеш по темному тунелю, настає точка неповернення, коли ж не вистачає повітря, щоб повернутися назад, Твій єдиний шанс-це плисти вперед в невідомість .... і молитися, що попереду є вихід "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5888"/>
            <a:ext cx="1706563" cy="110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82213" y="288520"/>
            <a:ext cx="54213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79646">
                    <a:tint val="1000"/>
                  </a:srgbClr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+mn-lt"/>
              </a:rPr>
              <a:t>8</a:t>
            </a:r>
            <a:endParaRPr lang="ru-RU" sz="5400" b="1" spc="50" dirty="0">
              <a:ln w="12700" cmpd="sng">
                <a:solidFill>
                  <a:srgbClr val="F79646">
                    <a:satMod val="120000"/>
                    <a:shade val="80000"/>
                  </a:srgbClr>
                </a:solidFill>
                <a:prstDash val="solid"/>
              </a:ln>
              <a:solidFill>
                <a:srgbClr val="F79646">
                  <a:tint val="1000"/>
                </a:srgbClr>
              </a:solidFill>
              <a:effectLst>
                <a:glow rad="53100">
                  <a:srgbClr val="F79646">
                    <a:satMod val="180000"/>
                    <a:alpha val="30000"/>
                  </a:srgbClr>
                </a:glow>
              </a:effectLst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75495" y="252789"/>
            <a:ext cx="420262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Пауло </a:t>
            </a:r>
            <a:r>
              <a:rPr lang="ru-RU" sz="48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Коельйо</a:t>
            </a:r>
            <a:endParaRPr lang="ru-RU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2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85232" y="1083786"/>
            <a:ext cx="3892027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«</a:t>
            </a:r>
            <a:r>
              <a:rPr lang="ru-RU" sz="36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Вероніка</a:t>
            </a:r>
            <a:r>
              <a:rPr lang="ru-RU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ru-RU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2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вирішує</a:t>
            </a:r>
            <a:r>
              <a:rPr lang="ru-RU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36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померти</a:t>
            </a:r>
            <a:r>
              <a:rPr lang="ru-RU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»</a:t>
            </a:r>
          </a:p>
        </p:txBody>
      </p:sp>
      <p:pic>
        <p:nvPicPr>
          <p:cNvPr id="2151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3" y="1968500"/>
            <a:ext cx="3327400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1" name="Прямоугольник 5"/>
          <p:cNvSpPr>
            <a:spLocks noChangeArrowheads="1"/>
          </p:cNvSpPr>
          <p:nvPr/>
        </p:nvSpPr>
        <p:spPr bwMode="auto">
          <a:xfrm>
            <a:off x="3851275" y="3421063"/>
            <a:ext cx="45720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latin typeface="Calibri" pitchFamily="34" charset="0"/>
              </a:rPr>
              <a:t>Якщо тебе виписали з божевільні, це ще не означає, що тебе вилікували. Просто ти став як усі.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261</Words>
  <Application>Microsoft Office PowerPoint</Application>
  <PresentationFormat>Экран (4:3)</PresentationFormat>
  <Paragraphs>14</Paragraphs>
  <Slides>12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2</vt:i4>
      </vt:variant>
      <vt:variant>
        <vt:lpstr>Шаблон оформлення</vt:lpstr>
      </vt:variant>
      <vt:variant>
        <vt:i4>1</vt:i4>
      </vt:variant>
      <vt:variant>
        <vt:lpstr>Заголовки слайдів</vt:lpstr>
      </vt:variant>
      <vt:variant>
        <vt:i4>12</vt:i4>
      </vt:variant>
    </vt:vector>
  </HeadingPairs>
  <TitlesOfParts>
    <vt:vector size="15" baseType="lpstr">
      <vt:lpstr>Calibri</vt:lpstr>
      <vt:lpstr>Arial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Admin</cp:lastModifiedBy>
  <cp:revision>13</cp:revision>
  <dcterms:created xsi:type="dcterms:W3CDTF">2013-12-07T11:44:14Z</dcterms:created>
  <dcterms:modified xsi:type="dcterms:W3CDTF">2014-02-18T16:45:22Z</dcterms:modified>
</cp:coreProperties>
</file>