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3" r:id="rId7"/>
    <p:sldId id="261" r:id="rId8"/>
    <p:sldId id="264" r:id="rId9"/>
    <p:sldId id="262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5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74FEA-B41B-4897-8136-017C97493F3A}" type="datetimeFigureOut">
              <a:rPr lang="ru-RU"/>
              <a:pPr>
                <a:defRPr/>
              </a:pPr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52D38-A860-45BB-BE90-DE6DE0157C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6446B-6949-4BA3-BEA5-553BF003E06D}" type="datetimeFigureOut">
              <a:rPr lang="ru-RU"/>
              <a:pPr>
                <a:defRPr/>
              </a:pPr>
              <a:t>05.02.2014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B234B-F862-4C8C-8145-0F01F15A23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65A4B-1CD1-42FA-B8BD-F59B38F65B6C}" type="datetimeFigureOut">
              <a:rPr lang="ru-RU"/>
              <a:pPr>
                <a:defRPr/>
              </a:pPr>
              <a:t>05.02.2014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BC8A3-8D7A-41A6-ABB5-8CF29FFE1C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8174B-03FA-4E86-8830-CDEC5E411239}" type="datetimeFigureOut">
              <a:rPr lang="ru-RU"/>
              <a:pPr>
                <a:defRPr/>
              </a:pPr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DBFB8-5305-41E5-A4F9-24E624D59C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C564E-8845-4F53-B71B-D8BE87A86739}" type="datetimeFigureOut">
              <a:rPr lang="ru-RU"/>
              <a:pPr>
                <a:defRPr/>
              </a:pPr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2B331-EC1D-49D4-84C6-595A19DF4B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Пользовательский маке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8FB58-6740-4100-AC65-01C00476569B}" type="datetimeFigureOut">
              <a:rPr lang="ru-RU"/>
              <a:pPr>
                <a:defRPr/>
              </a:pPr>
              <a:t>05.02.2014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37DF6-3279-4163-BCFE-9CDFE33181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1_Пользовательский маке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38CFA-5BC9-4AEC-A153-5AAC583ED2B7}" type="datetimeFigureOut">
              <a:rPr lang="ru-RU"/>
              <a:pPr>
                <a:defRPr/>
              </a:pPr>
              <a:t>05.02.2014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E394F-2121-49F3-B749-9D8117B256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D2043-4406-4251-A705-CF3A5789ABC6}" type="datetimeFigureOut">
              <a:rPr lang="ru-RU"/>
              <a:pPr>
                <a:defRPr/>
              </a:pPr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545F0-35DB-46E8-A051-1F1FD9C862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CB422-BC9F-4D58-BAAC-72DA08DC2920}" type="datetimeFigureOut">
              <a:rPr lang="ru-RU"/>
              <a:pPr>
                <a:defRPr/>
              </a:pPr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B8B1D-8523-43D7-88AA-D2CE83BD44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74030-2A8E-4EA0-B66D-EB649D35CA84}" type="datetimeFigureOut">
              <a:rPr lang="ru-RU"/>
              <a:pPr>
                <a:defRPr/>
              </a:pPr>
              <a:t>05.02.2014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C95A8-6E68-47B7-8CAB-83B77025E3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6CD97-EDBE-4653-A25D-7580FC44FA39}" type="datetimeFigureOut">
              <a:rPr lang="ru-RU"/>
              <a:pPr>
                <a:defRPr/>
              </a:pPr>
              <a:t>05.02.2014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8485E-9FA2-411D-8625-1F41A61478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37BC0-6682-4F85-8B72-23CBF403A54F}" type="datetimeFigureOut">
              <a:rPr lang="ru-RU"/>
              <a:pPr>
                <a:defRPr/>
              </a:pPr>
              <a:t>05.02.2014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EE985-8BFD-4278-86F4-3E19D8FF0D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3C0D9-19E8-493A-9E5E-DA221BF0CAE1}" type="datetimeFigureOut">
              <a:rPr lang="ru-RU"/>
              <a:pPr>
                <a:defRPr/>
              </a:pPr>
              <a:t>05.02.2014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96A15-98FD-487F-9657-C56337F97B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F97E54E-B14D-462E-AFD6-8FDD7A7F19CA}" type="datetimeFigureOut">
              <a:rPr lang="ru-RU"/>
              <a:pPr>
                <a:defRPr/>
              </a:pPr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E160842-98E6-40D1-B7AD-6253BFA2A8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258888" y="0"/>
            <a:ext cx="7273925" cy="1800225"/>
          </a:xfrm>
          <a:prstGeom prst="rect">
            <a:avLst/>
          </a:prstGeom>
        </p:spPr>
        <p:txBody>
          <a:bodyPr anchor="ctr"/>
          <a:lstStyle/>
          <a:p>
            <a:pPr algn="ctr"/>
            <a:endParaRPr lang="uk-UA" sz="6000">
              <a:solidFill>
                <a:srgbClr val="953735"/>
              </a:solidFill>
              <a:latin typeface="Times New Roman" pitchFamily="18" charset="0"/>
            </a:endParaRPr>
          </a:p>
          <a:p>
            <a:pPr algn="ctr"/>
            <a:endParaRPr lang="uk-UA" sz="6000">
              <a:solidFill>
                <a:srgbClr val="953735"/>
              </a:solidFill>
              <a:latin typeface="Palatino Linotype" pitchFamily="18" charset="0"/>
            </a:endParaRPr>
          </a:p>
          <a:p>
            <a:pPr algn="ctr"/>
            <a:r>
              <a:rPr lang="en-US" sz="5400" b="1" i="1">
                <a:solidFill>
                  <a:srgbClr val="953735"/>
                </a:solidFill>
                <a:latin typeface="Palatino Linotype" pitchFamily="18" charset="0"/>
              </a:rPr>
              <a:t>10 </a:t>
            </a:r>
            <a:r>
              <a:rPr lang="ru-RU" sz="5400" b="1" i="1">
                <a:solidFill>
                  <a:srgbClr val="953735"/>
                </a:solidFill>
                <a:latin typeface="Palatino Linotype" pitchFamily="18" charset="0"/>
              </a:rPr>
              <a:t>найдорожчих книг</a:t>
            </a:r>
          </a:p>
          <a:p>
            <a:pPr algn="ctr"/>
            <a:r>
              <a:rPr lang="ru-RU" sz="5400" b="1" i="1">
                <a:solidFill>
                  <a:srgbClr val="953735"/>
                </a:solidFill>
                <a:latin typeface="Palatino Linotype" pitchFamily="18" charset="0"/>
              </a:rPr>
              <a:t>світу</a:t>
            </a:r>
          </a:p>
        </p:txBody>
      </p:sp>
      <p:pic>
        <p:nvPicPr>
          <p:cNvPr id="15368" name="Picture 8" descr="10 найдорожчих книг у світі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2708275"/>
            <a:ext cx="4284663" cy="223996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4"/>
          <p:cNvSpPr>
            <a:spLocks noChangeArrowheads="1"/>
          </p:cNvSpPr>
          <p:nvPr/>
        </p:nvSpPr>
        <p:spPr bwMode="auto">
          <a:xfrm>
            <a:off x="1692275" y="682625"/>
            <a:ext cx="5903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>
                <a:solidFill>
                  <a:schemeClr val="accent2"/>
                </a:solidFill>
                <a:latin typeface="Algerian" pitchFamily="82" charset="0"/>
              </a:rPr>
              <a:t>“Космографія” (Сosmography) – $4,2 млн</a:t>
            </a:r>
            <a:r>
              <a:rPr lang="ru-RU" b="1"/>
              <a:t>.</a:t>
            </a:r>
            <a:r>
              <a:rPr lang="ru-RU"/>
              <a:t> </a:t>
            </a:r>
          </a:p>
        </p:txBody>
      </p:sp>
      <p:sp>
        <p:nvSpPr>
          <p:cNvPr id="24578" name="Rectangle 5"/>
          <p:cNvSpPr>
            <a:spLocks noChangeArrowheads="1"/>
          </p:cNvSpPr>
          <p:nvPr/>
        </p:nvSpPr>
        <p:spPr bwMode="auto">
          <a:xfrm>
            <a:off x="611188" y="1192213"/>
            <a:ext cx="8064500" cy="85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600">
                <a:latin typeface="Palatino Linotype" pitchFamily="18" charset="0"/>
              </a:rPr>
              <a:t>Рідкісний екземпляр першого в світі друкованого атласу, виданий в 1477 році в італійській Болоньї за зразками карт давньогрецького астронома, математика і географа Клавдія Птолемея 150 року до н. е.</a:t>
            </a:r>
            <a:r>
              <a:rPr lang="ru-RU">
                <a:latin typeface="Palatino Linotype" pitchFamily="18" charset="0"/>
              </a:rPr>
              <a:t> </a:t>
            </a:r>
          </a:p>
        </p:txBody>
      </p:sp>
      <p:sp>
        <p:nvSpPr>
          <p:cNvPr id="24579" name="Rectangle 6"/>
          <p:cNvSpPr>
            <a:spLocks noChangeArrowheads="1"/>
          </p:cNvSpPr>
          <p:nvPr/>
        </p:nvSpPr>
        <p:spPr bwMode="auto">
          <a:xfrm>
            <a:off x="611188" y="1916113"/>
            <a:ext cx="8126412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600">
                <a:latin typeface="Palatino Linotype" pitchFamily="18" charset="0"/>
              </a:rPr>
              <a:t>Атлас належав відомому британському колекціонеру лорду Вардінгтону, колекція якого налічувала приблизно 700 старовинних книг і близько 60 000 карт. Перше видання «Космографії» було перлиною цієї колекції, яка ледь не була знищена пожежею в його заміському будинку в 2004 році, але була врятована зусиллями родичів і сусідів колекціонера. Однак через рік після смерті лорда Вардінгтона його спадкоємці виставили «Космографію» на аукціон.</a:t>
            </a:r>
          </a:p>
          <a:p>
            <a:pPr algn="ctr"/>
            <a:r>
              <a:rPr lang="ru-RU"/>
              <a:t/>
            </a:r>
            <a:br>
              <a:rPr lang="ru-RU"/>
            </a:br>
            <a:endParaRPr lang="ru-RU"/>
          </a:p>
        </p:txBody>
      </p:sp>
      <p:pic>
        <p:nvPicPr>
          <p:cNvPr id="27656" name="Picture 8" descr="RTEmagicC_expensive_books-10a_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573463"/>
            <a:ext cx="3671888" cy="261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10" descr="RTEmagicC_expensive_books-10_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3716338"/>
            <a:ext cx="3148012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AutoShape 7"/>
          <p:cNvSpPr>
            <a:spLocks noChangeArrowheads="1"/>
          </p:cNvSpPr>
          <p:nvPr/>
        </p:nvSpPr>
        <p:spPr bwMode="auto">
          <a:xfrm>
            <a:off x="179388" y="404813"/>
            <a:ext cx="792162" cy="1081087"/>
          </a:xfrm>
          <a:prstGeom prst="verticalScrol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5400" b="1" i="1"/>
              <a:t>9</a:t>
            </a:r>
            <a:endParaRPr lang="ru-RU" sz="5400" b="1" i="1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755650" y="692150"/>
            <a:ext cx="81375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b="1">
                <a:solidFill>
                  <a:schemeClr val="accent2"/>
                </a:solidFill>
                <a:latin typeface="Palatino Linotype" pitchFamily="18" charset="0"/>
              </a:rPr>
              <a:t>Географія» («Космографія»), Птолемей (Ptolemy’s «Geographia» (aka «Cosmographia»).</a:t>
            </a:r>
            <a:br>
              <a:rPr lang="ru-RU" b="1">
                <a:solidFill>
                  <a:schemeClr val="accent2"/>
                </a:solidFill>
                <a:latin typeface="Palatino Linotype" pitchFamily="18" charset="0"/>
              </a:rPr>
            </a:br>
            <a:r>
              <a:rPr lang="ru-RU" b="1">
                <a:solidFill>
                  <a:schemeClr val="accent2"/>
                </a:solidFill>
                <a:latin typeface="Palatino Linotype" pitchFamily="18" charset="0"/>
              </a:rPr>
              <a:t>$3,99 млн, 2006 рік, аукціон Sotheby’s ($4,3 млн у нинішніх цінах)</a:t>
            </a:r>
            <a:r>
              <a:rPr lang="ru-RU">
                <a:solidFill>
                  <a:schemeClr val="accent2"/>
                </a:solidFill>
                <a:latin typeface="Palatino Linotype" pitchFamily="18" charset="0"/>
              </a:rPr>
              <a:t/>
            </a:r>
            <a:br>
              <a:rPr lang="ru-RU">
                <a:solidFill>
                  <a:schemeClr val="accent2"/>
                </a:solidFill>
                <a:latin typeface="Palatino Linotype" pitchFamily="18" charset="0"/>
              </a:rPr>
            </a:br>
            <a:endParaRPr lang="ru-RU">
              <a:solidFill>
                <a:schemeClr val="accent2"/>
              </a:solidFill>
              <a:latin typeface="Palatino Linotype" pitchFamily="18" charset="0"/>
            </a:endParaRPr>
          </a:p>
        </p:txBody>
      </p:sp>
      <p:sp>
        <p:nvSpPr>
          <p:cNvPr id="29701" name="AutoShape 5"/>
          <p:cNvSpPr>
            <a:spLocks noChangeArrowheads="1"/>
          </p:cNvSpPr>
          <p:nvPr/>
        </p:nvSpPr>
        <p:spPr bwMode="auto">
          <a:xfrm>
            <a:off x="0" y="404813"/>
            <a:ext cx="971550" cy="1079500"/>
          </a:xfrm>
          <a:prstGeom prst="verticalScrol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4800" b="1" i="1"/>
              <a:t>10</a:t>
            </a:r>
            <a:endParaRPr lang="ru-RU" sz="4800" b="1" i="1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611188" y="1628775"/>
            <a:ext cx="828040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1600">
                <a:latin typeface="Palatino Linotype" pitchFamily="18" charset="0"/>
              </a:rPr>
              <a:t>Рідкісний екземпляр першого в світі друкованого атласу, виданий в 1477 році в італійській Болоньї за зразками карт давньогрецького астронома, математика і географа Клавдія Птолемея 150 року до н. е. Атлас належав відомому британському колекціонеру лорду Вардінгтону, колекція якого налічувала приблизно 700 старовинних книг і близько 60 000 карт. Перше видання «Космографії» було перлиною цієї колекції, яка ледь не була знищена пожежею в його заміському будинку в 2004 році, але була врятована зусиллями родичів і сусідів колекціонера.</a:t>
            </a:r>
          </a:p>
        </p:txBody>
      </p:sp>
      <p:pic>
        <p:nvPicPr>
          <p:cNvPr id="29704" name="Picture 8" descr="RTEmagicC_expensive_books-10_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3500438"/>
            <a:ext cx="3887787" cy="2843212"/>
          </a:xfrm>
          <a:prstGeom prst="rect">
            <a:avLst/>
          </a:prstGeom>
          <a:noFill/>
        </p:spPr>
      </p:pic>
      <p:pic>
        <p:nvPicPr>
          <p:cNvPr id="29706" name="Picture 10" descr="RTEmagicC_expensive_books-10a_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3500438"/>
            <a:ext cx="4103688" cy="292576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9"/>
          <p:cNvSpPr>
            <a:spLocks noChangeArrowheads="1"/>
          </p:cNvSpPr>
          <p:nvPr/>
        </p:nvSpPr>
        <p:spPr bwMode="auto">
          <a:xfrm>
            <a:off x="755650" y="620713"/>
            <a:ext cx="76327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>
                <a:solidFill>
                  <a:schemeClr val="accent2"/>
                </a:solidFill>
                <a:latin typeface="Castellar" pitchFamily="18" charset="0"/>
              </a:rPr>
              <a:t> “Кодекс Лестера” (The Codex Leicester) – Леонардо да Вінчі, $ 30 800 000</a:t>
            </a:r>
            <a:endParaRPr lang="ru-RU" sz="2000">
              <a:solidFill>
                <a:schemeClr val="accent2"/>
              </a:solidFill>
              <a:latin typeface="Castellar" pitchFamily="18" charset="0"/>
            </a:endParaRPr>
          </a:p>
          <a:p>
            <a:pPr algn="ctr"/>
            <a:r>
              <a:rPr lang="ru-RU">
                <a:latin typeface="Palatino Linotype" pitchFamily="18" charset="0"/>
              </a:rPr>
              <a:t>У 1506 році Леонардо да Вінчі, перебуваючи в Мілані, почав вести записи. Списавши 18 аркушів паперу з обох боків, він склав їх у вигляді 72-сторінкової книги. У ній міститься безліч математичних розрахунків, малюнків і заміток, написаних особливим дзеркальним шрифтом. Зараз книга належить Біллу Гейтсу, який і придбав її за 30,8 мільйона доларів в 1994 році.</a:t>
            </a:r>
          </a:p>
        </p:txBody>
      </p:sp>
      <p:pic>
        <p:nvPicPr>
          <p:cNvPr id="16397" name="Picture 13" descr="Кодекс Лестер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3141663"/>
            <a:ext cx="4248150" cy="281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9" name="Picture 15" descr="codex-leices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2924175"/>
            <a:ext cx="2811463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AutoShape 6"/>
          <p:cNvSpPr>
            <a:spLocks noChangeArrowheads="1"/>
          </p:cNvSpPr>
          <p:nvPr/>
        </p:nvSpPr>
        <p:spPr bwMode="auto">
          <a:xfrm>
            <a:off x="179388" y="188913"/>
            <a:ext cx="792162" cy="1081087"/>
          </a:xfrm>
          <a:prstGeom prst="verticalScrol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5400" b="1" i="1"/>
              <a:t>1</a:t>
            </a:r>
            <a:endParaRPr lang="ru-RU" sz="5400" b="1" i="1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ChangeArrowheads="1"/>
          </p:cNvSpPr>
          <p:nvPr/>
        </p:nvSpPr>
        <p:spPr bwMode="auto">
          <a:xfrm>
            <a:off x="755650" y="476250"/>
            <a:ext cx="7704138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>
                <a:solidFill>
                  <a:schemeClr val="accent2"/>
                </a:solidFill>
                <a:latin typeface="Algerian" pitchFamily="82" charset="0"/>
              </a:rPr>
              <a:t>“Євангеліє Генріха Лева” (The Gospels of Henry the Lion) – $ 12 400 000</a:t>
            </a:r>
            <a:endParaRPr lang="ru-RU" sz="2000">
              <a:solidFill>
                <a:schemeClr val="accent2"/>
              </a:solidFill>
              <a:latin typeface="Algerian" pitchFamily="82" charset="0"/>
            </a:endParaRPr>
          </a:p>
          <a:p>
            <a:pPr algn="ctr"/>
            <a:r>
              <a:rPr lang="ru-RU" sz="1600">
                <a:latin typeface="Palatino Linotype" pitchFamily="18" charset="0"/>
              </a:rPr>
              <a:t>Другим за вартістю стало рукописне видання Євангелія, створене у 1188 році на замовлення герцога Саксонії і Баварії Генріха Лева. До книги включено чотири Євангелія обсягом в 226 сторінок. В ході аукціону Сотбіс “Євангеліє Генріха Лева” було продано за $ 12,4 млн. В даний час манускрипт зберігається в бібліотеці імені герцога Августа в місті Вольфенбюттель (Німеччина).</a:t>
            </a:r>
          </a:p>
        </p:txBody>
      </p:sp>
      <p:pic>
        <p:nvPicPr>
          <p:cNvPr id="17412" name="Picture 4" descr="Євангеліє Генріха Ле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2636838"/>
            <a:ext cx="2941637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179388" y="188913"/>
            <a:ext cx="792162" cy="1081087"/>
          </a:xfrm>
          <a:prstGeom prst="verticalScrol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5400" b="1" i="1"/>
              <a:t>2</a:t>
            </a:r>
            <a:endParaRPr lang="ru-RU" sz="5400" b="1" i="1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4"/>
          <p:cNvSpPr>
            <a:spLocks noChangeArrowheads="1"/>
          </p:cNvSpPr>
          <p:nvPr/>
        </p:nvSpPr>
        <p:spPr bwMode="auto">
          <a:xfrm>
            <a:off x="684213" y="582613"/>
            <a:ext cx="7991475" cy="262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>
                <a:solidFill>
                  <a:schemeClr val="accent2"/>
                </a:solidFill>
                <a:latin typeface="Algerian" pitchFamily="82" charset="0"/>
              </a:rPr>
              <a:t>“Птахи Америки” (The birds of America) – Джон Джеймс Одюбон, $ 8 800 000</a:t>
            </a:r>
            <a:endParaRPr lang="ru-RU" sz="2000">
              <a:solidFill>
                <a:schemeClr val="accent2"/>
              </a:solidFill>
              <a:latin typeface="Algerian" pitchFamily="82" charset="0"/>
            </a:endParaRPr>
          </a:p>
          <a:p>
            <a:pPr algn="ctr"/>
            <a:r>
              <a:rPr lang="ru-RU">
                <a:latin typeface="Palatino Linotype" pitchFamily="18" charset="0"/>
              </a:rPr>
              <a:t>Книга Одюбона містить наукові описи та ілюстрації птахів Північної Америки. Вона знаменита історією свого створення. Одобюн малював птахів в реальному розмірі, відстежуючи їх і роблячи з них опудала. Перше видання з’явилося в 1827 році, всього вийшло близько 200 екземплярів заввишки в 127 сантиметрів. У березні 2000 року один з останніх збережених примірників був проданий шейху Сауду Катару за $8,8 млн.</a:t>
            </a:r>
          </a:p>
        </p:txBody>
      </p:sp>
      <p:pic>
        <p:nvPicPr>
          <p:cNvPr id="18440" name="Picture 8" descr="RTEmagicC_expensive_books-4_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3068638"/>
            <a:ext cx="514350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0" y="404813"/>
            <a:ext cx="792163" cy="1081087"/>
          </a:xfrm>
          <a:prstGeom prst="verticalScrol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5400" b="1" i="1"/>
              <a:t>3</a:t>
            </a:r>
            <a:endParaRPr lang="ru-RU" sz="5400" b="1" i="1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4"/>
          <p:cNvSpPr>
            <a:spLocks noChangeArrowheads="1"/>
          </p:cNvSpPr>
          <p:nvPr/>
        </p:nvSpPr>
        <p:spPr bwMode="auto">
          <a:xfrm>
            <a:off x="827088" y="606425"/>
            <a:ext cx="75612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>
                <a:solidFill>
                  <a:schemeClr val="accent2"/>
                </a:solidFill>
                <a:latin typeface="Algerian" pitchFamily="82" charset="0"/>
              </a:rPr>
              <a:t>“Кентерберійські оповідання” (The Canterbury Tales) – $7 </a:t>
            </a:r>
            <a:r>
              <a:rPr lang="ru-RU" sz="2000" b="1">
                <a:solidFill>
                  <a:schemeClr val="accent2"/>
                </a:solidFill>
                <a:latin typeface="Palatino Linotype" pitchFamily="18" charset="0"/>
              </a:rPr>
              <a:t>млн</a:t>
            </a:r>
            <a:r>
              <a:rPr lang="en-US" sz="2000" b="1">
                <a:solidFill>
                  <a:schemeClr val="accent2"/>
                </a:solidFill>
                <a:latin typeface="Palatino Linotype" pitchFamily="18" charset="0"/>
              </a:rPr>
              <a:t>.</a:t>
            </a:r>
            <a:endParaRPr lang="ru-RU" sz="2000">
              <a:solidFill>
                <a:schemeClr val="accent2"/>
              </a:solidFill>
              <a:latin typeface="Palatino Linotype" pitchFamily="18" charset="0"/>
            </a:endParaRPr>
          </a:p>
          <a:p>
            <a:pPr algn="ctr"/>
            <a:endParaRPr lang="ru-RU" sz="2000">
              <a:latin typeface="Palatino Linotype" pitchFamily="18" charset="0"/>
            </a:endParaRPr>
          </a:p>
        </p:txBody>
      </p:sp>
      <p:sp>
        <p:nvSpPr>
          <p:cNvPr id="19458" name="AutoShape 8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59" name="Rectangle 11"/>
          <p:cNvSpPr>
            <a:spLocks noChangeArrowheads="1"/>
          </p:cNvSpPr>
          <p:nvPr/>
        </p:nvSpPr>
        <p:spPr bwMode="auto">
          <a:xfrm>
            <a:off x="468313" y="1268413"/>
            <a:ext cx="8280400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>
                <a:latin typeface="Palatino Linotype" pitchFamily="18" charset="0"/>
              </a:rPr>
              <a:t>Унікальний екземпляр першого видання «Кентерберійських оповідань» Джеффрі Чосера, «батька англійської поезії» і одного з родоначальників англійської літератури. Книга надрукована в 1477 році в друкарні англійської першодрукаря Вільяма Кекстона у Вестмінстерському абатстві. До теперішнього часу збереглося лише 12 відомих екземплярів першого видання, з яких лише виставлена ​​на Christie's книга знаходиться у приватній колекції. </a:t>
            </a:r>
          </a:p>
        </p:txBody>
      </p:sp>
      <p:pic>
        <p:nvPicPr>
          <p:cNvPr id="22541" name="Picture 13" descr="RTEmagicC_expensive_books-5_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3121025"/>
            <a:ext cx="5113338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AutoShape 6"/>
          <p:cNvSpPr>
            <a:spLocks noChangeArrowheads="1"/>
          </p:cNvSpPr>
          <p:nvPr/>
        </p:nvSpPr>
        <p:spPr bwMode="auto">
          <a:xfrm>
            <a:off x="0" y="333375"/>
            <a:ext cx="792163" cy="1081088"/>
          </a:xfrm>
          <a:prstGeom prst="verticalScrol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5400" b="1" i="1"/>
              <a:t>4</a:t>
            </a:r>
            <a:endParaRPr lang="ru-RU" sz="5400" b="1" i="1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4"/>
          <p:cNvSpPr>
            <a:spLocks noChangeArrowheads="1"/>
          </p:cNvSpPr>
          <p:nvPr/>
        </p:nvSpPr>
        <p:spPr bwMode="auto">
          <a:xfrm>
            <a:off x="777875" y="661988"/>
            <a:ext cx="7897813" cy="207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>
                <a:solidFill>
                  <a:schemeClr val="accent2"/>
                </a:solidFill>
                <a:latin typeface="Algerian" pitchFamily="82" charset="0"/>
              </a:rPr>
              <a:t>“Бестіарій герцога Нортумберлендського” ​​(The Northumberland Bestiary) – $5,4 млн.</a:t>
            </a:r>
            <a:endParaRPr lang="ru-RU" sz="2000">
              <a:solidFill>
                <a:schemeClr val="accent2"/>
              </a:solidFill>
              <a:latin typeface="Algerian" pitchFamily="82" charset="0"/>
            </a:endParaRPr>
          </a:p>
          <a:p>
            <a:pPr algn="ctr"/>
            <a:r>
              <a:rPr lang="ru-RU">
                <a:latin typeface="Palatino Linotype" pitchFamily="18" charset="0"/>
              </a:rPr>
              <a:t>Екземпляри цієї книги датовані приблизно 1250-1260 роками, зараз же їх залишилося не більше сорока. У рукописному бестіарії описано 112 середньовічних тварин, реальних і вигаданих. Автора книги встановити не вдалося. “Бестіарій герцога Нортумберлендського” ​​був проданий на аукціоні Sotheby’s в 1990 році за $5,4 млн.</a:t>
            </a:r>
          </a:p>
        </p:txBody>
      </p:sp>
      <p:sp>
        <p:nvSpPr>
          <p:cNvPr id="22530" name="AutoShape 8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1" name="AutoShape 10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5612" name="Picture 12" descr="RTEmagicC_expensive_books-6_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2708275"/>
            <a:ext cx="4535487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AutoShape 6"/>
          <p:cNvSpPr>
            <a:spLocks noChangeArrowheads="1"/>
          </p:cNvSpPr>
          <p:nvPr/>
        </p:nvSpPr>
        <p:spPr bwMode="auto">
          <a:xfrm>
            <a:off x="250825" y="260350"/>
            <a:ext cx="792163" cy="1081088"/>
          </a:xfrm>
          <a:prstGeom prst="verticalScrol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5400" b="1" i="1"/>
              <a:t>5</a:t>
            </a:r>
            <a:endParaRPr lang="ru-RU" sz="5400" b="1" i="1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4"/>
          <p:cNvSpPr>
            <a:spLocks noChangeArrowheads="1"/>
          </p:cNvSpPr>
          <p:nvPr/>
        </p:nvSpPr>
        <p:spPr bwMode="auto">
          <a:xfrm>
            <a:off x="611188" y="665163"/>
            <a:ext cx="80645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>
                <a:solidFill>
                  <a:schemeClr val="accent2"/>
                </a:solidFill>
                <a:latin typeface="Algerian" pitchFamily="82" charset="0"/>
              </a:rPr>
              <a:t>“Біблія Гутенберга” (The Gutenberg Bibly) – $ 5 400 000</a:t>
            </a:r>
            <a:endParaRPr lang="ru-RU" sz="2000">
              <a:solidFill>
                <a:schemeClr val="accent2"/>
              </a:solidFill>
              <a:latin typeface="Algerian" pitchFamily="82" charset="0"/>
            </a:endParaRPr>
          </a:p>
          <a:p>
            <a:pPr algn="ctr"/>
            <a:r>
              <a:rPr lang="ru-RU">
                <a:latin typeface="Palatino Linotype" pitchFamily="18" charset="0"/>
              </a:rPr>
              <a:t>Унікальне видання Біблії, найстаршої з книг, пішло з молотка на аукціоні Christie’s в 1987 році. Книга була надрукована Іоганном Гутенбергом у 1450-х роках з використанням рухомих літер. З 180 примірників до нас в повному вигляді дійшов всього двадцять один.</a:t>
            </a:r>
          </a:p>
        </p:txBody>
      </p:sp>
      <p:sp>
        <p:nvSpPr>
          <p:cNvPr id="20482" name="AutoShape 8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3564" name="Picture 12" descr="RTEmagicC_expensive_books-7_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2205038"/>
            <a:ext cx="5184775" cy="407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AutoShape 5"/>
          <p:cNvSpPr>
            <a:spLocks noChangeArrowheads="1"/>
          </p:cNvSpPr>
          <p:nvPr/>
        </p:nvSpPr>
        <p:spPr bwMode="auto">
          <a:xfrm>
            <a:off x="179388" y="404813"/>
            <a:ext cx="792162" cy="1081087"/>
          </a:xfrm>
          <a:prstGeom prst="verticalScrol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5400" b="1" i="1"/>
              <a:t>6</a:t>
            </a:r>
            <a:endParaRPr lang="ru-RU" sz="5400" b="1" i="1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4"/>
          <p:cNvSpPr>
            <a:spLocks noChangeArrowheads="1"/>
          </p:cNvSpPr>
          <p:nvPr/>
        </p:nvSpPr>
        <p:spPr bwMode="auto">
          <a:xfrm>
            <a:off x="900113" y="620713"/>
            <a:ext cx="76263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>
                <a:solidFill>
                  <a:schemeClr val="accent2"/>
                </a:solidFill>
                <a:latin typeface="Algerian" pitchFamily="82" charset="0"/>
              </a:rPr>
              <a:t>“Перше фоліо: комедії, історії і трагедії Шекспіра” (First Folio: Comedies, Histories and Tragedies) – $5,5 млн.</a:t>
            </a:r>
            <a:r>
              <a:rPr lang="ru-RU" sz="2000">
                <a:solidFill>
                  <a:schemeClr val="accent2"/>
                </a:solidFill>
                <a:latin typeface="Algerian" pitchFamily="82" charset="0"/>
              </a:rPr>
              <a:t> </a:t>
            </a:r>
          </a:p>
        </p:txBody>
      </p:sp>
      <p:sp>
        <p:nvSpPr>
          <p:cNvPr id="23554" name="Rectangle 5"/>
          <p:cNvSpPr>
            <a:spLocks noChangeArrowheads="1"/>
          </p:cNvSpPr>
          <p:nvPr/>
        </p:nvSpPr>
        <p:spPr bwMode="auto">
          <a:xfrm>
            <a:off x="468313" y="1268413"/>
            <a:ext cx="84232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600">
                <a:latin typeface="Palatino Linotype" pitchFamily="18" charset="0"/>
              </a:rPr>
              <a:t>Примірник першого видання п'єс Уїльяма Шекспіра, виданого в 1623 році Джоном Хемінгом і Генрі Конделом, учасниками шекспірівської трупи. «Перше фоліо" - прийнятий серед бібліофілів термін для позначення книги, її повна назва - «Містера Вільяма Шекспіра комедії, хроніки і трагедії. Надруковано з точних і справжніх текстів».До «Перше фоліо» увійшли 36 п'єс Шекспіра, тобто майже всі його п'єси, за винятком «Перікла» і «Двох знатних родичів». До теперішнього часу збереглося лише 40 повних екземплярів першого видання, з яких у приватних руках знаходяться лише два, в тому числі проданий на аукціоні Sotheby's.</a:t>
            </a:r>
          </a:p>
        </p:txBody>
      </p:sp>
      <p:pic>
        <p:nvPicPr>
          <p:cNvPr id="26631" name="Picture 7" descr="RTEmagicC_expensive_books-8_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3357563"/>
            <a:ext cx="4681538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AutoShape 5"/>
          <p:cNvSpPr>
            <a:spLocks noChangeArrowheads="1"/>
          </p:cNvSpPr>
          <p:nvPr/>
        </p:nvSpPr>
        <p:spPr bwMode="auto">
          <a:xfrm>
            <a:off x="0" y="476250"/>
            <a:ext cx="792163" cy="1081088"/>
          </a:xfrm>
          <a:prstGeom prst="verticalScrol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5400" b="1" i="1"/>
              <a:t>7</a:t>
            </a:r>
            <a:endParaRPr lang="ru-RU" sz="5400" b="1" i="1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4"/>
          <p:cNvSpPr>
            <a:spLocks noChangeArrowheads="1"/>
          </p:cNvSpPr>
          <p:nvPr/>
        </p:nvSpPr>
        <p:spPr bwMode="auto">
          <a:xfrm>
            <a:off x="827088" y="590550"/>
            <a:ext cx="7680325" cy="262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>
                <a:solidFill>
                  <a:schemeClr val="accent2"/>
                </a:solidFill>
                <a:latin typeface="Algerian" pitchFamily="82" charset="0"/>
              </a:rPr>
              <a:t>“Трактат про плодові дерева” (Traité des Arbres Fruitiers) – $4,5 млн</a:t>
            </a:r>
            <a:endParaRPr lang="ru-RU" sz="2000">
              <a:solidFill>
                <a:schemeClr val="accent2"/>
              </a:solidFill>
              <a:latin typeface="Algerian" pitchFamily="82" charset="0"/>
            </a:endParaRPr>
          </a:p>
          <a:p>
            <a:pPr algn="ctr"/>
            <a:r>
              <a:rPr lang="ru-RU">
                <a:latin typeface="Palatino Linotype" pitchFamily="18" charset="0"/>
              </a:rPr>
              <a:t>У 1768 році французький ботанік Анрі Луї Дюамель дю Монсо створив “Трактат про плодові дерева”, в якому детально описані 16 видів фруктів з кольоровими ілюстраціями. Примірник цієї книги був закуплений в особисту бібліотеку короля Людовика XV, причому він був видрукуваний в особливо розкішному вигляді, з позолоченою обкладинкою. У 2006 році видання пішло з молотка на аукціоні в Брюсселі за $4,5 млн.</a:t>
            </a:r>
          </a:p>
        </p:txBody>
      </p:sp>
      <p:pic>
        <p:nvPicPr>
          <p:cNvPr id="24582" name="Picture 6" descr="Трактат про плодові дере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3213100"/>
            <a:ext cx="4968875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AutoShape 4"/>
          <p:cNvSpPr>
            <a:spLocks noChangeArrowheads="1"/>
          </p:cNvSpPr>
          <p:nvPr/>
        </p:nvSpPr>
        <p:spPr bwMode="auto">
          <a:xfrm>
            <a:off x="179388" y="476250"/>
            <a:ext cx="792162" cy="1081088"/>
          </a:xfrm>
          <a:prstGeom prst="verticalScrol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5400" b="1" i="1"/>
              <a:t>8</a:t>
            </a:r>
            <a:endParaRPr lang="ru-RU" sz="5400" b="1" i="1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735</Words>
  <Application>Microsoft Office PowerPoint</Application>
  <PresentationFormat>Экран (4:3)</PresentationFormat>
  <Paragraphs>36</Paragraphs>
  <Slides>11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Шаблон оформлення</vt:lpstr>
      </vt:variant>
      <vt:variant>
        <vt:i4>4</vt:i4>
      </vt:variant>
      <vt:variant>
        <vt:lpstr>Заголовки слайдів</vt:lpstr>
      </vt:variant>
      <vt:variant>
        <vt:i4>11</vt:i4>
      </vt:variant>
    </vt:vector>
  </HeadingPairs>
  <TitlesOfParts>
    <vt:vector size="21" baseType="lpstr">
      <vt:lpstr>Arial</vt:lpstr>
      <vt:lpstr>Times New Roman</vt:lpstr>
      <vt:lpstr>Calibri</vt:lpstr>
      <vt:lpstr>Castellar</vt:lpstr>
      <vt:lpstr>Palatino Linotype</vt:lpstr>
      <vt:lpstr>Algerian</vt:lpstr>
      <vt:lpstr>Тема Office</vt:lpstr>
      <vt:lpstr>Тема Office</vt:lpstr>
      <vt:lpstr>Тема Office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Admin</cp:lastModifiedBy>
  <cp:revision>19</cp:revision>
  <dcterms:created xsi:type="dcterms:W3CDTF">2013-08-20T23:50:31Z</dcterms:created>
  <dcterms:modified xsi:type="dcterms:W3CDTF">2014-02-05T17:01:09Z</dcterms:modified>
</cp:coreProperties>
</file>