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6" r:id="rId1"/>
  </p:sldMasterIdLst>
  <p:notesMasterIdLst>
    <p:notesMasterId r:id="rId26"/>
  </p:notesMasterIdLst>
  <p:sldIdLst>
    <p:sldId id="256" r:id="rId2"/>
    <p:sldId id="258" r:id="rId3"/>
    <p:sldId id="257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72" r:id="rId14"/>
    <p:sldId id="267" r:id="rId15"/>
    <p:sldId id="269" r:id="rId16"/>
    <p:sldId id="273" r:id="rId17"/>
    <p:sldId id="274" r:id="rId18"/>
    <p:sldId id="275" r:id="rId19"/>
    <p:sldId id="276" r:id="rId20"/>
    <p:sldId id="277" r:id="rId21"/>
    <p:sldId id="278" r:id="rId22"/>
    <p:sldId id="270" r:id="rId23"/>
    <p:sldId id="271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image" Target="../media/image25.gi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image" Target="../media/image25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3C5613-C55A-4A23-9B0E-EB8090F032C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A0DD304-7EAB-4618-9FF0-68BDC9135005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uk-UA" sz="3200" dirty="0" smtClean="0"/>
            <a:t>Вивчення сімей учнів:</a:t>
          </a:r>
        </a:p>
        <a:p>
          <a:r>
            <a:rPr lang="uk-UA" sz="2400" dirty="0" smtClean="0"/>
            <a:t>спостереження,анкетування, вивчення родинних коренів.</a:t>
          </a:r>
          <a:endParaRPr lang="uk-UA" sz="1800" dirty="0"/>
        </a:p>
      </dgm:t>
    </dgm:pt>
    <dgm:pt modelId="{C8BA9C23-26B3-471A-A1CF-FE59FE5EEF8C}" type="parTrans" cxnId="{580CC99E-2463-4FF2-90CE-5A8706C00FEC}">
      <dgm:prSet/>
      <dgm:spPr/>
      <dgm:t>
        <a:bodyPr/>
        <a:lstStyle/>
        <a:p>
          <a:endParaRPr lang="uk-UA"/>
        </a:p>
      </dgm:t>
    </dgm:pt>
    <dgm:pt modelId="{14F5B30A-4509-4EB6-8F8F-59ED4CCBC8C0}" type="sibTrans" cxnId="{580CC99E-2463-4FF2-90CE-5A8706C00FEC}">
      <dgm:prSet/>
      <dgm:spPr/>
      <dgm:t>
        <a:bodyPr/>
        <a:lstStyle/>
        <a:p>
          <a:endParaRPr lang="uk-UA"/>
        </a:p>
      </dgm:t>
    </dgm:pt>
    <dgm:pt modelId="{BD7E8A5E-0F11-488B-99A1-C01468A39D37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uk-UA" sz="2800" dirty="0" smtClean="0"/>
            <a:t>Батьківський всеобуч:</a:t>
          </a:r>
        </a:p>
        <a:p>
          <a:r>
            <a:rPr lang="uk-UA" sz="2000" dirty="0" smtClean="0"/>
            <a:t>бесіди групові та індивідуальні консультації,лекції, відкриті навчальні заняття та заходи, виставка дитячих робіт та їх аналіз.</a:t>
          </a:r>
          <a:endParaRPr lang="uk-UA" sz="1400" dirty="0"/>
        </a:p>
      </dgm:t>
    </dgm:pt>
    <dgm:pt modelId="{F0A65E67-359F-4F21-B0C1-BF304CA98A5D}" type="parTrans" cxnId="{3C686A82-7686-44B0-9071-58CCA3ECCAD2}">
      <dgm:prSet/>
      <dgm:spPr/>
      <dgm:t>
        <a:bodyPr/>
        <a:lstStyle/>
        <a:p>
          <a:endParaRPr lang="uk-UA"/>
        </a:p>
      </dgm:t>
    </dgm:pt>
    <dgm:pt modelId="{85270B1B-1BF2-4CF3-81FF-F29084D60B82}" type="sibTrans" cxnId="{3C686A82-7686-44B0-9071-58CCA3ECCAD2}">
      <dgm:prSet/>
      <dgm:spPr/>
      <dgm:t>
        <a:bodyPr/>
        <a:lstStyle/>
        <a:p>
          <a:endParaRPr lang="uk-UA"/>
        </a:p>
      </dgm:t>
    </dgm:pt>
    <dgm:pt modelId="{977A22FB-7A1A-452B-BE5A-CE0DB9AFCA73}">
      <dgm:prSet phldrT="[Текст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uk-UA" sz="3200" dirty="0" smtClean="0"/>
            <a:t>Спільна робота:</a:t>
          </a:r>
        </a:p>
        <a:p>
          <a:r>
            <a:rPr lang="uk-UA" sz="2400" dirty="0" smtClean="0"/>
            <a:t>загально шкільні збори, класні збори, спільні свята,громадські справи.</a:t>
          </a:r>
          <a:endParaRPr lang="uk-UA" sz="3200" dirty="0"/>
        </a:p>
      </dgm:t>
    </dgm:pt>
    <dgm:pt modelId="{4F138802-9F3D-4D8F-8DD0-DBA88FA88529}" type="parTrans" cxnId="{0BBAC5AB-E567-4E76-B2F3-6636213D0C8D}">
      <dgm:prSet/>
      <dgm:spPr/>
      <dgm:t>
        <a:bodyPr/>
        <a:lstStyle/>
        <a:p>
          <a:endParaRPr lang="uk-UA"/>
        </a:p>
      </dgm:t>
    </dgm:pt>
    <dgm:pt modelId="{5521F4E6-160F-4783-A26B-B5FEAF846ECF}" type="sibTrans" cxnId="{0BBAC5AB-E567-4E76-B2F3-6636213D0C8D}">
      <dgm:prSet/>
      <dgm:spPr/>
      <dgm:t>
        <a:bodyPr/>
        <a:lstStyle/>
        <a:p>
          <a:endParaRPr lang="uk-UA"/>
        </a:p>
      </dgm:t>
    </dgm:pt>
    <dgm:pt modelId="{A4818B82-BEC4-4354-A34C-14B61C0BF9E0}" type="pres">
      <dgm:prSet presAssocID="{863C5613-C55A-4A23-9B0E-EB8090F032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ACFF81B1-CFE5-4A37-8371-F7F973253D42}" type="pres">
      <dgm:prSet presAssocID="{863C5613-C55A-4A23-9B0E-EB8090F032CB}" presName="Name1" presStyleCnt="0"/>
      <dgm:spPr/>
    </dgm:pt>
    <dgm:pt modelId="{C78FBEB0-08DB-4FE1-8DD7-4A2E28AEF6AD}" type="pres">
      <dgm:prSet presAssocID="{863C5613-C55A-4A23-9B0E-EB8090F032CB}" presName="cycle" presStyleCnt="0"/>
      <dgm:spPr/>
    </dgm:pt>
    <dgm:pt modelId="{688E36A8-A720-458F-B761-A8C51C621E88}" type="pres">
      <dgm:prSet presAssocID="{863C5613-C55A-4A23-9B0E-EB8090F032CB}" presName="srcNode" presStyleLbl="node1" presStyleIdx="0" presStyleCnt="3"/>
      <dgm:spPr/>
    </dgm:pt>
    <dgm:pt modelId="{A7C7DE3E-C9D9-4528-9975-B97C3013B481}" type="pres">
      <dgm:prSet presAssocID="{863C5613-C55A-4A23-9B0E-EB8090F032CB}" presName="conn" presStyleLbl="parChTrans1D2" presStyleIdx="0" presStyleCnt="1"/>
      <dgm:spPr/>
      <dgm:t>
        <a:bodyPr/>
        <a:lstStyle/>
        <a:p>
          <a:endParaRPr lang="uk-UA"/>
        </a:p>
      </dgm:t>
    </dgm:pt>
    <dgm:pt modelId="{2D285D4B-FF33-4945-A7DE-707F6A593465}" type="pres">
      <dgm:prSet presAssocID="{863C5613-C55A-4A23-9B0E-EB8090F032CB}" presName="extraNode" presStyleLbl="node1" presStyleIdx="0" presStyleCnt="3"/>
      <dgm:spPr/>
    </dgm:pt>
    <dgm:pt modelId="{FE913606-A4B5-4370-9ED4-DBA0AE741326}" type="pres">
      <dgm:prSet presAssocID="{863C5613-C55A-4A23-9B0E-EB8090F032CB}" presName="dstNode" presStyleLbl="node1" presStyleIdx="0" presStyleCnt="3"/>
      <dgm:spPr/>
    </dgm:pt>
    <dgm:pt modelId="{8DA2D5E1-017B-4823-8EC1-EB003414B32F}" type="pres">
      <dgm:prSet presAssocID="{4A0DD304-7EAB-4618-9FF0-68BDC9135005}" presName="text_1" presStyleLbl="node1" presStyleIdx="0" presStyleCnt="3" custScaleY="12034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BD4C4E-6B38-451B-974C-50FCE19B2544}" type="pres">
      <dgm:prSet presAssocID="{4A0DD304-7EAB-4618-9FF0-68BDC9135005}" presName="accent_1" presStyleCnt="0"/>
      <dgm:spPr/>
    </dgm:pt>
    <dgm:pt modelId="{C1B6141A-6AE8-4378-9B58-FB4C6763C6DC}" type="pres">
      <dgm:prSet presAssocID="{4A0DD304-7EAB-4618-9FF0-68BDC9135005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4E9EEF7-DD13-4999-BF24-2DB1F98F23C7}" type="pres">
      <dgm:prSet presAssocID="{BD7E8A5E-0F11-488B-99A1-C01468A39D37}" presName="text_2" presStyleLbl="node1" presStyleIdx="1" presStyleCnt="3" custScaleY="13854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0877353-3037-47BD-867E-B9FE1FC5BB69}" type="pres">
      <dgm:prSet presAssocID="{BD7E8A5E-0F11-488B-99A1-C01468A39D37}" presName="accent_2" presStyleCnt="0"/>
      <dgm:spPr/>
    </dgm:pt>
    <dgm:pt modelId="{FD23E6A3-4303-4BF0-A945-FBEF47F0FBB9}" type="pres">
      <dgm:prSet presAssocID="{BD7E8A5E-0F11-488B-99A1-C01468A39D37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F85DD35-95F2-4DC5-9834-372B07430ED3}" type="pres">
      <dgm:prSet presAssocID="{977A22FB-7A1A-452B-BE5A-CE0DB9AFCA73}" presName="text_3" presStyleLbl="node1" presStyleIdx="2" presStyleCnt="3" custScaleY="138440" custLinFactNeighborX="-777" custLinFactNeighborY="237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5337383-314E-417B-B678-432F5737B433}" type="pres">
      <dgm:prSet presAssocID="{977A22FB-7A1A-452B-BE5A-CE0DB9AFCA73}" presName="accent_3" presStyleCnt="0"/>
      <dgm:spPr/>
    </dgm:pt>
    <dgm:pt modelId="{B03A8D9D-72F1-48C3-BD21-B3D99CF51250}" type="pres">
      <dgm:prSet presAssocID="{977A22FB-7A1A-452B-BE5A-CE0DB9AFCA73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78745CB2-B67B-4153-AEFE-9B347535EBD9}" type="presOf" srcId="{14F5B30A-4509-4EB6-8F8F-59ED4CCBC8C0}" destId="{A7C7DE3E-C9D9-4528-9975-B97C3013B481}" srcOrd="0" destOrd="0" presId="urn:microsoft.com/office/officeart/2008/layout/VerticalCurvedList"/>
    <dgm:cxn modelId="{580CC99E-2463-4FF2-90CE-5A8706C00FEC}" srcId="{863C5613-C55A-4A23-9B0E-EB8090F032CB}" destId="{4A0DD304-7EAB-4618-9FF0-68BDC9135005}" srcOrd="0" destOrd="0" parTransId="{C8BA9C23-26B3-471A-A1CF-FE59FE5EEF8C}" sibTransId="{14F5B30A-4509-4EB6-8F8F-59ED4CCBC8C0}"/>
    <dgm:cxn modelId="{FFD523FA-F332-4770-A9AC-C14D65819707}" type="presOf" srcId="{977A22FB-7A1A-452B-BE5A-CE0DB9AFCA73}" destId="{AF85DD35-95F2-4DC5-9834-372B07430ED3}" srcOrd="0" destOrd="0" presId="urn:microsoft.com/office/officeart/2008/layout/VerticalCurvedList"/>
    <dgm:cxn modelId="{CEFE73E9-19BB-458B-8920-AA374022FED1}" type="presOf" srcId="{863C5613-C55A-4A23-9B0E-EB8090F032CB}" destId="{A4818B82-BEC4-4354-A34C-14B61C0BF9E0}" srcOrd="0" destOrd="0" presId="urn:microsoft.com/office/officeart/2008/layout/VerticalCurvedList"/>
    <dgm:cxn modelId="{45237C95-402E-4035-8069-948137F819AC}" type="presOf" srcId="{4A0DD304-7EAB-4618-9FF0-68BDC9135005}" destId="{8DA2D5E1-017B-4823-8EC1-EB003414B32F}" srcOrd="0" destOrd="0" presId="urn:microsoft.com/office/officeart/2008/layout/VerticalCurvedList"/>
    <dgm:cxn modelId="{3C686A82-7686-44B0-9071-58CCA3ECCAD2}" srcId="{863C5613-C55A-4A23-9B0E-EB8090F032CB}" destId="{BD7E8A5E-0F11-488B-99A1-C01468A39D37}" srcOrd="1" destOrd="0" parTransId="{F0A65E67-359F-4F21-B0C1-BF304CA98A5D}" sibTransId="{85270B1B-1BF2-4CF3-81FF-F29084D60B82}"/>
    <dgm:cxn modelId="{5D6ACB24-C413-468C-9F9B-1A2F964D9DF1}" type="presOf" srcId="{BD7E8A5E-0F11-488B-99A1-C01468A39D37}" destId="{04E9EEF7-DD13-4999-BF24-2DB1F98F23C7}" srcOrd="0" destOrd="0" presId="urn:microsoft.com/office/officeart/2008/layout/VerticalCurvedList"/>
    <dgm:cxn modelId="{0BBAC5AB-E567-4E76-B2F3-6636213D0C8D}" srcId="{863C5613-C55A-4A23-9B0E-EB8090F032CB}" destId="{977A22FB-7A1A-452B-BE5A-CE0DB9AFCA73}" srcOrd="2" destOrd="0" parTransId="{4F138802-9F3D-4D8F-8DD0-DBA88FA88529}" sibTransId="{5521F4E6-160F-4783-A26B-B5FEAF846ECF}"/>
    <dgm:cxn modelId="{0B3B5B40-79BA-4D8A-BF54-023950F9AB91}" type="presParOf" srcId="{A4818B82-BEC4-4354-A34C-14B61C0BF9E0}" destId="{ACFF81B1-CFE5-4A37-8371-F7F973253D42}" srcOrd="0" destOrd="0" presId="urn:microsoft.com/office/officeart/2008/layout/VerticalCurvedList"/>
    <dgm:cxn modelId="{B0FB101D-C647-4AA4-8F01-08D9ADFE7C92}" type="presParOf" srcId="{ACFF81B1-CFE5-4A37-8371-F7F973253D42}" destId="{C78FBEB0-08DB-4FE1-8DD7-4A2E28AEF6AD}" srcOrd="0" destOrd="0" presId="urn:microsoft.com/office/officeart/2008/layout/VerticalCurvedList"/>
    <dgm:cxn modelId="{77A41BA9-02D8-40A1-998B-86ECFFDCD60A}" type="presParOf" srcId="{C78FBEB0-08DB-4FE1-8DD7-4A2E28AEF6AD}" destId="{688E36A8-A720-458F-B761-A8C51C621E88}" srcOrd="0" destOrd="0" presId="urn:microsoft.com/office/officeart/2008/layout/VerticalCurvedList"/>
    <dgm:cxn modelId="{5ABEB3A0-1B91-4155-9F03-9C54564017F2}" type="presParOf" srcId="{C78FBEB0-08DB-4FE1-8DD7-4A2E28AEF6AD}" destId="{A7C7DE3E-C9D9-4528-9975-B97C3013B481}" srcOrd="1" destOrd="0" presId="urn:microsoft.com/office/officeart/2008/layout/VerticalCurvedList"/>
    <dgm:cxn modelId="{5B2C7A9E-07F1-4F4A-BDBF-F6624B5C64B9}" type="presParOf" srcId="{C78FBEB0-08DB-4FE1-8DD7-4A2E28AEF6AD}" destId="{2D285D4B-FF33-4945-A7DE-707F6A593465}" srcOrd="2" destOrd="0" presId="urn:microsoft.com/office/officeart/2008/layout/VerticalCurvedList"/>
    <dgm:cxn modelId="{2FDC8900-95F3-4D6D-852D-79A7D7A87E1C}" type="presParOf" srcId="{C78FBEB0-08DB-4FE1-8DD7-4A2E28AEF6AD}" destId="{FE913606-A4B5-4370-9ED4-DBA0AE741326}" srcOrd="3" destOrd="0" presId="urn:microsoft.com/office/officeart/2008/layout/VerticalCurvedList"/>
    <dgm:cxn modelId="{9D5C734F-0B87-42FA-8989-F95E077A17A9}" type="presParOf" srcId="{ACFF81B1-CFE5-4A37-8371-F7F973253D42}" destId="{8DA2D5E1-017B-4823-8EC1-EB003414B32F}" srcOrd="1" destOrd="0" presId="urn:microsoft.com/office/officeart/2008/layout/VerticalCurvedList"/>
    <dgm:cxn modelId="{405D247D-6726-4380-B0B1-FE91EF8CE4A4}" type="presParOf" srcId="{ACFF81B1-CFE5-4A37-8371-F7F973253D42}" destId="{E2BD4C4E-6B38-451B-974C-50FCE19B2544}" srcOrd="2" destOrd="0" presId="urn:microsoft.com/office/officeart/2008/layout/VerticalCurvedList"/>
    <dgm:cxn modelId="{273A217A-5800-4B94-B416-DD71355E1A62}" type="presParOf" srcId="{E2BD4C4E-6B38-451B-974C-50FCE19B2544}" destId="{C1B6141A-6AE8-4378-9B58-FB4C6763C6DC}" srcOrd="0" destOrd="0" presId="urn:microsoft.com/office/officeart/2008/layout/VerticalCurvedList"/>
    <dgm:cxn modelId="{4474C71A-B717-4F07-9C5C-2AB64D527CDB}" type="presParOf" srcId="{ACFF81B1-CFE5-4A37-8371-F7F973253D42}" destId="{04E9EEF7-DD13-4999-BF24-2DB1F98F23C7}" srcOrd="3" destOrd="0" presId="urn:microsoft.com/office/officeart/2008/layout/VerticalCurvedList"/>
    <dgm:cxn modelId="{4A3B2855-CDFB-4AF3-AF8B-E91151555DF7}" type="presParOf" srcId="{ACFF81B1-CFE5-4A37-8371-F7F973253D42}" destId="{00877353-3037-47BD-867E-B9FE1FC5BB69}" srcOrd="4" destOrd="0" presId="urn:microsoft.com/office/officeart/2008/layout/VerticalCurvedList"/>
    <dgm:cxn modelId="{43BD87EE-3ACD-4F89-9FA1-6E19C0C2FC0C}" type="presParOf" srcId="{00877353-3037-47BD-867E-B9FE1FC5BB69}" destId="{FD23E6A3-4303-4BF0-A945-FBEF47F0FBB9}" srcOrd="0" destOrd="0" presId="urn:microsoft.com/office/officeart/2008/layout/VerticalCurvedList"/>
    <dgm:cxn modelId="{485297FA-FD37-41B3-B927-E3967D013EC4}" type="presParOf" srcId="{ACFF81B1-CFE5-4A37-8371-F7F973253D42}" destId="{AF85DD35-95F2-4DC5-9834-372B07430ED3}" srcOrd="5" destOrd="0" presId="urn:microsoft.com/office/officeart/2008/layout/VerticalCurvedList"/>
    <dgm:cxn modelId="{68082BE3-1E2D-491E-A1F4-8D5245DF9F90}" type="presParOf" srcId="{ACFF81B1-CFE5-4A37-8371-F7F973253D42}" destId="{85337383-314E-417B-B678-432F5737B433}" srcOrd="6" destOrd="0" presId="urn:microsoft.com/office/officeart/2008/layout/VerticalCurvedList"/>
    <dgm:cxn modelId="{BEB7AC16-03AA-4701-93DF-FDA78CA7DA84}" type="presParOf" srcId="{85337383-314E-417B-B678-432F5737B433}" destId="{B03A8D9D-72F1-48C3-BD21-B3D99CF512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C7DE3E-C9D9-4528-9975-B97C3013B481}">
      <dsp:nvSpPr>
        <dsp:cNvPr id="0" name=""/>
        <dsp:cNvSpPr/>
      </dsp:nvSpPr>
      <dsp:spPr>
        <a:xfrm>
          <a:off x="-6352165" y="-971979"/>
          <a:ext cx="7563610" cy="7563610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1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A2D5E1-017B-4823-8EC1-EB003414B32F}">
      <dsp:nvSpPr>
        <dsp:cNvPr id="0" name=""/>
        <dsp:cNvSpPr/>
      </dsp:nvSpPr>
      <dsp:spPr>
        <a:xfrm>
          <a:off x="780007" y="447661"/>
          <a:ext cx="7145673" cy="1352537"/>
        </a:xfrm>
        <a:prstGeom prst="rect">
          <a:avLst/>
        </a:prstGeom>
        <a:solidFill>
          <a:schemeClr val="bg2">
            <a:lumMod val="50000"/>
          </a:schemeClr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212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/>
            <a:t>Вивчення сімей учнів: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спостереження,анкетування, вивчення родинних коренів.</a:t>
          </a:r>
          <a:endParaRPr lang="uk-UA" sz="1800" kern="1200" dirty="0"/>
        </a:p>
      </dsp:txBody>
      <dsp:txXfrm>
        <a:off x="780007" y="447661"/>
        <a:ext cx="7145673" cy="1352537"/>
      </dsp:txXfrm>
    </dsp:sp>
    <dsp:sp modelId="{C1B6141A-6AE8-4378-9B58-FB4C6763C6DC}">
      <dsp:nvSpPr>
        <dsp:cNvPr id="0" name=""/>
        <dsp:cNvSpPr/>
      </dsp:nvSpPr>
      <dsp:spPr>
        <a:xfrm>
          <a:off x="77551" y="421473"/>
          <a:ext cx="1404912" cy="140491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9EEF7-DD13-4999-BF24-2DB1F98F23C7}">
      <dsp:nvSpPr>
        <dsp:cNvPr id="0" name=""/>
        <dsp:cNvSpPr/>
      </dsp:nvSpPr>
      <dsp:spPr>
        <a:xfrm>
          <a:off x="1188556" y="2031279"/>
          <a:ext cx="6737124" cy="155709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212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Батьківський всеобуч: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бесіди групові та індивідуальні консультації,лекції, відкриті навчальні заняття та заходи, виставка дитячих робіт та їх аналіз.</a:t>
          </a:r>
          <a:endParaRPr lang="uk-UA" sz="1400" kern="1200" dirty="0"/>
        </a:p>
      </dsp:txBody>
      <dsp:txXfrm>
        <a:off x="1188556" y="2031279"/>
        <a:ext cx="6737124" cy="1557092"/>
      </dsp:txXfrm>
    </dsp:sp>
    <dsp:sp modelId="{FD23E6A3-4303-4BF0-A945-FBEF47F0FBB9}">
      <dsp:nvSpPr>
        <dsp:cNvPr id="0" name=""/>
        <dsp:cNvSpPr/>
      </dsp:nvSpPr>
      <dsp:spPr>
        <a:xfrm>
          <a:off x="486099" y="2107369"/>
          <a:ext cx="1404912" cy="140491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85DD35-95F2-4DC5-9834-372B07430ED3}">
      <dsp:nvSpPr>
        <dsp:cNvPr id="0" name=""/>
        <dsp:cNvSpPr/>
      </dsp:nvSpPr>
      <dsp:spPr>
        <a:xfrm>
          <a:off x="724485" y="3744418"/>
          <a:ext cx="7145673" cy="1555968"/>
        </a:xfrm>
        <a:prstGeom prst="rect">
          <a:avLst/>
        </a:prstGeom>
        <a:solidFill>
          <a:schemeClr val="accent4">
            <a:lumMod val="75000"/>
          </a:schemeClr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2120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/>
            <a:t>Спільна робота: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загально шкільні збори, класні збори, спільні свята,громадські справи.</a:t>
          </a:r>
          <a:endParaRPr lang="uk-UA" sz="3200" kern="1200" dirty="0"/>
        </a:p>
      </dsp:txBody>
      <dsp:txXfrm>
        <a:off x="724485" y="3744418"/>
        <a:ext cx="7145673" cy="1555968"/>
      </dsp:txXfrm>
    </dsp:sp>
    <dsp:sp modelId="{B03A8D9D-72F1-48C3-BD21-B3D99CF51250}">
      <dsp:nvSpPr>
        <dsp:cNvPr id="0" name=""/>
        <dsp:cNvSpPr/>
      </dsp:nvSpPr>
      <dsp:spPr>
        <a:xfrm>
          <a:off x="77551" y="3793264"/>
          <a:ext cx="1404912" cy="140491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786BA-D69C-47F8-81D5-55BA8AFB949E}" type="datetimeFigureOut">
              <a:rPr lang="uk-UA" smtClean="0"/>
              <a:t>11.02.2014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5373B-BE05-4734-BCF2-0111EF42223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ctrTitle"/>
          </p:nvPr>
        </p:nvSpPr>
        <p:spPr>
          <a:xfrm>
            <a:off x="928662" y="1928803"/>
            <a:ext cx="7172348" cy="1470025"/>
          </a:xfrm>
        </p:spPr>
        <p:txBody>
          <a:bodyPr/>
          <a:lstStyle/>
          <a:p>
            <a:r>
              <a:rPr kumimoji="1" lang="ru-RU" altLang="ja-JP" smtClean="0"/>
              <a:t>Образец заголовка</a:t>
            </a:r>
            <a:endParaRPr kumimoji="1" lang="ja-JP" altLang="en-US" dirty="0"/>
          </a:p>
        </p:txBody>
      </p:sp>
      <p:sp>
        <p:nvSpPr>
          <p:cNvPr id="8" name="図形 7"/>
          <p:cNvSpPr>
            <a:spLocks noGrp="1"/>
          </p:cNvSpPr>
          <p:nvPr>
            <p:ph type="subTitle" idx="1"/>
          </p:nvPr>
        </p:nvSpPr>
        <p:spPr>
          <a:xfrm>
            <a:off x="1371600" y="3643314"/>
            <a:ext cx="6400800" cy="12858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ru-RU" altLang="ja-JP" smtClean="0"/>
              <a:t>Образец подзаголовка</a:t>
            </a:r>
            <a:endParaRPr kumimoji="1" lang="ja-JP" altLang="en-US" dirty="0"/>
          </a:p>
        </p:txBody>
      </p:sp>
      <p:sp>
        <p:nvSpPr>
          <p:cNvPr id="12" name="図形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11" name="図形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図形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671514" y="274638"/>
            <a:ext cx="7829576" cy="1011222"/>
          </a:xfrm>
        </p:spPr>
        <p:txBody>
          <a:bodyPr/>
          <a:lstStyle/>
          <a:p>
            <a:r>
              <a:rPr kumimoji="1" lang="ru-RU" altLang="ja-JP" smtClean="0"/>
              <a:t>Образец заголовка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671514" y="1285860"/>
            <a:ext cx="7829576" cy="4357718"/>
          </a:xfrm>
        </p:spPr>
        <p:txBody>
          <a:bodyPr vert="eaVert"/>
          <a:lstStyle/>
          <a:p>
            <a:pPr lvl="0"/>
            <a:r>
              <a:rPr kumimoji="1" lang="ru-RU" altLang="ja-JP" smtClean="0"/>
              <a:t>Образец текста</a:t>
            </a:r>
          </a:p>
          <a:p>
            <a:pPr lvl="1"/>
            <a:r>
              <a:rPr kumimoji="1" lang="ru-RU" altLang="ja-JP" smtClean="0"/>
              <a:t>Второй уровень</a:t>
            </a:r>
          </a:p>
          <a:p>
            <a:pPr lvl="2"/>
            <a:r>
              <a:rPr kumimoji="1" lang="ru-RU" altLang="ja-JP" smtClean="0"/>
              <a:t>Третий уровень</a:t>
            </a:r>
          </a:p>
          <a:p>
            <a:pPr lvl="3"/>
            <a:r>
              <a:rPr kumimoji="1" lang="ru-RU" altLang="ja-JP" smtClean="0"/>
              <a:t>Четвертый уровень</a:t>
            </a:r>
          </a:p>
          <a:p>
            <a:pPr lvl="4"/>
            <a:r>
              <a:rPr kumimoji="1" lang="ru-RU" altLang="ja-JP" smtClean="0"/>
              <a:t>Пятый уровень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 orient="vert"/>
          </p:nvPr>
        </p:nvSpPr>
        <p:spPr>
          <a:xfrm>
            <a:off x="6643702" y="285730"/>
            <a:ext cx="1785950" cy="5565797"/>
          </a:xfrm>
        </p:spPr>
        <p:txBody>
          <a:bodyPr vert="eaVert"/>
          <a:lstStyle>
            <a:lvl1pPr>
              <a:defRPr>
                <a:gradFill flip="none" rotWithShape="1"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kumimoji="1" lang="ru-RU" altLang="ja-JP" smtClean="0"/>
              <a:t>Образец заголовка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orient="vert" idx="1"/>
          </p:nvPr>
        </p:nvSpPr>
        <p:spPr>
          <a:xfrm>
            <a:off x="642910" y="274640"/>
            <a:ext cx="5834090" cy="5583253"/>
          </a:xfrm>
        </p:spPr>
        <p:txBody>
          <a:bodyPr vert="eaVert"/>
          <a:lstStyle/>
          <a:p>
            <a:pPr lvl="0"/>
            <a:r>
              <a:rPr kumimoji="1" lang="ru-RU" altLang="ja-JP" smtClean="0"/>
              <a:t>Образец текста</a:t>
            </a:r>
          </a:p>
          <a:p>
            <a:pPr lvl="1"/>
            <a:r>
              <a:rPr kumimoji="1" lang="ru-RU" altLang="ja-JP" smtClean="0"/>
              <a:t>Второй уровень</a:t>
            </a:r>
          </a:p>
          <a:p>
            <a:pPr lvl="2"/>
            <a:r>
              <a:rPr kumimoji="1" lang="ru-RU" altLang="ja-JP" smtClean="0"/>
              <a:t>Третий уровень</a:t>
            </a:r>
          </a:p>
          <a:p>
            <a:pPr lvl="3"/>
            <a:r>
              <a:rPr kumimoji="1" lang="ru-RU" altLang="ja-JP" smtClean="0"/>
              <a:t>Четвертый уровень</a:t>
            </a:r>
          </a:p>
          <a:p>
            <a:pPr lvl="4"/>
            <a:r>
              <a:rPr kumimoji="1" lang="ru-RU" altLang="ja-JP" smtClean="0"/>
              <a:t>Пятый уровень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>
          <a:xfrm>
            <a:off x="652450" y="6356350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>
          <a:xfrm>
            <a:off x="6286512" y="6356350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ru-RU" altLang="ja-JP" smtClean="0"/>
              <a:t>Образец заголовка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ru-RU" altLang="ja-JP" smtClean="0"/>
              <a:t>Образец подзаголовка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altLang="ja-JP" smtClean="0"/>
              <a:t>Образец заголовка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ru-RU" altLang="ja-JP" smtClean="0"/>
              <a:t>Образец текста</a:t>
            </a:r>
          </a:p>
          <a:p>
            <a:pPr lvl="1"/>
            <a:r>
              <a:rPr kumimoji="1" lang="ru-RU" altLang="ja-JP" smtClean="0"/>
              <a:t>Второй уровень</a:t>
            </a:r>
          </a:p>
          <a:p>
            <a:pPr lvl="2"/>
            <a:r>
              <a:rPr kumimoji="1" lang="ru-RU" altLang="ja-JP" smtClean="0"/>
              <a:t>Третий уровень</a:t>
            </a:r>
          </a:p>
          <a:p>
            <a:pPr lvl="3"/>
            <a:r>
              <a:rPr kumimoji="1" lang="ru-RU" altLang="ja-JP" smtClean="0"/>
              <a:t>Четвертый уровень</a:t>
            </a:r>
          </a:p>
          <a:p>
            <a:pPr lvl="4"/>
            <a:r>
              <a:rPr kumimoji="1" lang="ru-RU" altLang="ja-JP" smtClean="0"/>
              <a:t>Пятый уровень</a:t>
            </a:r>
            <a:endParaRPr kumimoji="1" lang="ja-JP" altLang="en-US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000100" y="4714884"/>
            <a:ext cx="7215239" cy="86200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ru-RU" altLang="ja-JP" smtClean="0"/>
              <a:t>Образец заголовка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1000101" y="2857496"/>
            <a:ext cx="7215238" cy="178595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2"/>
                </a:solidFill>
              </a:defRPr>
            </a:lvl2pPr>
            <a:lvl3pPr marL="914400" indent="0">
              <a:buNone/>
              <a:defRPr sz="1600">
                <a:solidFill>
                  <a:schemeClr val="tx2"/>
                </a:solidFill>
              </a:defRPr>
            </a:lvl3pPr>
            <a:lvl4pPr marL="1371600" indent="0">
              <a:buNone/>
              <a:defRPr sz="1400">
                <a:solidFill>
                  <a:schemeClr val="tx2"/>
                </a:solidFill>
              </a:defRPr>
            </a:lvl4pPr>
            <a:lvl5pPr marL="1828800" indent="0">
              <a:buNone/>
              <a:defRPr sz="1400">
                <a:solidFill>
                  <a:schemeClr val="tx2"/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ru-RU" altLang="ja-JP" smtClean="0"/>
              <a:t>Образец текста</a:t>
            </a:r>
          </a:p>
          <a:p>
            <a:pPr lvl="1"/>
            <a:r>
              <a:rPr kumimoji="1" lang="ru-RU" altLang="ja-JP" smtClean="0"/>
              <a:t>Второй уровень</a:t>
            </a:r>
          </a:p>
          <a:p>
            <a:pPr lvl="2"/>
            <a:r>
              <a:rPr kumimoji="1" lang="ru-RU" altLang="ja-JP" smtClean="0"/>
              <a:t>Третий уровень</a:t>
            </a:r>
          </a:p>
          <a:p>
            <a:pPr lvl="3"/>
            <a:r>
              <a:rPr kumimoji="1" lang="ru-RU" altLang="ja-JP" smtClean="0"/>
              <a:t>Четвертый уровень</a:t>
            </a:r>
          </a:p>
          <a:p>
            <a:pPr lvl="4"/>
            <a:r>
              <a:rPr kumimoji="1" lang="ru-RU" altLang="ja-JP" smtClean="0"/>
              <a:t>Пятый уровень</a:t>
            </a:r>
            <a:endParaRPr lang="ja-JP" dirty="0"/>
          </a:p>
        </p:txBody>
      </p:sp>
      <p:sp>
        <p:nvSpPr>
          <p:cNvPr id="4" name="図形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5" name="図形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図形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altLang="ja-JP" smtClean="0"/>
              <a:t>Образец заголовка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ru-RU" altLang="ja-JP" smtClean="0"/>
              <a:t>Образец текста</a:t>
            </a:r>
          </a:p>
          <a:p>
            <a:pPr lvl="1"/>
            <a:r>
              <a:rPr kumimoji="1" lang="ru-RU" altLang="ja-JP" smtClean="0"/>
              <a:t>Второй уровень</a:t>
            </a:r>
          </a:p>
          <a:p>
            <a:pPr lvl="2"/>
            <a:r>
              <a:rPr kumimoji="1" lang="ru-RU" altLang="ja-JP" smtClean="0"/>
              <a:t>Третий уровень</a:t>
            </a:r>
          </a:p>
          <a:p>
            <a:pPr lvl="3"/>
            <a:r>
              <a:rPr kumimoji="1" lang="ru-RU" altLang="ja-JP" smtClean="0"/>
              <a:t>Четвертый уровень</a:t>
            </a:r>
          </a:p>
          <a:p>
            <a:pPr lvl="4"/>
            <a:r>
              <a:rPr kumimoji="1" lang="ru-RU" altLang="ja-JP" smtClean="0"/>
              <a:t>Пятый уровень</a:t>
            </a:r>
            <a:endParaRPr kumimoji="1" lang="ja-JP" altLang="en-US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ru-RU" altLang="ja-JP" smtClean="0"/>
              <a:t>Образец текста</a:t>
            </a:r>
          </a:p>
          <a:p>
            <a:pPr lvl="1"/>
            <a:r>
              <a:rPr kumimoji="1" lang="ru-RU" altLang="ja-JP" smtClean="0"/>
              <a:t>Второй уровень</a:t>
            </a:r>
          </a:p>
          <a:p>
            <a:pPr lvl="2"/>
            <a:r>
              <a:rPr kumimoji="1" lang="ru-RU" altLang="ja-JP" smtClean="0"/>
              <a:t>Третий уровень</a:t>
            </a:r>
          </a:p>
          <a:p>
            <a:pPr lvl="3"/>
            <a:r>
              <a:rPr kumimoji="1" lang="ru-RU" altLang="ja-JP" smtClean="0"/>
              <a:t>Четвертый уровень</a:t>
            </a:r>
          </a:p>
          <a:p>
            <a:pPr lvl="4"/>
            <a:r>
              <a:rPr kumimoji="1" lang="ru-RU" altLang="ja-JP" smtClean="0"/>
              <a:t>Пятый уровень</a:t>
            </a:r>
            <a:endParaRPr kumimoji="1"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ru-RU" altLang="ja-JP" smtClean="0"/>
              <a:t>Образец заголовка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ru-RU" altLang="ja-JP" smtClean="0"/>
              <a:t>Образец текста</a:t>
            </a:r>
          </a:p>
          <a:p>
            <a:pPr lvl="1"/>
            <a:r>
              <a:rPr kumimoji="1" lang="ru-RU" altLang="ja-JP" smtClean="0"/>
              <a:t>Второй уровень</a:t>
            </a:r>
          </a:p>
          <a:p>
            <a:pPr lvl="2"/>
            <a:r>
              <a:rPr kumimoji="1" lang="ru-RU" altLang="ja-JP" smtClean="0"/>
              <a:t>Третий уровень</a:t>
            </a:r>
          </a:p>
          <a:p>
            <a:pPr lvl="3"/>
            <a:r>
              <a:rPr kumimoji="1" lang="ru-RU" altLang="ja-JP" smtClean="0"/>
              <a:t>Четвертый уровень</a:t>
            </a:r>
          </a:p>
          <a:p>
            <a:pPr lvl="4"/>
            <a:r>
              <a:rPr kumimoji="1" lang="ru-RU" altLang="ja-JP" smtClean="0"/>
              <a:t>Пятый уровень</a:t>
            </a:r>
            <a:endParaRPr lang="ja-JP"/>
          </a:p>
        </p:txBody>
      </p:sp>
      <p:sp>
        <p:nvSpPr>
          <p:cNvPr id="4" name="図形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ru-RU" altLang="ja-JP" smtClean="0"/>
              <a:t>Образец текста</a:t>
            </a:r>
          </a:p>
          <a:p>
            <a:pPr lvl="1"/>
            <a:r>
              <a:rPr kumimoji="1" lang="ru-RU" altLang="ja-JP" smtClean="0"/>
              <a:t>Второй уровень</a:t>
            </a:r>
          </a:p>
          <a:p>
            <a:pPr lvl="2"/>
            <a:r>
              <a:rPr kumimoji="1" lang="ru-RU" altLang="ja-JP" smtClean="0"/>
              <a:t>Третий уровень</a:t>
            </a:r>
          </a:p>
          <a:p>
            <a:pPr lvl="3"/>
            <a:r>
              <a:rPr kumimoji="1" lang="ru-RU" altLang="ja-JP" smtClean="0"/>
              <a:t>Четвертый уровень</a:t>
            </a:r>
          </a:p>
          <a:p>
            <a:pPr lvl="4"/>
            <a:r>
              <a:rPr kumimoji="1" lang="ru-RU" altLang="ja-JP" smtClean="0"/>
              <a:t>Пятый уровень</a:t>
            </a:r>
            <a:endParaRPr kumimoji="1" lang="ja-JP" altLang="en-US"/>
          </a:p>
        </p:txBody>
      </p:sp>
      <p:sp>
        <p:nvSpPr>
          <p:cNvPr id="5" name="図形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ru-RU" altLang="ja-JP" smtClean="0"/>
              <a:t>Образец текста</a:t>
            </a:r>
          </a:p>
          <a:p>
            <a:pPr lvl="1"/>
            <a:r>
              <a:rPr kumimoji="1" lang="ru-RU" altLang="ja-JP" smtClean="0"/>
              <a:t>Второй уровень</a:t>
            </a:r>
          </a:p>
          <a:p>
            <a:pPr lvl="2"/>
            <a:r>
              <a:rPr kumimoji="1" lang="ru-RU" altLang="ja-JP" smtClean="0"/>
              <a:t>Третий уровень</a:t>
            </a:r>
          </a:p>
          <a:p>
            <a:pPr lvl="3"/>
            <a:r>
              <a:rPr kumimoji="1" lang="ru-RU" altLang="ja-JP" smtClean="0"/>
              <a:t>Четвертый уровень</a:t>
            </a:r>
          </a:p>
          <a:p>
            <a:pPr lvl="4"/>
            <a:r>
              <a:rPr kumimoji="1" lang="ru-RU" altLang="ja-JP" smtClean="0"/>
              <a:t>Пятый уровень</a:t>
            </a:r>
            <a:endParaRPr lang="ja-JP"/>
          </a:p>
        </p:txBody>
      </p:sp>
      <p:sp>
        <p:nvSpPr>
          <p:cNvPr id="6" name="図形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ru-RU" altLang="ja-JP" smtClean="0"/>
              <a:t>Образец текста</a:t>
            </a:r>
          </a:p>
          <a:p>
            <a:pPr lvl="1"/>
            <a:r>
              <a:rPr kumimoji="1" lang="ru-RU" altLang="ja-JP" smtClean="0"/>
              <a:t>Второй уровень</a:t>
            </a:r>
          </a:p>
          <a:p>
            <a:pPr lvl="2"/>
            <a:r>
              <a:rPr kumimoji="1" lang="ru-RU" altLang="ja-JP" smtClean="0"/>
              <a:t>Третий уровень</a:t>
            </a:r>
          </a:p>
          <a:p>
            <a:pPr lvl="3"/>
            <a:r>
              <a:rPr kumimoji="1" lang="ru-RU" altLang="ja-JP" smtClean="0"/>
              <a:t>Четвертый уровень</a:t>
            </a:r>
          </a:p>
          <a:p>
            <a:pPr lvl="4"/>
            <a:r>
              <a:rPr kumimoji="1" lang="ru-RU" altLang="ja-JP" smtClean="0"/>
              <a:t>Пятый уровень</a:t>
            </a:r>
            <a:endParaRPr kumimoji="1" lang="ja-JP" altLang="en-US"/>
          </a:p>
        </p:txBody>
      </p:sp>
      <p:sp>
        <p:nvSpPr>
          <p:cNvPr id="7" name="図形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8" name="図形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図形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671646" y="4572008"/>
            <a:ext cx="6400816" cy="928686"/>
          </a:xfrm>
        </p:spPr>
        <p:txBody>
          <a:bodyPr/>
          <a:lstStyle/>
          <a:p>
            <a:r>
              <a:rPr kumimoji="1" lang="ru-RU" altLang="ja-JP" smtClean="0"/>
              <a:t>Образец заголовка</a:t>
            </a:r>
            <a:endParaRPr kumimoji="1" lang="ja-JP" altLang="en-US" dirty="0"/>
          </a:p>
        </p:txBody>
      </p:sp>
      <p:sp>
        <p:nvSpPr>
          <p:cNvPr id="3" name="図形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4" name="図形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図形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3" name="図形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図形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ru-RU" altLang="ja-JP" smtClean="0"/>
              <a:t>Образец заголовка</a:t>
            </a:r>
            <a:endParaRPr kumimoji="1" lang="ja-JP" altLang="en-US"/>
          </a:p>
        </p:txBody>
      </p:sp>
      <p:sp>
        <p:nvSpPr>
          <p:cNvPr id="3" name="図形 2"/>
          <p:cNvSpPr>
            <a:spLocks noGrp="1"/>
          </p:cNvSpPr>
          <p:nvPr>
            <p:ph idx="1"/>
          </p:nvPr>
        </p:nvSpPr>
        <p:spPr>
          <a:xfrm>
            <a:off x="3575050" y="1428737"/>
            <a:ext cx="5111750" cy="4697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ru-RU" altLang="ja-JP" smtClean="0"/>
              <a:t>Образец текста</a:t>
            </a:r>
          </a:p>
          <a:p>
            <a:pPr lvl="1"/>
            <a:r>
              <a:rPr kumimoji="1" lang="ru-RU" altLang="ja-JP" smtClean="0"/>
              <a:t>Второй уровень</a:t>
            </a:r>
          </a:p>
          <a:p>
            <a:pPr lvl="2"/>
            <a:r>
              <a:rPr kumimoji="1" lang="ru-RU" altLang="ja-JP" smtClean="0"/>
              <a:t>Третий уровень</a:t>
            </a:r>
          </a:p>
          <a:p>
            <a:pPr lvl="3"/>
            <a:r>
              <a:rPr kumimoji="1" lang="ru-RU" altLang="ja-JP" smtClean="0"/>
              <a:t>Четвертый уровень</a:t>
            </a:r>
          </a:p>
          <a:p>
            <a:pPr lvl="4"/>
            <a:r>
              <a:rPr kumimoji="1" lang="ru-RU" altLang="ja-JP" smtClean="0"/>
              <a:t>Пятый уровень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ru-RU" altLang="ja-JP" smtClean="0"/>
              <a:t>Образец текста</a:t>
            </a:r>
          </a:p>
          <a:p>
            <a:pPr lvl="1"/>
            <a:r>
              <a:rPr kumimoji="1" lang="ru-RU" altLang="ja-JP" smtClean="0"/>
              <a:t>Второй уровень</a:t>
            </a:r>
          </a:p>
          <a:p>
            <a:pPr lvl="2"/>
            <a:r>
              <a:rPr kumimoji="1" lang="ru-RU" altLang="ja-JP" smtClean="0"/>
              <a:t>Третий уровень</a:t>
            </a:r>
          </a:p>
          <a:p>
            <a:pPr lvl="3"/>
            <a:r>
              <a:rPr kumimoji="1" lang="ru-RU" altLang="ja-JP" smtClean="0"/>
              <a:t>Четвертый уровень</a:t>
            </a:r>
          </a:p>
          <a:p>
            <a:pPr lvl="4"/>
            <a:r>
              <a:rPr kumimoji="1" lang="ru-RU" altLang="ja-JP" smtClean="0"/>
              <a:t>Пятый уровень</a:t>
            </a:r>
            <a:endParaRPr lang="ja-JP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図形 1"/>
          <p:cNvSpPr>
            <a:spLocks noGrp="1"/>
          </p:cNvSpPr>
          <p:nvPr>
            <p:ph type="title"/>
          </p:nvPr>
        </p:nvSpPr>
        <p:spPr>
          <a:xfrm>
            <a:off x="1792288" y="5014914"/>
            <a:ext cx="5486400" cy="414350"/>
          </a:xfrm>
        </p:spPr>
        <p:txBody>
          <a:bodyPr anchor="b"/>
          <a:lstStyle>
            <a:lvl1pPr algn="ctr">
              <a:defRPr sz="2000" b="1"/>
            </a:lvl1pPr>
          </a:lstStyle>
          <a:p>
            <a:r>
              <a:rPr kumimoji="1" lang="ru-RU" altLang="ja-JP" smtClean="0"/>
              <a:t>Образец заголовка</a:t>
            </a:r>
            <a:endParaRPr kumimoji="1" lang="ja-JP" altLang="en-US" dirty="0"/>
          </a:p>
        </p:txBody>
      </p:sp>
      <p:sp>
        <p:nvSpPr>
          <p:cNvPr id="3" name="正方形/長方形 2"/>
          <p:cNvSpPr>
            <a:spLocks noGrp="1"/>
          </p:cNvSpPr>
          <p:nvPr>
            <p:ph type="pic" idx="1"/>
          </p:nvPr>
        </p:nvSpPr>
        <p:spPr>
          <a:xfrm>
            <a:off x="1792288" y="742960"/>
            <a:ext cx="5486400" cy="4114800"/>
          </a:xfrm>
          <a:prstGeom prst="rect">
            <a:avLst/>
          </a:prstGeom>
          <a:noFill/>
          <a:ln w="50800" cap="sq">
            <a:solidFill>
              <a:schemeClr val="tx1"/>
            </a:solidFill>
            <a:miter lim="800000"/>
          </a:ln>
          <a:effectLst>
            <a:outerShdw blurRad="76200" dist="50800" dir="13500000" algn="tl" rotWithShape="0">
              <a:schemeClr val="bg1">
                <a:alpha val="80000"/>
              </a:scheme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ru-RU" altLang="ja-JP" smtClean="0"/>
              <a:t>Вставка рисунка</a:t>
            </a:r>
            <a:endParaRPr kumimoji="1" lang="ja-JP" altLang="en-US" dirty="0"/>
          </a:p>
        </p:txBody>
      </p:sp>
      <p:sp>
        <p:nvSpPr>
          <p:cNvPr id="4" name="図形 3"/>
          <p:cNvSpPr>
            <a:spLocks noGrp="1"/>
          </p:cNvSpPr>
          <p:nvPr>
            <p:ph type="body" sz="half" idx="2"/>
          </p:nvPr>
        </p:nvSpPr>
        <p:spPr>
          <a:xfrm>
            <a:off x="1792288" y="5481658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000"/>
            </a:lvl3pPr>
            <a:lvl4pPr marL="1371600" indent="0" algn="ctr">
              <a:buNone/>
              <a:defRPr sz="900"/>
            </a:lvl4pPr>
            <a:lvl5pPr marL="1828800" indent="0" algn="ctr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ru-RU" altLang="ja-JP" smtClean="0"/>
              <a:t>Образец текста</a:t>
            </a:r>
          </a:p>
          <a:p>
            <a:pPr lvl="1"/>
            <a:r>
              <a:rPr kumimoji="1" lang="ru-RU" altLang="ja-JP" smtClean="0"/>
              <a:t>Второй уровень</a:t>
            </a:r>
          </a:p>
          <a:p>
            <a:pPr lvl="2"/>
            <a:r>
              <a:rPr kumimoji="1" lang="ru-RU" altLang="ja-JP" smtClean="0"/>
              <a:t>Третий уровень</a:t>
            </a:r>
          </a:p>
          <a:p>
            <a:pPr lvl="3"/>
            <a:r>
              <a:rPr kumimoji="1" lang="ru-RU" altLang="ja-JP" smtClean="0"/>
              <a:t>Четвертый уровень</a:t>
            </a:r>
          </a:p>
          <a:p>
            <a:pPr lvl="4"/>
            <a:r>
              <a:rPr kumimoji="1" lang="ru-RU" altLang="ja-JP" smtClean="0"/>
              <a:t>Пятый уровень</a:t>
            </a:r>
            <a:endParaRPr lang="ja-JP" dirty="0"/>
          </a:p>
        </p:txBody>
      </p:sp>
      <p:sp>
        <p:nvSpPr>
          <p:cNvPr id="5" name="図形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6" name="図形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図形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kumimoji="1" lang="ja-JP" altLang="en-US" dirty="0" smtClean="0"/>
              <a:t>マスタ テキストの書式設定</a:t>
            </a:r>
            <a:endParaRPr lang="ja-JP" dirty="0"/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</a:p>
          <a:p>
            <a:pPr lvl="5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6</a:t>
            </a:r>
            <a:r>
              <a:rPr kumimoji="1" lang="ja-JP" altLang="en-US" dirty="0" smtClean="0"/>
              <a:t>レベル</a:t>
            </a:r>
          </a:p>
          <a:p>
            <a:pPr lvl="6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7</a:t>
            </a:r>
            <a:r>
              <a:rPr kumimoji="1" lang="ja-JP" altLang="en-US" dirty="0" smtClean="0"/>
              <a:t>レベル</a:t>
            </a:r>
          </a:p>
          <a:p>
            <a:pPr lvl="7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8</a:t>
            </a:r>
            <a:r>
              <a:rPr kumimoji="1" lang="ja-JP" altLang="en-US" dirty="0" smtClean="0"/>
              <a:t>レベル</a:t>
            </a:r>
          </a:p>
          <a:p>
            <a:pPr lvl="8"/>
            <a:r>
              <a:rPr kumimoji="1" lang="ja-JP" altLang="en-US" dirty="0" smtClean="0"/>
              <a:t>第</a:t>
            </a:r>
            <a:r>
              <a:rPr kumimoji="1" lang="en-US" altLang="ja-JP" dirty="0" smtClean="0"/>
              <a:t>9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29" name="正方形/長方形 28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11.02.2014</a:t>
            </a:fld>
            <a:endParaRPr lang="ru-RU"/>
          </a:p>
        </p:txBody>
      </p:sp>
      <p:sp>
        <p:nvSpPr>
          <p:cNvPr id="4" name="正方形/長方形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正方形/長方形 9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正方形/長方形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vert="horz" rtlCol="0" anchor="ctr">
            <a:normAutofit/>
          </a:bodyPr>
          <a:lstStyle/>
          <a:p>
            <a:r>
              <a:rPr kumimoji="1" lang="ja-JP" altLang="en-US" dirty="0" smtClean="0"/>
              <a:t>マスタ タイトルの書式設定</a:t>
            </a:r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</p:sldLayoutIdLst>
  <p:transition>
    <p:newsflash/>
  </p:transition>
  <p:txStyles>
    <p:titleStyle>
      <a:lvl1pPr algn="ctr" rtl="0" eaLnBrk="1" latinLnBrk="0" hangingPunct="1">
        <a:spcBef>
          <a:spcPct val="0"/>
        </a:spcBef>
        <a:buNone/>
        <a:defRPr kumimoji="1" sz="4400" baseline="0">
          <a:ln w="12700">
            <a:solidFill>
              <a:schemeClr val="tx1">
                <a:tint val="95000"/>
              </a:schemeClr>
            </a:solidFill>
          </a:ln>
          <a:gradFill>
            <a:gsLst>
              <a:gs pos="0">
                <a:schemeClr val="tx1">
                  <a:tint val="65000"/>
                </a:schemeClr>
              </a:gs>
              <a:gs pos="49900">
                <a:schemeClr val="tx1">
                  <a:tint val="95000"/>
                </a:schemeClr>
              </a:gs>
              <a:gs pos="50000">
                <a:schemeClr val="tx1"/>
              </a:gs>
              <a:gs pos="100000">
                <a:schemeClr val="tx1">
                  <a:tint val="95000"/>
                </a:schemeClr>
              </a:gs>
            </a:gsLst>
            <a:lin ang="5400000" scaled="1"/>
          </a:gradFill>
          <a:effectLst>
            <a:outerShdw blurRad="127000" algn="tl" rotWithShape="0">
              <a:schemeClr val="bg1">
                <a:alpha val="5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tx1"/>
        </a:buClr>
        <a:buFont typeface="Wingdings"/>
        <a:buChar char="n"/>
        <a:defRPr kumimoji="1" sz="3200" baseline="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>
            <a:shade val="75000"/>
          </a:schemeClr>
        </a:buClr>
        <a:buSzPct val="85000"/>
        <a:buFont typeface="Wingdings"/>
        <a:buChar char="n"/>
        <a:defRPr kumimoji="1" sz="2800" baseline="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4">
            <a:shade val="50000"/>
          </a:schemeClr>
        </a:buClr>
        <a:buSzPct val="75000"/>
        <a:buFont typeface="Wingdings"/>
        <a:buChar char="n"/>
        <a:defRPr kumimoji="1" sz="2400" baseline="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6">
            <a:shade val="50000"/>
          </a:schemeClr>
        </a:buClr>
        <a:buSzPct val="75000"/>
        <a:buFont typeface="Wingdings"/>
        <a:buChar char="n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3">
            <a:shade val="50000"/>
          </a:schemeClr>
        </a:buClr>
        <a:buSzPct val="70000"/>
        <a:buFont typeface="Wingdings"/>
        <a:buChar char="n"/>
        <a:defRPr kumimoji="1" sz="20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2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5">
            <a:shade val="50000"/>
          </a:schemeClr>
        </a:buClr>
        <a:buSzPct val="6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tx1"/>
        </a:buClr>
        <a:buSzPct val="50000"/>
        <a:buFont typeface="Wingdings"/>
        <a:buChar char="n"/>
        <a:defRPr kumimoji="1" sz="20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umimoji="1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microsoft.com/office/2007/relationships/hdphoto" Target="../../word/media/hdphoto1.wdp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10" Type="http://schemas.openxmlformats.org/officeDocument/2006/relationships/image" Target="../media/image6.gif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47" Type="http://schemas.microsoft.com/office/2007/relationships/hdphoto" Target="../../word/media/hdphoto18.wdp"/><Relationship Id="rId7" Type="http://schemas.openxmlformats.org/officeDocument/2006/relationships/image" Target="../media/image35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0.tiff"/><Relationship Id="rId25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4" Type="http://schemas.microsoft.com/office/2007/relationships/hdphoto" Target="../../word/media/hdphoto8.wdp"/><Relationship Id="rId22" Type="http://schemas.microsoft.com/office/2007/relationships/hdphoto" Target="../../word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tiff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10" Type="http://schemas.openxmlformats.org/officeDocument/2006/relationships/image" Target="../media/image49.jpeg"/><Relationship Id="rId4" Type="http://schemas.openxmlformats.org/officeDocument/2006/relationships/image" Target="../media/image43.tiff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gif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gif"/><Relationship Id="rId5" Type="http://schemas.openxmlformats.org/officeDocument/2006/relationships/image" Target="../media/image64.gif"/><Relationship Id="rId4" Type="http://schemas.openxmlformats.org/officeDocument/2006/relationships/image" Target="../media/image6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32" Type="http://schemas.openxmlformats.org/officeDocument/2006/relationships/image" Target="../media/image22.jpeg"/><Relationship Id="rId31" Type="http://schemas.microsoft.com/office/2007/relationships/hdphoto" Target="../../word/media/hdphoto1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347864" y="620688"/>
            <a:ext cx="5544616" cy="3384376"/>
          </a:xfrm>
        </p:spPr>
        <p:txBody>
          <a:bodyPr>
            <a:normAutofit fontScale="90000"/>
          </a:bodyPr>
          <a:lstStyle/>
          <a:p>
            <a:pPr algn="r"/>
            <a:r>
              <a:rPr lang="uk-UA" sz="4900" dirty="0" smtClean="0">
                <a:solidFill>
                  <a:schemeClr val="bg2">
                    <a:lumMod val="50000"/>
                  </a:schemeClr>
                </a:solidFill>
              </a:rPr>
              <a:t>Демах  Світлана  Степанівна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altLang="en-US" sz="31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вчитель початкових класів, заступник директора з навчально-виховної роботи</a:t>
            </a:r>
            <a:r>
              <a:rPr lang="uk-UA" altLang="en-US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uk-UA" altLang="en-US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dirty="0" smtClean="0"/>
              <a:t> </a:t>
            </a:r>
            <a:br>
              <a:rPr lang="uk-UA" dirty="0" smtClean="0"/>
            </a:br>
            <a:endParaRPr lang="uk-UA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195736" y="3356992"/>
            <a:ext cx="6552728" cy="3384376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Така дісталася вже нам робота:</a:t>
            </a:r>
          </a:p>
          <a:p>
            <a: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Є в ній і радість, та є й турбота, </a:t>
            </a:r>
          </a:p>
          <a:p>
            <a: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Є вічний пошук, безсонні ночі,</a:t>
            </a:r>
          </a:p>
          <a:p>
            <a: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Та гріють душу дитячі очі!</a:t>
            </a:r>
            <a:endParaRPr lang="uk-UA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Рисунок 3" descr="F:\портфоліо\2013-09-21_195712.png"/>
          <p:cNvPicPr/>
          <p:nvPr/>
        </p:nvPicPr>
        <p:blipFill>
          <a:blip r:embed="rId3" cstate="print">
            <a:extLst>
              <a:ext uri="{BEBA8EAE-BF5A-486C-A8C5-ECC9F3942E4B}">
                <a14:imgProps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880320" cy="345638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7" name="Рисунок 6" descr="C:\Users\Кантелярия\Desktop\3.png"/>
          <p:cNvPicPr/>
          <p:nvPr/>
        </p:nvPicPr>
        <p:blipFill>
          <a:blip r:embed="rId8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203" y="4194029"/>
            <a:ext cx="3146718" cy="21812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Объект 7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1026" name="Об’єкт оболонки Пакувальника" showAsIcon="1" r:id="rId9" imgW="0" imgH="0" progId="Package">
              <p:embed/>
            </p:oleObj>
          </a:graphicData>
        </a:graphic>
      </p:graphicFrame>
      <p:pic>
        <p:nvPicPr>
          <p:cNvPr id="1027" name="Picture 3" descr="C:\Program Files (x86)\Microsoft Office\MEDIA\OFFICE12\Lines\BD21332_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7455" y="3645024"/>
            <a:ext cx="6296545" cy="35775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787208" cy="66068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Робота з батьками</a:t>
            </a:r>
            <a:endParaRPr lang="uk-UA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38624856"/>
              </p:ext>
            </p:extLst>
          </p:nvPr>
        </p:nvGraphicFramePr>
        <p:xfrm>
          <a:off x="457200" y="836712"/>
          <a:ext cx="8003232" cy="5619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010403641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2492896"/>
            <a:ext cx="8712968" cy="2448272"/>
          </a:xfrm>
        </p:spPr>
        <p:txBody>
          <a:bodyPr>
            <a:normAutofit/>
          </a:bodyPr>
          <a:lstStyle/>
          <a:p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3200" b="1" u="sng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Життєве кредо:</a:t>
            </a:r>
            <a:r>
              <a:rPr lang="uk-UA" sz="2200" b="1" u="sng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/>
            </a:r>
            <a:br>
              <a:rPr lang="uk-UA" sz="2200" b="1" u="sng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</a:rPr>
            </a:br>
            <a:r>
              <a:rPr lang="uk-UA" sz="22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«Віддай людині крихітку себе. За це душа наповнюється світлом».</a:t>
            </a:r>
            <a:r>
              <a:rPr lang="uk-UA" sz="2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/>
            </a:r>
            <a:br>
              <a:rPr lang="uk-UA" sz="2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</a:rPr>
            </a:br>
            <a:r>
              <a:rPr lang="uk-UA" sz="22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 					Л.Костенко         </a:t>
            </a:r>
            <a:r>
              <a:rPr lang="uk-UA" sz="2200" b="1" i="1" dirty="0" smtClean="0"/>
              <a:t>                                                                                               </a:t>
            </a:r>
            <a:r>
              <a:rPr lang="uk-UA" sz="2200" dirty="0" smtClean="0"/>
              <a:t/>
            </a:r>
            <a:br>
              <a:rPr lang="uk-UA" sz="2200" dirty="0" smtClean="0"/>
            </a:b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0"/>
            <a:ext cx="81369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u="sng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</a:rPr>
              <a:t>Педагогічне кредо:</a:t>
            </a:r>
          </a:p>
          <a:p>
            <a:pPr algn="ctr"/>
            <a:r>
              <a:rPr lang="uk-UA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Бажання, діяльність, наполегливість, впевненість у собі – успіх.</a:t>
            </a:r>
            <a:endParaRPr lang="uk-UA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733256"/>
            <a:ext cx="86409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u="sng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</a:rPr>
              <a:t>Проблема, над  якою працюю:</a:t>
            </a:r>
          </a:p>
          <a:p>
            <a:pPr algn="ctr"/>
            <a:r>
              <a:rPr lang="uk-UA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«Використання усної народної творчості як ефективного засобу навчання і виховання молодших школярів»</a:t>
            </a:r>
            <a: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/>
            </a:r>
            <a:br>
              <a:rPr lang="uk-UA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</a:br>
            <a:endParaRPr lang="uk-UA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  <p:pic>
        <p:nvPicPr>
          <p:cNvPr id="2050" name="Picture 2" descr="D:\фотографії конкурсів і заходів\1 вересня2013\DSC_0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764704"/>
            <a:ext cx="4896544" cy="24482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1" name="Picture 3" descr="F:\перша школа\DSC_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077072"/>
            <a:ext cx="4896544" cy="189363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8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6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7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400816" cy="72008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Методична робота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620688"/>
            <a:ext cx="1368152" cy="6237312"/>
          </a:xfrm>
          <a:prstGeom prst="rect">
            <a:avLst/>
          </a:prstGeom>
          <a:noFill/>
        </p:spPr>
        <p:txBody>
          <a:bodyPr vert="horz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березень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2009 р.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 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квітень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2010 р.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 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березень 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2011 р. 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 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 лютий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2013 р.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 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 лютий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2013 р.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 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 червень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2013 р.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 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 серпень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2013 р.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 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грудень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2013 р.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   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 12.01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2014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  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 27.02</a:t>
            </a:r>
          </a:p>
          <a:p>
            <a:r>
              <a:rPr lang="uk-UA" sz="1400" b="1" cap="all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</a:rPr>
              <a:t>2014</a:t>
            </a:r>
            <a:r>
              <a:rPr kumimoji="1" lang="uk-UA" sz="1400" b="1" i="0" u="none" strike="noStrike" kern="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1" lang="uk-UA" sz="1400" b="1" i="0" u="none" strike="noStrike" kern="0" cap="all" normalizeH="0" baseline="0" noProof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1" lang="uk-UA" sz="1400" b="1" i="0" u="none" strike="noStrike" kern="0" cap="all" normalizeH="0" baseline="0" noProof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3120" y="6211669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Майстер-клас на тему: «Розвиток мовленнєвих </a:t>
            </a:r>
            <a:r>
              <a:rPr lang="uk-UA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компетентностей</a:t>
            </a:r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у школярів початкових класів»</a:t>
            </a:r>
            <a:endParaRPr lang="uk-UA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5517232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Представлення досвіду: «Використання усної народної творчості, як ефективного засобу навчання і виховання молодших школярів»</a:t>
            </a:r>
            <a:endParaRPr lang="uk-UA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1187624" y="501317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Відкритий урок «Математичні Андріївські вечорниці»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7624" y="4293096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Виступ на тему «Основні новації в навчальній програмі  з математики згідно державного стандарту початкової загальної освіти.»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7624" y="3645024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Майстер-клас  на тему: «Впровадження Держстандарту початкової загальної освіти»</a:t>
            </a:r>
          </a:p>
          <a:p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1187624" y="299695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Майстер-клас «Розвиток комунікативних здібностей  у школярів початкових класів».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624" y="242088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Фестиваль педагогічних ідей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7624" y="177281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Майстер-клас «Тарасове перо»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4" y="1268760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Майстер-клас «Розвиваємо творче мислення у школярів».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87624" y="404664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uk-UA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Відкритий урок з навчання грамоти і з «Написання рядкової букви «Щ», складів, слів з нею. Розвиток </a:t>
            </a:r>
            <a:r>
              <a:rPr lang="uk-UA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зв</a:t>
            </a:r>
            <a:r>
              <a:rPr lang="ru-RU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’</a:t>
            </a:r>
            <a:r>
              <a:rPr lang="uk-UA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язного</a:t>
            </a:r>
            <a:r>
              <a:rPr lang="uk-UA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мовлення. </a:t>
            </a:r>
          </a:p>
          <a:p>
            <a:r>
              <a:rPr lang="uk-UA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Поглиблення поняття про загадки.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Program Files (x86)\Microsoft Office\MEDIA\OFFICE12\Lines\BD21315_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80928"/>
            <a:ext cx="8424936" cy="752847"/>
          </a:xfrm>
          <a:prstGeom prst="rect">
            <a:avLst/>
          </a:prstGeom>
          <a:noFill/>
        </p:spPr>
      </p:pic>
      <p:pic>
        <p:nvPicPr>
          <p:cNvPr id="6" name="Picture 3" descr="H:\Пришнівська Демах\DSCN03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060848"/>
            <a:ext cx="3907830" cy="230425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нарада перша школа+ авганці\DSC_0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6632"/>
            <a:ext cx="3528392" cy="23042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мамине\Атестація 2014\Додатки\Методичне об'днання вчителів початкових класів\DSCN02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3528392" cy="24414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Пришнівська Демах\DSCN05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1088"/>
            <a:ext cx="3916131" cy="243304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:\нарада перша школа+ авганці\DSC_01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3657383" cy="223224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H:\Пришнівська Демах\DSCN10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93096"/>
            <a:ext cx="3252192" cy="243914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Кантелярия\Desktop\11.tif"/>
          <p:cNvPicPr/>
          <p:nvPr/>
        </p:nvPicPr>
        <p:blipFill>
          <a:blip r:embed="rId9" cstate="print">
            <a:extLst>
              <a:ext uri="{BEBA8EAE-BF5A-486C-A8C5-ECC9F3942E4B}">
                <a14:imgProps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>
                  <a14:imgLayer r:embed="rId4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0648"/>
            <a:ext cx="3312368" cy="180721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913844">
            <a:off x="2205311" y="581052"/>
            <a:ext cx="6400816" cy="928686"/>
          </a:xfrm>
        </p:spPr>
        <p:txBody>
          <a:bodyPr/>
          <a:lstStyle/>
          <a:p>
            <a:r>
              <a:rPr lang="uk-UA" dirty="0" smtClean="0"/>
              <a:t>Мої публікації:</a:t>
            </a:r>
            <a:endParaRPr lang="uk-UA" dirty="0"/>
          </a:p>
        </p:txBody>
      </p:sp>
      <p:pic>
        <p:nvPicPr>
          <p:cNvPr id="3" name="Рисунок 2" descr="F:\портфоліо\Рисунок1.tif"/>
          <p:cNvPicPr/>
          <p:nvPr/>
        </p:nvPicPr>
        <p:blipFill>
          <a:blip r:embed="rId2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262778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F:\Фотографії\документи\DSCN1320.JPG"/>
          <p:cNvPicPr/>
          <p:nvPr/>
        </p:nvPicPr>
        <p:blipFill>
          <a:blip r:embed="rId25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>
                  <a14:imgLayer r:embed="rId2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62675" y="3666519"/>
            <a:ext cx="3416770" cy="250968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026" name="Picture 2" descr="C:\Users\ВИКЛАДАЧ\Desktop\досвід роботи  Демах\SWScan00067.tif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131840" y="2204864"/>
            <a:ext cx="2782847" cy="389485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F:\перша школа\DSC_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780928"/>
            <a:ext cx="2915815" cy="1951909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6" cy="92868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Заглядає в зошит казка, мудрими очима…</a:t>
            </a:r>
            <a:endParaRPr lang="uk-UA" dirty="0"/>
          </a:p>
        </p:txBody>
      </p:sp>
      <p:pic>
        <p:nvPicPr>
          <p:cNvPr id="3074" name="Picture 2" descr="C:\Users\ВИКЛАДАЧ\Desktop\досвід роботи  Демах\збірник\SWScan0006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72816"/>
            <a:ext cx="3275856" cy="450695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5" name="Picture 3" descr="C:\Users\ВИКЛАДАЧ\Desktop\досвід роботи  Демах\збірник\SWScan00064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72816"/>
            <a:ext cx="3240360" cy="439248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6" name="Picture 4" descr="C:\Users\ВИКЛАДАЧ\Desktop\досвід роботи  Демах\збірник\SWScan00065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772816"/>
            <a:ext cx="3168352" cy="440820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7" name="Picture 5" descr="C:\Users\ВИКЛАДАЧ\Desktop\досвід роботи  Демах\збірник\SWScan00066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772816"/>
            <a:ext cx="3168352" cy="4387438"/>
          </a:xfrm>
          <a:prstGeom prst="rect">
            <a:avLst/>
          </a:prstGeom>
          <a:noFill/>
        </p:spPr>
      </p:pic>
      <p:pic>
        <p:nvPicPr>
          <p:cNvPr id="3079" name="Picture 7" descr="F:\перша школа\DSC_00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764704"/>
            <a:ext cx="2952328" cy="197635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8" name="Picture 6" descr="F:\перша школа\DSC_008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9" y="1412776"/>
            <a:ext cx="2808311" cy="201622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80" name="Picture 8" descr="F:\перша школа\DSC_00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4797152"/>
            <a:ext cx="2880320" cy="194421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81" name="Picture 9" descr="F:\перша школа\DSC_003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3645024"/>
            <a:ext cx="2736304" cy="197635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904872" cy="92868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Математика в прислів’ях і приказках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4509120"/>
            <a:ext cx="1323975" cy="17145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924944"/>
            <a:ext cx="1600200" cy="16002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5399584" y="3429000"/>
            <a:ext cx="3744416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300" b="1" i="0" u="none" strike="noStrike" cap="none" normalizeH="0" baseline="0" dirty="0" smtClean="0">
                <a:ln>
                  <a:noFill/>
                </a:ln>
                <a:solidFill>
                  <a:srgbClr val="1306BA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Заробив в пана плату: 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5436096" y="3717032"/>
            <a:ext cx="3816424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300" b="1" i="0" u="none" strike="noStrike" cap="none" normalizeH="0" baseline="0" dirty="0" smtClean="0">
                <a:ln>
                  <a:noFill/>
                </a:ln>
                <a:solidFill>
                  <a:srgbClr val="1306BA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з чотирьох дощок хату.</a:t>
            </a:r>
            <a:r>
              <a:rPr kumimoji="0" lang="uk-UA" sz="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211960" y="6021288"/>
            <a:ext cx="4644008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300" b="1" i="0" u="none" strike="noStrike" cap="none" normalizeH="0" baseline="0" dirty="0" smtClean="0">
                <a:ln>
                  <a:noFill/>
                </a:ln>
                <a:solidFill>
                  <a:srgbClr val="1306BA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Кінь на чотирьох, та й то спотикається.                                                                                                                                                                                                                                           </a:t>
            </a:r>
            <a:br>
              <a:rPr kumimoji="0" lang="uk-UA" sz="1300" b="1" i="0" u="none" strike="noStrike" cap="none" normalizeH="0" baseline="0" dirty="0" smtClean="0">
                <a:ln>
                  <a:noFill/>
                </a:ln>
                <a:solidFill>
                  <a:srgbClr val="1306BA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300" b="1" i="0" u="none" strike="noStrike" cap="none" normalizeH="0" baseline="0" dirty="0" smtClean="0">
                <a:ln>
                  <a:noFill/>
                </a:ln>
                <a:solidFill>
                  <a:srgbClr val="1306BA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Поможе чотири дошки і васильків трошки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rgbClr val="1306BA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678975"/>
            <a:ext cx="4644008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Число чотири позначає життєвий цикл людини (дитинство, юність, зрілість, старість), існує чотири стани видимого буття (ранок, день, вечір, ніч; весна, літо, осінь, зима). 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Існує також чотири сторони світу, що утворює горизонтальну модель світу. Символізм числа чотири походить від символізму квадрата та хреста з чотирма кінцями. Простір і час зімкнулися в четвірці. Тому в народній творчості позначає: </a:t>
            </a:r>
            <a:br>
              <a:rPr kumimoji="0" lang="uk-UA" sz="13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3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uk-UA" sz="13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3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· добру обізнаність у справі (підкований на всі чотири ноги, кований на всі </a:t>
            </a:r>
            <a:br>
              <a:rPr kumimoji="0" lang="uk-UA" sz="13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3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чотири копита);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3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· замкнений простір, ізольованість (у чотирьох стінах);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437112"/>
            <a:ext cx="457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3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3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· рух за бажанням, у будь-якому напрямі (на всі чотири сторони, на всі чотири боки, на всі чотири вітри); </a:t>
            </a:r>
            <a:br>
              <a:rPr kumimoji="0" lang="uk-UA" sz="13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300" b="1" i="1" u="none" strike="noStrike" cap="none" normalizeH="0" baseline="0" dirty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· конфіденційність (на чотири ока) тощо. </a:t>
            </a:r>
            <a:r>
              <a:rPr kumimoji="0" lang="uk-UA" sz="13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uk-UA" sz="13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13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uk-UA" sz="13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</a:b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"/>
            <a:ext cx="1305624" cy="162879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52928" cy="504056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Навчання грамоти. </a:t>
            </a:r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П</a:t>
            </a:r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исьмо(  фрагмент уроку ) </a:t>
            </a:r>
            <a:endParaRPr lang="uk-UA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3528" y="974725"/>
            <a:ext cx="8568952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914400" marR="571500" lvl="2" indent="0" algn="ctr" defTabSz="914400" rtl="0" eaLnBrk="1" fontAlgn="base" latinLnBrk="0" hangingPunct="1">
              <a:lnSpc>
                <a:spcPct val="109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Тема. Письмо малої букви </a:t>
            </a:r>
            <a:r>
              <a:rPr kumimoji="0" lang="uk-UA" sz="11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щ. </a:t>
            </a:r>
            <a:r>
              <a:rPr kumimoji="0" lang="uk-UA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Написання складів, слів. Розвиток зв'язного мовлення. 1 клас</a:t>
            </a:r>
          </a:p>
          <a:p>
            <a:pPr marL="1371600" marR="0" lvl="3" indent="0" algn="just" defTabSz="914400" rtl="0" eaLnBrk="1" fontAlgn="base" latinLnBrk="0" hangingPunct="1">
              <a:lnSpc>
                <a:spcPct val="71000"/>
              </a:lnSpc>
              <a:spcBef>
                <a:spcPts val="55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Мета. Вчити написати малу літеру </a:t>
            </a:r>
            <a:r>
              <a:rPr kumimoji="0" lang="uk-UA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щ. </a:t>
            </a:r>
            <a:r>
              <a:rPr kumimoji="0" lang="uk-UA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Закріплювати уміння виконувати звуковий аналіз слів, виконувати мовні завдання. Розвивати зв'язне мовлення. Виховувати любов до рідного слова.</a:t>
            </a:r>
          </a:p>
          <a:p>
            <a:pPr marL="457200" marR="0" lvl="1" indent="0" algn="l" defTabSz="914400" rtl="0" eaLnBrk="1" fontAlgn="base" latinLnBrk="0" hangingPunct="1">
              <a:lnSpc>
                <a:spcPct val="71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Тип уроку. Комбінований.</a:t>
            </a:r>
          </a:p>
          <a:p>
            <a:pPr marL="1828800" marR="7938" lvl="4" indent="0" algn="just" defTabSz="914400" rtl="0" eaLnBrk="1" fontAlgn="base" latinLnBrk="0" hangingPunct="1">
              <a:lnSpc>
                <a:spcPct val="71000"/>
              </a:lnSpc>
              <a:spcBef>
                <a:spcPts val="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Обладнання. Дидактичний матеріал, таблиці, ілюстрації до казок «Лебідь, Щука і Рак» «Котик і Півник», зошит із друкованою основою за ред. Я. Ф. Морської, 3. П. </a:t>
            </a:r>
            <a:r>
              <a:rPr kumimoji="0" lang="uk-UA" sz="11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Променюк</a:t>
            </a:r>
            <a:r>
              <a:rPr kumimoji="0" lang="uk-UA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. Навчання грамоти. Тернопіль: Мальви, 2008.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Перебіг уроку</a:t>
            </a:r>
          </a:p>
          <a:p>
            <a:pPr marL="0" marR="0" lvl="0" indent="0" algn="l" defTabSz="914400" rtl="0" eaLnBrk="1" fontAlgn="base" latinLnBrk="0" hangingPunct="1">
              <a:lnSpc>
                <a:spcPct val="101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uk-UA" sz="11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Організація</a:t>
            </a:r>
            <a:r>
              <a:rPr kumimoji="0" lang="uk-UA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класу до уроку.</a:t>
            </a:r>
          </a:p>
          <a:p>
            <a:pPr marL="1828800" marR="0" lvl="4" indent="0" algn="l" defTabSz="914400" rtl="0" eaLnBrk="1" fontAlgn="base" latinLnBrk="0" hangingPunct="1">
              <a:lnSpc>
                <a:spcPct val="92000"/>
              </a:lnSpc>
              <a:spcBef>
                <a:spcPts val="63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Учитель. 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Ранок! Сонце в небі прокидається.</a:t>
            </a:r>
          </a:p>
          <a:p>
            <a:pPr marL="1828800" marR="0" lvl="4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Діти. 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Наш клас із гостями вітається. Добрий день!</a:t>
            </a:r>
          </a:p>
          <a:p>
            <a:pPr marL="1828800" marR="0" lvl="4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Учитель. 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Доброго дня я зичу тому, хто прийшов працювати до класу.</a:t>
            </a:r>
          </a:p>
          <a:p>
            <a:pPr marL="1828800" marR="0" lvl="4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Діти. 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Чому?</a:t>
            </a:r>
          </a:p>
          <a:p>
            <a:pPr marL="1828800" marR="3840163" lvl="4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Учитель. 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Бо люблю я людей і свій клас! </a:t>
            </a:r>
            <a:r>
              <a:rPr kumimoji="0" lang="uk-UA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Діти. 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Чому?</a:t>
            </a:r>
          </a:p>
          <a:p>
            <a:pPr marL="1828800" marR="3200400" lvl="4" indent="0" algn="l" defTabSz="914400" rtl="0" eaLnBrk="1" fontAlgn="base" latinLnBrk="0" hangingPunct="1">
              <a:lnSpc>
                <a:spcPct val="92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Учитель. 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Бо чекаю любові та плідної праці! </a:t>
            </a:r>
            <a:r>
              <a:rPr kumimoji="0" lang="uk-UA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Діти. 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Ми любимо працю і будемо старатися!</a:t>
            </a:r>
          </a:p>
          <a:p>
            <a:pPr marL="1828800" marR="3200400" lvl="4" indent="0" algn="l" defTabSz="914400" rtl="0" eaLnBrk="1" fontAlgn="base" latinLnBrk="0" hangingPunct="1">
              <a:lnSpc>
                <a:spcPct val="101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kumimoji="0" lang="uk-UA" sz="11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Актуалізація</a:t>
            </a:r>
            <a:r>
              <a:rPr kumimoji="0" lang="uk-UA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опорних знань учнів. 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Постановка проблеми. </a:t>
            </a:r>
            <a:r>
              <a:rPr kumimoji="0" lang="uk-UA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Відгадування загадки.</a:t>
            </a:r>
            <a:endParaRPr kumimoji="0" lang="uk-UA" sz="11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1828800" marR="5121275" lvl="4" indent="0" algn="l" defTabSz="914400" rtl="0" eaLnBrk="1" fontAlgn="base" latinLnBrk="0" hangingPunct="1">
              <a:lnSpc>
                <a:spcPct val="82000"/>
              </a:lnSpc>
              <a:spcBef>
                <a:spcPts val="163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Він скрізь: у полі і в саду, А в дім не попаде. І я тоді лиш з дому йду, Коли вже він не йде. </a:t>
            </a:r>
            <a:r>
              <a:rPr kumimoji="0" lang="uk-UA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(Дощ)</a:t>
            </a:r>
          </a:p>
          <a:p>
            <a:pPr marL="1828800" marR="0" lvl="4" indent="0" algn="l" defTabSz="914400" rtl="0" eaLnBrk="1" fontAlgn="base" latinLnBrk="0" hangingPunct="1">
              <a:lnSpc>
                <a:spcPct val="90000"/>
              </a:lnSpc>
              <a:spcBef>
                <a:spcPts val="88"/>
              </a:spcBef>
              <a:spcAft>
                <a:spcPct val="0"/>
              </a:spcAft>
              <a:buClrTx/>
              <a:buSzTx/>
              <a:buFontTx/>
              <a:buChar char="—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Вимовте послідовно звуки у слові </a:t>
            </a:r>
            <a:r>
              <a:rPr kumimoji="0" lang="uk-UA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дощ.</a:t>
            </a:r>
            <a:endParaRPr kumimoji="0" lang="uk-UA" sz="11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1828800" marR="0" lvl="4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—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Скільки звуків у цьому слові? Чому?</a:t>
            </a:r>
          </a:p>
          <a:p>
            <a:pPr marL="1828800" marR="0" lvl="4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—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Скільки букв у цьому слові? Чому?</a:t>
            </a:r>
          </a:p>
          <a:p>
            <a:pPr marL="1828800" marR="0" lvl="4" indent="0" algn="l" defTabSz="914400" rtl="0" eaLnBrk="1" fontAlgn="base" latinLnBrk="0" hangingPunct="1">
              <a:lnSpc>
                <a:spcPct val="92000"/>
              </a:lnSpc>
              <a:spcBef>
                <a:spcPts val="213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Зіставляння букв.</a:t>
            </a:r>
          </a:p>
          <a:p>
            <a:pPr marL="1828800" marR="0" lvl="4" indent="0" algn="l" defTabSz="914400" rtl="0" eaLnBrk="1" fontAlgn="base" latinLnBrk="0" hangingPunct="1">
              <a:lnSpc>
                <a:spcPct val="82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Буква Щ сказала Ш:</a:t>
            </a:r>
          </a:p>
          <a:p>
            <a:pPr marL="1828800" marR="0" lvl="4" indent="0" algn="l" defTabSz="914400" rtl="0" eaLnBrk="1" fontAlgn="base" latinLnBrk="0" hangingPunct="1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— Ти стрибала як лоша.</a:t>
            </a:r>
          </a:p>
          <a:p>
            <a:pPr marL="1828800" marR="0" lvl="4" indent="0" algn="l" defTabSz="914400" rtl="0" eaLnBrk="1" fontAlgn="base" latinLnBrk="0" hangingPunct="1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Я на тебе дуже схожа,</a:t>
            </a:r>
          </a:p>
          <a:p>
            <a:pPr marL="1828800" marR="0" lvl="4" indent="0" algn="l" defTabSz="914400" rtl="0" eaLnBrk="1" fontAlgn="base" latinLnBrk="0" hangingPunct="1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Хоч стрибати так не можу...</a:t>
            </a:r>
          </a:p>
          <a:p>
            <a:pPr marL="1828800" marR="0" lvl="4" indent="0" algn="l" defTabSz="914400" rtl="0" eaLnBrk="1" fontAlgn="base" latinLnBrk="0" hangingPunct="1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А відгадка тут проста:</a:t>
            </a:r>
          </a:p>
          <a:p>
            <a:pPr marL="1828800" marR="0" lvl="4" indent="0" algn="l" defTabSz="914400" rtl="0" eaLnBrk="1" fontAlgn="base" latinLnBrk="0" hangingPunct="1">
              <a:lnSpc>
                <a:spcPct val="8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Я — з хвостом, ти — без хвоста.</a:t>
            </a:r>
          </a:p>
          <a:p>
            <a:pPr marL="1828800" marR="0" lvl="4" indent="0" algn="l" defTabSz="914400" rtl="0" eaLnBrk="1" fontAlgn="base" latinLnBrk="0" hangingPunct="1">
              <a:lnSpc>
                <a:spcPct val="92000"/>
              </a:lnSpc>
              <a:spcBef>
                <a:spcPts val="163"/>
              </a:spcBef>
              <a:spcAft>
                <a:spcPct val="0"/>
              </a:spcAft>
              <a:buClrTx/>
              <a:buSzTx/>
              <a:buFontTx/>
              <a:buChar char="—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До якої ще букви подібна буква «</a:t>
            </a:r>
            <a:r>
              <a:rPr kumimoji="0" lang="uk-UA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ща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»? </a:t>
            </a:r>
            <a:r>
              <a:rPr kumimoji="0" lang="uk-UA" sz="11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(«Це».)</a:t>
            </a:r>
            <a:endParaRPr kumimoji="0" lang="uk-UA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3" y="2204864"/>
            <a:ext cx="2272415" cy="1944216"/>
          </a:xfrm>
          <a:prstGeom prst="rect">
            <a:avLst/>
          </a:prstGeom>
          <a:noFill/>
        </p:spPr>
      </p:pic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0" y="2780928"/>
            <a:ext cx="2051720" cy="3789040"/>
            <a:chOff x="1824" y="633"/>
            <a:chExt cx="2834" cy="2849"/>
          </a:xfrm>
        </p:grpSpPr>
        <p:sp>
          <p:nvSpPr>
            <p:cNvPr id="4101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10391 w 21600"/>
                <a:gd name="T1" fmla="*/ 15806 h 21600"/>
                <a:gd name="T2" fmla="*/ 20551 w 21600"/>
                <a:gd name="T3" fmla="*/ 21088 h 21600"/>
                <a:gd name="T4" fmla="*/ 13180 w 21600"/>
                <a:gd name="T5" fmla="*/ 13801 h 21600"/>
                <a:gd name="T6" fmla="*/ 20551 w 21600"/>
                <a:gd name="T7" fmla="*/ 7025 h 21600"/>
                <a:gd name="T8" fmla="*/ 10500 w 21600"/>
                <a:gd name="T9" fmla="*/ 52 h 21600"/>
                <a:gd name="T10" fmla="*/ 692 w 21600"/>
                <a:gd name="T11" fmla="*/ 6802 h 21600"/>
                <a:gd name="T12" fmla="*/ 8064 w 21600"/>
                <a:gd name="T13" fmla="*/ 13526 h 21600"/>
                <a:gd name="T14" fmla="*/ 692 w 21600"/>
                <a:gd name="T15" fmla="*/ 21088 h 21600"/>
                <a:gd name="T16" fmla="*/ 2273 w 21600"/>
                <a:gd name="T17" fmla="*/ 7719 h 21600"/>
                <a:gd name="T18" fmla="*/ 19149 w 21600"/>
                <a:gd name="T19" fmla="*/ 202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02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11 w 21600"/>
                <a:gd name="T1" fmla="*/ 13386 h 21600"/>
                <a:gd name="T2" fmla="*/ 4202 w 21600"/>
                <a:gd name="T3" fmla="*/ 21161 h 21600"/>
                <a:gd name="T4" fmla="*/ 10400 w 21600"/>
                <a:gd name="T5" fmla="*/ 13909 h 21600"/>
                <a:gd name="T6" fmla="*/ 16821 w 21600"/>
                <a:gd name="T7" fmla="*/ 21190 h 21600"/>
                <a:gd name="T8" fmla="*/ 21600 w 21600"/>
                <a:gd name="T9" fmla="*/ 15083 h 21600"/>
                <a:gd name="T10" fmla="*/ 16889 w 21600"/>
                <a:gd name="T11" fmla="*/ 5739 h 21600"/>
                <a:gd name="T12" fmla="*/ 10800 w 21600"/>
                <a:gd name="T13" fmla="*/ 28 h 21600"/>
                <a:gd name="T14" fmla="*/ 4202 w 21600"/>
                <a:gd name="T15" fmla="*/ 5894 h 21600"/>
                <a:gd name="T16" fmla="*/ 5388 w 21600"/>
                <a:gd name="T17" fmla="*/ 6742 h 21600"/>
                <a:gd name="T18" fmla="*/ 16177 w 21600"/>
                <a:gd name="T19" fmla="*/ 2044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03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8307 w 21600"/>
                <a:gd name="T1" fmla="*/ 11593 h 21600"/>
                <a:gd name="T2" fmla="*/ 453 w 21600"/>
                <a:gd name="T3" fmla="*/ 16938 h 21600"/>
                <a:gd name="T4" fmla="*/ 11500 w 21600"/>
                <a:gd name="T5" fmla="*/ 21600 h 21600"/>
                <a:gd name="T6" fmla="*/ 20920 w 21600"/>
                <a:gd name="T7" fmla="*/ 16751 h 21600"/>
                <a:gd name="T8" fmla="*/ 13972 w 21600"/>
                <a:gd name="T9" fmla="*/ 10888 h 21600"/>
                <a:gd name="T10" fmla="*/ 21033 w 21600"/>
                <a:gd name="T11" fmla="*/ 4716 h 21600"/>
                <a:gd name="T12" fmla="*/ 11102 w 21600"/>
                <a:gd name="T13" fmla="*/ 11 h 21600"/>
                <a:gd name="T14" fmla="*/ 453 w 21600"/>
                <a:gd name="T15" fmla="*/ 4716 h 21600"/>
                <a:gd name="T16" fmla="*/ 2076 w 21600"/>
                <a:gd name="T17" fmla="*/ 5664 h 21600"/>
                <a:gd name="T18" fmla="*/ 20203 w 21600"/>
                <a:gd name="T19" fmla="*/ 1598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04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16740 w 21600"/>
                <a:gd name="T1" fmla="*/ 21078 h 21600"/>
                <a:gd name="T2" fmla="*/ 16976 w 21600"/>
                <a:gd name="T3" fmla="*/ 521 h 21600"/>
                <a:gd name="T4" fmla="*/ 4725 w 21600"/>
                <a:gd name="T5" fmla="*/ 856 h 21600"/>
                <a:gd name="T6" fmla="*/ 5040 w 21600"/>
                <a:gd name="T7" fmla="*/ 21004 h 21600"/>
                <a:gd name="T8" fmla="*/ 10811 w 21600"/>
                <a:gd name="T9" fmla="*/ 12885 h 21600"/>
                <a:gd name="T10" fmla="*/ 10845 w 21600"/>
                <a:gd name="T11" fmla="*/ 8714 h 21600"/>
                <a:gd name="T12" fmla="*/ 21600 w 21600"/>
                <a:gd name="T13" fmla="*/ 10000 h 21600"/>
                <a:gd name="T14" fmla="*/ 56 w 21600"/>
                <a:gd name="T15" fmla="*/ 10000 h 21600"/>
                <a:gd name="T16" fmla="*/ 6086 w 21600"/>
                <a:gd name="T17" fmla="*/ 2569 h 21600"/>
                <a:gd name="T18" fmla="*/ 16132 w 21600"/>
                <a:gd name="T19" fmla="*/ 1955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WordArt 1"/>
          <p:cNvSpPr>
            <a:spLocks noChangeArrowheads="1" noChangeShapeType="1" noTextEdit="1"/>
          </p:cNvSpPr>
          <p:nvPr/>
        </p:nvSpPr>
        <p:spPr bwMode="auto">
          <a:xfrm>
            <a:off x="1187450" y="333375"/>
            <a:ext cx="6840538" cy="15113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481"/>
                <a:gd name="adj2" fmla="val 0"/>
              </a:avLst>
            </a:prstTxWarp>
          </a:bodyPr>
          <a:lstStyle/>
          <a:p>
            <a:pPr algn="ctr"/>
            <a:r>
              <a:rPr lang="uk-UA" kern="10" spc="-180">
                <a:ln w="12600" cap="sq">
                  <a:solidFill>
                    <a:srgbClr val="FF00FF"/>
                  </a:solidFill>
                  <a:miter lim="800000"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outerShdw dist="125752" dir="18900000" algn="ctr" rotWithShape="0">
                    <a:srgbClr val="000099"/>
                  </a:outerShdw>
                </a:effectLst>
                <a:latin typeface="Impact"/>
              </a:rPr>
              <a:t>усна народна творчість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95263" y="228600"/>
            <a:ext cx="8015287" cy="914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3800">
                <a:solidFill>
                  <a:srgbClr val="FFFFFF"/>
                </a:solidFill>
              </a:rPr>
              <a:t/>
            </a:r>
            <a:br>
              <a:rPr lang="uk-UA" sz="3800">
                <a:solidFill>
                  <a:srgbClr val="FFFFFF"/>
                </a:solidFill>
              </a:rPr>
            </a:br>
            <a:endParaRPr lang="uk-UA" sz="3800">
              <a:solidFill>
                <a:srgbClr val="FFFFFF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2133600"/>
            <a:ext cx="8353425" cy="644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450" y="3284538"/>
            <a:ext cx="2219325" cy="23923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4787900" y="4292600"/>
            <a:ext cx="3529013" cy="1944688"/>
          </a:xfrm>
          <a:prstGeom prst="horizontalScroll">
            <a:avLst>
              <a:gd name="adj" fmla="val 12500"/>
            </a:avLst>
          </a:prstGeom>
          <a:blipFill dpi="0" rotWithShape="0">
            <a:blip r:embed="rId7" cstate="print"/>
            <a:srcRect/>
            <a:stretch>
              <a:fillRect/>
            </a:stretch>
          </a:blip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1400" b="1">
                <a:solidFill>
                  <a:srgbClr val="000000"/>
                </a:solidFill>
              </a:rPr>
              <a:t>Презентацію підготувала </a:t>
            </a:r>
            <a:br>
              <a:rPr lang="uk-UA" sz="1400" b="1">
                <a:solidFill>
                  <a:srgbClr val="000000"/>
                </a:solidFill>
              </a:rPr>
            </a:br>
            <a:r>
              <a:rPr lang="uk-UA" sz="1400" b="1">
                <a:solidFill>
                  <a:srgbClr val="000000"/>
                </a:solidFill>
              </a:rPr>
              <a:t>вчитель початкових класів </a:t>
            </a:r>
            <a:br>
              <a:rPr lang="uk-UA" sz="1400" b="1">
                <a:solidFill>
                  <a:srgbClr val="000000"/>
                </a:solidFill>
              </a:rPr>
            </a:br>
            <a:r>
              <a:rPr lang="uk-UA" sz="1400" b="1">
                <a:solidFill>
                  <a:srgbClr val="000000"/>
                </a:solidFill>
              </a:rPr>
              <a:t>Збаразької ЗОШ І-ІІІ ст. № 1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1400" b="1">
                <a:solidFill>
                  <a:srgbClr val="000000"/>
                </a:solidFill>
              </a:rPr>
              <a:t>Демах С.С.</a:t>
            </a:r>
          </a:p>
        </p:txBody>
      </p:sp>
    </p:spTree>
  </p:cSld>
  <p:clrMapOvr>
    <a:masterClrMapping/>
  </p:clrMapOvr>
  <p:transition spd="med" advTm="7168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9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  <p:tav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468313" y="2205038"/>
            <a:ext cx="8496300" cy="936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lvl="4" indent="-227013" algn="ctr">
              <a:lnSpc>
                <a:spcPct val="80000"/>
              </a:lnSpc>
              <a:spcBef>
                <a:spcPts val="450"/>
              </a:spcBef>
              <a:buClrTx/>
              <a:buSzPct val="40000"/>
              <a:buFontTx/>
              <a:buNone/>
              <a:tabLst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9999FF"/>
                </a:solidFill>
              </a:rPr>
              <a:t>ДОТЕПНЕ ЗАПИТАННЯ АБО ВИСЛІВ, В ЯКОМУ НАЗИВАЄТЬСЯ НЕ САМ ПРЕДМЕТ, А ПОДІБНИЙ ДО НЬОГО ЗА ІСТОТНИМИ ОЗНАКАМИ.</a:t>
            </a:r>
          </a:p>
          <a:p>
            <a:pPr lvl="4" indent="-227013">
              <a:lnSpc>
                <a:spcPct val="80000"/>
              </a:lnSpc>
              <a:spcBef>
                <a:spcPts val="300"/>
              </a:spcBef>
              <a:buClrTx/>
              <a:buSzPct val="40000"/>
              <a:buFontTx/>
              <a:buNone/>
              <a:tabLst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1200" b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827088" y="260350"/>
            <a:ext cx="7273925" cy="1873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6481"/>
                <a:gd name="adj2" fmla="val 0"/>
              </a:avLst>
            </a:prstTxWarp>
          </a:bodyPr>
          <a:lstStyle/>
          <a:p>
            <a:pPr algn="ctr"/>
            <a:r>
              <a:rPr lang="uk-UA" kern="10" dirty="0">
                <a:ln w="9525" cap="flat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66FF"/>
                    </a:gs>
                    <a:gs pos="100000">
                      <a:srgbClr val="CC99FF"/>
                    </a:gs>
                  </a:gsLst>
                  <a:lin ang="5400000" scaled="1"/>
                </a:gradFill>
                <a:effectLst>
                  <a:outerShdw dist="53966" dir="2700000" algn="ctr" rotWithShape="0">
                    <a:srgbClr val="C0C0C0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ЗАГАДКИ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2895600"/>
            <a:ext cx="3962400" cy="39624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060575"/>
            <a:ext cx="1076325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476375" y="2924175"/>
            <a:ext cx="3887788" cy="2289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000000"/>
                </a:solidFill>
              </a:rPr>
              <a:t>Я ВАМ НЕЮ НАТЯКАЮ,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000000"/>
                </a:solidFill>
              </a:rPr>
              <a:t>НЕЮ ДУМАТЬ СПОНУКАЮ,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000000"/>
                </a:solidFill>
              </a:rPr>
              <a:t>ЩОБ КМІТЛИВИЙ ВРАХУВАВ,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000000"/>
                </a:solidFill>
              </a:rPr>
              <a:t>ЩОБ Я В НЕЇ ПРИХОВАВ,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000000"/>
                </a:solidFill>
              </a:rPr>
              <a:t>ВАС МОРОЧАЧИ НАВМИСНЕ,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000000"/>
                </a:solidFill>
              </a:rPr>
              <a:t>І ТОДІ ВІДГАДКА ЗБЛИСНЕ.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000000"/>
                </a:solidFill>
              </a:rPr>
              <a:t>            Дмитро Білоус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uk-UA" b="1">
              <a:solidFill>
                <a:srgbClr val="000000"/>
              </a:solidFill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331913" y="5651500"/>
            <a:ext cx="4103687" cy="3984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>
                <a:solidFill>
                  <a:srgbClr val="000000"/>
                </a:solidFill>
              </a:rPr>
              <a:t> </a:t>
            </a:r>
            <a:r>
              <a:rPr lang="uk-UA" sz="2000" b="1">
                <a:solidFill>
                  <a:srgbClr val="9999FF"/>
                </a:solidFill>
              </a:rPr>
              <a:t>А ЯКІ ЗАГАДКИ ЗНАЄТЕ ВИ?</a:t>
            </a:r>
            <a:r>
              <a:rPr lang="uk-UA">
                <a:solidFill>
                  <a:srgbClr val="9999FF"/>
                </a:solidFill>
              </a:rPr>
              <a:t>  </a:t>
            </a: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5373688"/>
            <a:ext cx="1076325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221163"/>
            <a:ext cx="1076325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3141663"/>
            <a:ext cx="1076325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 advTm="7168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20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25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30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35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40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8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0" fill="hold"/>
                                        <p:tgtEl>
                                          <p:spTgt spid="8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0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5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8" presetClass="entr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 additive="repl">
                                        <p:cTn id="6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o>
                                        <p:strVal val="-45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69900">
                                          <p:val>
                                            <p:strVal val="-45"/>
                                          </p:val>
                                        </p:tav>
                                        <p:tav tm="100000">
                                          <p:val>
                                            <p:strVal val="45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  <p:tav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666936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	</a:t>
            </a:r>
            <a:r>
              <a:rPr lang="uk-UA" i="1" dirty="0" smtClean="0"/>
              <a:t>П о р т ф о л і о  в ч и т е л я – це…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4900" dirty="0" smtClean="0">
                <a:solidFill>
                  <a:srgbClr val="FF0000"/>
                </a:solidFill>
              </a:rPr>
              <a:t>П</a:t>
            </a:r>
            <a:r>
              <a:rPr lang="uk-UA" dirty="0" smtClean="0"/>
              <a:t>   </a:t>
            </a:r>
            <a:r>
              <a:rPr lang="uk-UA" dirty="0" smtClean="0">
                <a:solidFill>
                  <a:srgbClr val="00B0F0"/>
                </a:solidFill>
              </a:rPr>
              <a:t>– педагогічні інновації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4900" dirty="0" smtClean="0">
                <a:solidFill>
                  <a:srgbClr val="FF0000"/>
                </a:solidFill>
              </a:rPr>
              <a:t>О</a:t>
            </a:r>
            <a:r>
              <a:rPr lang="uk-UA" dirty="0" smtClean="0"/>
              <a:t>   </a:t>
            </a:r>
            <a:r>
              <a:rPr lang="uk-UA" dirty="0" smtClean="0">
                <a:solidFill>
                  <a:schemeClr val="accent2">
                    <a:lumMod val="50000"/>
                  </a:schemeClr>
                </a:solidFill>
              </a:rPr>
              <a:t>– освітні маршрути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4900" dirty="0" smtClean="0">
                <a:solidFill>
                  <a:srgbClr val="FF0000"/>
                </a:solidFill>
              </a:rPr>
              <a:t>Р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dirty="0" smtClean="0"/>
              <a:t>   </a:t>
            </a:r>
            <a:r>
              <a:rPr lang="uk-UA" dirty="0" smtClean="0">
                <a:solidFill>
                  <a:srgbClr val="00B050"/>
                </a:solidFill>
              </a:rPr>
              <a:t>– робота над собою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4900" dirty="0" smtClean="0">
                <a:solidFill>
                  <a:srgbClr val="FF0000"/>
                </a:solidFill>
              </a:rPr>
              <a:t>Т</a:t>
            </a:r>
            <a:r>
              <a:rPr lang="uk-UA" dirty="0" smtClean="0"/>
              <a:t>    </a:t>
            </a:r>
            <a:r>
              <a:rPr lang="uk-UA" dirty="0" smtClean="0">
                <a:solidFill>
                  <a:srgbClr val="FF0000"/>
                </a:solidFill>
              </a:rPr>
              <a:t>– технології навчання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4900" dirty="0" smtClean="0">
                <a:solidFill>
                  <a:srgbClr val="FF0000"/>
                </a:solidFill>
              </a:rPr>
              <a:t>Ф</a:t>
            </a:r>
            <a:r>
              <a:rPr lang="uk-UA" dirty="0" smtClean="0"/>
              <a:t>   </a:t>
            </a:r>
            <a:r>
              <a:rPr lang="uk-UA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фінансування результатів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4900" dirty="0" smtClean="0">
                <a:solidFill>
                  <a:srgbClr val="FF0000"/>
                </a:solidFill>
              </a:rPr>
              <a:t>О</a:t>
            </a:r>
            <a:r>
              <a:rPr lang="uk-UA" dirty="0" smtClean="0"/>
              <a:t>   </a:t>
            </a:r>
            <a:r>
              <a:rPr lang="uk-UA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оцінка власних досягнень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4900" dirty="0" smtClean="0">
                <a:solidFill>
                  <a:srgbClr val="FF0000"/>
                </a:solidFill>
              </a:rPr>
              <a:t>л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dirty="0" smtClean="0"/>
              <a:t>  </a:t>
            </a:r>
            <a:r>
              <a:rPr lang="uk-UA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– любов до професії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</a:t>
            </a:r>
            <a:r>
              <a:rPr lang="uk-UA" sz="4900" dirty="0" smtClean="0">
                <a:solidFill>
                  <a:srgbClr val="FF0000"/>
                </a:solidFill>
              </a:rPr>
              <a:t>І</a:t>
            </a:r>
            <a:r>
              <a:rPr lang="uk-UA" dirty="0" smtClean="0"/>
              <a:t>    </a:t>
            </a:r>
            <a:r>
              <a:rPr lang="uk-UA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– імпульс до активності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4900" dirty="0" smtClean="0">
                <a:solidFill>
                  <a:srgbClr val="FF0000"/>
                </a:solidFill>
              </a:rPr>
              <a:t>о</a:t>
            </a:r>
            <a:r>
              <a:rPr lang="uk-UA" dirty="0" smtClean="0"/>
              <a:t>   </a:t>
            </a:r>
            <a:r>
              <a:rPr lang="uk-UA" dirty="0" smtClean="0">
                <a:solidFill>
                  <a:srgbClr val="FFFF00"/>
                </a:solidFill>
              </a:rPr>
              <a:t>– об’єктивний погляд на себе 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WordArt 1"/>
          <p:cNvSpPr>
            <a:spLocks noChangeArrowheads="1" noChangeShapeType="1" noTextEdit="1"/>
          </p:cNvSpPr>
          <p:nvPr/>
        </p:nvSpPr>
        <p:spPr bwMode="auto">
          <a:xfrm>
            <a:off x="1116013" y="260350"/>
            <a:ext cx="7127875" cy="18732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7352"/>
              </a:avLst>
            </a:prstTxWarp>
          </a:bodyPr>
          <a:lstStyle/>
          <a:p>
            <a:pPr algn="ctr"/>
            <a:r>
              <a:rPr lang="uk-UA" kern="10">
                <a:ln w="9360" cap="sq">
                  <a:solidFill>
                    <a:srgbClr val="9999FF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FF3300"/>
                    </a:gs>
                    <a:gs pos="100000">
                      <a:srgbClr val="FFCC99"/>
                    </a:gs>
                  </a:gsLst>
                  <a:lin ang="5400000" scaled="1"/>
                </a:gradFill>
                <a:latin typeface="Impact"/>
              </a:rPr>
              <a:t>лічилки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2205038"/>
            <a:ext cx="1727200" cy="1511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6381750"/>
            <a:ext cx="2324100" cy="30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6381750"/>
            <a:ext cx="2324100" cy="30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6381750"/>
            <a:ext cx="2324100" cy="30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0246" name="AutoShape 6"/>
          <p:cNvSpPr>
            <a:spLocks noChangeArrowheads="1"/>
          </p:cNvSpPr>
          <p:nvPr/>
        </p:nvSpPr>
        <p:spPr bwMode="auto">
          <a:xfrm rot="16380000">
            <a:off x="3236120" y="850106"/>
            <a:ext cx="1878012" cy="3857625"/>
          </a:xfrm>
          <a:prstGeom prst="wedgeEllipseCallout">
            <a:avLst>
              <a:gd name="adj1" fmla="val 690"/>
              <a:gd name="adj2" fmla="val 65681"/>
            </a:avLst>
          </a:prstGeom>
          <a:solidFill>
            <a:srgbClr val="99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1600" b="1">
                <a:solidFill>
                  <a:srgbClr val="000000"/>
                </a:solidFill>
              </a:rPr>
              <a:t>КОРОТКІ РИМОВАНІ ВІРШІ, ПРИЗНАЧЕНІ ДЛЯ РОЗПОДІЛУ РОЛЕЙ ТА ВИЗНАЧЕННЯ ПОСЛІДОВНОСТІ УЧАСТІ ДІТЕЙ У ГРІ</a:t>
            </a:r>
            <a:r>
              <a:rPr lang="uk-UA" b="1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828675" y="1198563"/>
            <a:ext cx="2324100" cy="30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596188" y="1198563"/>
            <a:ext cx="2324100" cy="30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667625" y="4510088"/>
            <a:ext cx="2324100" cy="30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828675" y="4654550"/>
            <a:ext cx="2324100" cy="304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1095375" y="3592513"/>
            <a:ext cx="2397125" cy="22891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FF3300"/>
                </a:solidFill>
              </a:rPr>
              <a:t>ВИЙШЛА ОЛЯ НА СТЕЖИНКУ,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FF3300"/>
                </a:solidFill>
              </a:rPr>
              <a:t>ЗАГУБИЛА ТАМ КОРЗИНКУ,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FF3300"/>
                </a:solidFill>
              </a:rPr>
              <a:t>А В КОРЗИНЦІ – ПАЛЯНИЦЯ,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FF3300"/>
                </a:solidFill>
              </a:rPr>
              <a:t>ХТО З</a:t>
            </a:r>
            <a:r>
              <a:rPr lang="en-US" b="1">
                <a:solidFill>
                  <a:srgbClr val="FF3300"/>
                </a:solidFill>
              </a:rPr>
              <a:t>’</a:t>
            </a:r>
            <a:r>
              <a:rPr lang="uk-UA" b="1">
                <a:solidFill>
                  <a:srgbClr val="FF3300"/>
                </a:solidFill>
              </a:rPr>
              <a:t>ЇВ - ТОМУ ЖМУРИТЬСЯ.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5076825" y="3716338"/>
            <a:ext cx="2828925" cy="201453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FF3300"/>
                </a:solidFill>
              </a:rPr>
              <a:t>КОТИЛАСЯ ТОРБА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FF3300"/>
                </a:solidFill>
              </a:rPr>
              <a:t>З ВИСОКОГО ГОРБА,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FF3300"/>
                </a:solidFill>
              </a:rPr>
              <a:t>А В ТІЙ ТОРБІ –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FF3300"/>
                </a:solidFill>
              </a:rPr>
              <a:t>ХЛІБ-ПАЛЯНИЦЯ.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FF3300"/>
                </a:solidFill>
              </a:rPr>
              <a:t>КОМУ ДОВЕДЕТЬСЯ –</a:t>
            </a:r>
          </a:p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FF3300"/>
                </a:solidFill>
              </a:rPr>
              <a:t>ТОЙ БУДЕ</a:t>
            </a:r>
            <a:r>
              <a:rPr lang="uk-UA">
                <a:solidFill>
                  <a:srgbClr val="FF3300"/>
                </a:solidFill>
              </a:rPr>
              <a:t> </a:t>
            </a:r>
            <a:r>
              <a:rPr lang="uk-UA" b="1">
                <a:solidFill>
                  <a:srgbClr val="FF3300"/>
                </a:solidFill>
              </a:rPr>
              <a:t>ЖМУРИТЬСЯ.</a:t>
            </a:r>
          </a:p>
        </p:txBody>
      </p:sp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2138" y="4365625"/>
            <a:ext cx="1944687" cy="14398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058863" y="6010275"/>
            <a:ext cx="6897687" cy="368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spcBef>
                <a:spcPts val="1125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000000"/>
                </a:solidFill>
              </a:rPr>
              <a:t>РОЗКАЖИ        СВОЇ        ЛІЧИЛКИ     ЯКІ     ЗНАЄШ !</a:t>
            </a:r>
          </a:p>
        </p:txBody>
      </p:sp>
    </p:spTree>
  </p:cSld>
  <p:clrMapOvr>
    <a:masterClrMapping/>
  </p:clrMapOvr>
  <p:transition spd="med" advTm="7168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4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5" dur="1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6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1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3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2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 additive="repl">
                                        <p:cTn id="58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 additive="repl">
                                        <p:cTn id="59" dur="166" decel="50000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60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 additive="repl">
                                        <p:cTn id="61" dur="166" decel="50000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62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 additive="repl">
                                        <p:cTn id="63" dur="166" decel="50000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 additive="repl">
                                        <p:cTn id="64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 additive="repl">
                                        <p:cTn id="65" dur="166" decel="50000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70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5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0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0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1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0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7" dur="1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8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" dur="1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8" presetClass="entr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 additive="repl">
                                        <p:cTn id="9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o>
                                        <p:strVal val="-45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69900">
                                          <p:val>
                                            <p:strVal val="-45"/>
                                          </p:val>
                                        </p:tav>
                                        <p:tav tm="100000">
                                          <p:val>
                                            <p:strVal val="45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  <p:tav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WordArt 1"/>
          <p:cNvSpPr>
            <a:spLocks noChangeArrowheads="1" noChangeShapeType="1" noTextEdit="1"/>
          </p:cNvSpPr>
          <p:nvPr/>
        </p:nvSpPr>
        <p:spPr bwMode="auto">
          <a:xfrm>
            <a:off x="2268538" y="333375"/>
            <a:ext cx="4319587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kern="10">
                <a:ln w="9525" cap="flat">
                  <a:noFill/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ПІСНІ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165850"/>
            <a:ext cx="4048125" cy="2873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6165850"/>
            <a:ext cx="4048125" cy="2873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00000">
            <a:off x="396875" y="333375"/>
            <a:ext cx="1666875" cy="1304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260000">
            <a:off x="7413625" y="4546600"/>
            <a:ext cx="1666875" cy="13049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388" y="5157788"/>
            <a:ext cx="666750" cy="733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5113" y="2420938"/>
            <a:ext cx="666750" cy="7334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1979613" y="1557338"/>
            <a:ext cx="6553200" cy="863600"/>
          </a:xfrm>
          <a:prstGeom prst="rect">
            <a:avLst/>
          </a:prstGeom>
          <a:solidFill>
            <a:srgbClr val="99CC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000000"/>
                </a:solidFill>
              </a:rPr>
              <a:t>НЕВЕЛИКИЙ ПОЕТИЧНИЙ ТВІР, ЩО МАЄ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000000"/>
                </a:solidFill>
              </a:rPr>
              <a:t>КУПЛЕТНУ ПОБУДОВУ Й ПРИЗНАЧЕННЯ ДЛЯ СПІВУ.</a:t>
            </a:r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 rot="17940000">
            <a:off x="4025107" y="2682081"/>
            <a:ext cx="1884362" cy="3241675"/>
          </a:xfrm>
          <a:prstGeom prst="moon">
            <a:avLst>
              <a:gd name="adj" fmla="val 50000"/>
            </a:avLst>
          </a:prstGeom>
          <a:solidFill>
            <a:srgbClr val="FF9933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000000"/>
                </a:solidFill>
              </a:rPr>
              <a:t>НАРОДНІ</a:t>
            </a: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000000"/>
                </a:solidFill>
              </a:rPr>
              <a:t>ПІСНІ</a:t>
            </a:r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5508625" y="2636838"/>
            <a:ext cx="2376488" cy="1584325"/>
          </a:xfrm>
          <a:custGeom>
            <a:avLst/>
            <a:gdLst>
              <a:gd name="G0" fmla="*/ 1 0 51712"/>
              <a:gd name="G1" fmla="+- 1 0 0"/>
              <a:gd name="G2" fmla="+- 1 0 0"/>
              <a:gd name="G3" fmla="+- 1 0 0"/>
              <a:gd name="G4" fmla="+- 1 0 0"/>
              <a:gd name="G5" fmla="+- 1 0 0"/>
              <a:gd name="G6" fmla="+- 1 0 0"/>
              <a:gd name="G7" fmla="+- 1 0 0"/>
              <a:gd name="G8" fmla="+- 1 0 0"/>
              <a:gd name="G9" fmla="+- 1 0 0"/>
              <a:gd name="T0" fmla="*/ 1188244 w 2376488"/>
              <a:gd name="T1" fmla="*/ 0 h 1584325"/>
              <a:gd name="T2" fmla="*/ 3 w 2376488"/>
              <a:gd name="T3" fmla="*/ 605157 h 1584325"/>
              <a:gd name="T4" fmla="*/ 453868 w 2376488"/>
              <a:gd name="T5" fmla="*/ 1584320 h 1584325"/>
              <a:gd name="T6" fmla="*/ 1922620 w 2376488"/>
              <a:gd name="T7" fmla="*/ 1584320 h 1584325"/>
              <a:gd name="T8" fmla="*/ 2376485 w 2376488"/>
              <a:gd name="T9" fmla="*/ 605157 h 1584325"/>
              <a:gd name="T10" fmla="*/ 734383 w 2376488"/>
              <a:gd name="T11" fmla="*/ 605161 h 1584325"/>
              <a:gd name="T12" fmla="*/ 1642105 w 2376488"/>
              <a:gd name="T13" fmla="*/ 1210308 h 1584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376488" h="1584325">
                <a:moveTo>
                  <a:pt x="3" y="605157"/>
                </a:moveTo>
                <a:lnTo>
                  <a:pt x="907743" y="605161"/>
                </a:lnTo>
                <a:lnTo>
                  <a:pt x="1188244" y="0"/>
                </a:lnTo>
                <a:lnTo>
                  <a:pt x="1468745" y="605161"/>
                </a:lnTo>
                <a:lnTo>
                  <a:pt x="2376485" y="605157"/>
                </a:lnTo>
                <a:lnTo>
                  <a:pt x="1642105" y="979162"/>
                </a:lnTo>
                <a:lnTo>
                  <a:pt x="1922620" y="1584320"/>
                </a:lnTo>
                <a:lnTo>
                  <a:pt x="1188244" y="1210308"/>
                </a:lnTo>
                <a:lnTo>
                  <a:pt x="453868" y="1584320"/>
                </a:lnTo>
                <a:lnTo>
                  <a:pt x="734383" y="979162"/>
                </a:lnTo>
                <a:close/>
              </a:path>
            </a:pathLst>
          </a:custGeom>
          <a:solidFill>
            <a:srgbClr val="FFFF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000000"/>
                </a:solidFill>
              </a:rPr>
              <a:t>ПОБУТОВ</a:t>
            </a:r>
            <a:r>
              <a:rPr lang="uk-UA">
                <a:solidFill>
                  <a:srgbClr val="000000"/>
                </a:solidFill>
              </a:rPr>
              <a:t>І</a:t>
            </a:r>
          </a:p>
        </p:txBody>
      </p:sp>
      <p:sp>
        <p:nvSpPr>
          <p:cNvPr id="13323" name="AutoShape 11"/>
          <p:cNvSpPr>
            <a:spLocks noChangeArrowheads="1"/>
          </p:cNvSpPr>
          <p:nvPr/>
        </p:nvSpPr>
        <p:spPr bwMode="auto">
          <a:xfrm>
            <a:off x="1476375" y="3933825"/>
            <a:ext cx="2305050" cy="1439863"/>
          </a:xfrm>
          <a:custGeom>
            <a:avLst/>
            <a:gdLst>
              <a:gd name="G0" fmla="*/ 1 0 51712"/>
              <a:gd name="G1" fmla="+- 1 0 0"/>
              <a:gd name="G2" fmla="*/ 1 44561 61568"/>
              <a:gd name="G3" fmla="+- 1 0 0"/>
              <a:gd name="G4" fmla="+- 1 0 0"/>
              <a:gd name="G5" fmla="+- 1 0 0"/>
              <a:gd name="G6" fmla="+- 1 0 0"/>
              <a:gd name="G7" fmla="*/ 1 44561 61568"/>
              <a:gd name="G8" fmla="+- 1 0 0"/>
              <a:gd name="G9" fmla="+- 1 0 0"/>
              <a:gd name="T0" fmla="*/ 1152525 w 2305050"/>
              <a:gd name="T1" fmla="*/ 0 h 1439863"/>
              <a:gd name="T2" fmla="*/ 3 w 2305050"/>
              <a:gd name="T3" fmla="*/ 549977 h 1439863"/>
              <a:gd name="T4" fmla="*/ 440225 w 2305050"/>
              <a:gd name="T5" fmla="*/ 1439858 h 1439863"/>
              <a:gd name="T6" fmla="*/ 1864825 w 2305050"/>
              <a:gd name="T7" fmla="*/ 1439858 h 1439863"/>
              <a:gd name="T8" fmla="*/ 2305047 w 2305050"/>
              <a:gd name="T9" fmla="*/ 549977 h 1439863"/>
              <a:gd name="T10" fmla="*/ 712307 w 2305050"/>
              <a:gd name="T11" fmla="*/ 549981 h 1439863"/>
              <a:gd name="T12" fmla="*/ 1592743 w 2305050"/>
              <a:gd name="T13" fmla="*/ 1099950 h 1439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2305050" h="1439863">
                <a:moveTo>
                  <a:pt x="3" y="549977"/>
                </a:moveTo>
                <a:lnTo>
                  <a:pt x="880456" y="549981"/>
                </a:lnTo>
                <a:lnTo>
                  <a:pt x="1152525" y="0"/>
                </a:lnTo>
                <a:lnTo>
                  <a:pt x="1424594" y="549981"/>
                </a:lnTo>
                <a:lnTo>
                  <a:pt x="2305047" y="549977"/>
                </a:lnTo>
                <a:lnTo>
                  <a:pt x="1592743" y="889880"/>
                </a:lnTo>
                <a:lnTo>
                  <a:pt x="1864825" y="1439858"/>
                </a:lnTo>
                <a:lnTo>
                  <a:pt x="1152525" y="1099950"/>
                </a:lnTo>
                <a:lnTo>
                  <a:pt x="440225" y="1439858"/>
                </a:lnTo>
                <a:lnTo>
                  <a:pt x="712307" y="889880"/>
                </a:lnTo>
                <a:close/>
              </a:path>
            </a:pathLst>
          </a:custGeom>
          <a:gradFill rotWithShape="0">
            <a:gsLst>
              <a:gs pos="0">
                <a:srgbClr val="FFFF00"/>
              </a:gs>
              <a:gs pos="100000">
                <a:srgbClr val="FFFF66"/>
              </a:gs>
            </a:gsLst>
            <a:lin ang="5400000" scaled="1"/>
          </a:gra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000000"/>
                </a:solidFill>
              </a:rPr>
              <a:t>ЕПІЧНІ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1455738" y="5537200"/>
            <a:ext cx="5637212" cy="368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FF0000"/>
                </a:solidFill>
              </a:rPr>
              <a:t>ЯКУ     ПІСНЮ    ТИ    МОЖЕШ  ЗАСПІВАТИ?</a:t>
            </a:r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>
            <a:off x="179388" y="1989138"/>
            <a:ext cx="2592387" cy="2303462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b="1">
                <a:solidFill>
                  <a:srgbClr val="000000"/>
                </a:solidFill>
              </a:rPr>
              <a:t>ОБРЯДОВІ</a:t>
            </a:r>
          </a:p>
        </p:txBody>
      </p:sp>
    </p:spTree>
  </p:cSld>
  <p:clrMapOvr>
    <a:masterClrMapping/>
  </p:clrMapOvr>
  <p:transition spd="med" advTm="7168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5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1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800" decel="100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800" decel="100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8" dur="800" decel="100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9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-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+0.4"/>
                                          </p:val>
                                        </p:tav>
                                        <p:tav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800" decel="100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0.4"/>
                                          </p:val>
                                        </p:tav>
                                        <p:tav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0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8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-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 additive="repl"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8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6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" dur="1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4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9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2" dur="2000"/>
                                        <p:tgtEl>
                                          <p:spTgt spid="13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5" dur="2000"/>
                                        <p:tgtEl>
                                          <p:spTgt spid="13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8" presetClass="entr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 additive="repl"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 additive="repl">
                                        <p:cTn id="9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o>
                                        <p:strVal val="-45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69900">
                                          <p:val>
                                            <p:strVal val="-45"/>
                                          </p:val>
                                        </p:tav>
                                        <p:tav tm="100000">
                                          <p:val>
                                            <p:strVal val="45"/>
                                          </p:val>
                                        </p:tav>
                                        <p:tav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  <p:tav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6400816" cy="928686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Відкриті уроки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4098" name="Picture 2" descr="F:\Пришнівська Демах\DSCN0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64704"/>
            <a:ext cx="3024336" cy="237626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Picture 2" descr="H:\Пришнівська Демах\DSCN16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64704"/>
            <a:ext cx="3082007" cy="244827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:\фото з уроків математики\IMG_20131213_104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80728"/>
            <a:ext cx="2571856" cy="457218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6165304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FF00"/>
                </a:solidFill>
              </a:rPr>
              <a:t>“ Математичні Андріївські вечорниці ”</a:t>
            </a:r>
            <a:endParaRPr lang="uk-UA" sz="2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pic>
        <p:nvPicPr>
          <p:cNvPr id="7" name="Picture 2" descr="H:\фото з уроків математики\IMG_20131213_110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29000"/>
            <a:ext cx="3024335" cy="256490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:\фото з уроків математики\IMG_20131213_1100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29001"/>
            <a:ext cx="3140968" cy="266429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6480720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Люблю я школу, дітей і роботу,</a:t>
            </a:r>
            <a:b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знаходжу в них радість, і біль, і турботу,</a:t>
            </a:r>
            <a:b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і щастя, й проблеми і забуття,</a:t>
            </a:r>
            <a:b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2400" dirty="0" smtClean="0">
                <a:solidFill>
                  <a:schemeClr val="bg2">
                    <a:lumMod val="50000"/>
                  </a:schemeClr>
                </a:solidFill>
              </a:rPr>
              <a:t>і вічний пошук – стимулу життя.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3" name="Picture 5" descr="H:\портфоліо\DSC_0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86918">
            <a:off x="179512" y="116632"/>
            <a:ext cx="2736304" cy="18002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:\портфоліо\DSC_0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6632"/>
            <a:ext cx="2863117" cy="18002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:\фото\DSC_03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12530">
            <a:off x="6340701" y="207800"/>
            <a:ext cx="2644706" cy="17706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БУКВАРИК\DSC_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49080"/>
            <a:ext cx="2664296" cy="18002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:\8 березня в школі 2013\DSCN15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36112">
            <a:off x="179512" y="4149080"/>
            <a:ext cx="2822544" cy="211679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:\1 вересня\DSC_01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59899">
            <a:off x="6201111" y="4386163"/>
            <a:ext cx="2759054" cy="184697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_02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36904" cy="6192688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solidFill>
                  <a:srgbClr val="FFFF00"/>
                </a:solidFill>
              </a:rPr>
              <a:t>Чубчики і бантики, ясні оченята, </a:t>
            </a:r>
            <a:br>
              <a:rPr lang="uk-UA" sz="2000" b="1" dirty="0" smtClean="0">
                <a:solidFill>
                  <a:srgbClr val="FFFF00"/>
                </a:solidFill>
              </a:rPr>
            </a:br>
            <a:r>
              <a:rPr lang="uk-UA" sz="2000" b="1" dirty="0" smtClean="0">
                <a:solidFill>
                  <a:srgbClr val="FFFF00"/>
                </a:solidFill>
              </a:rPr>
              <a:t>Ви наша романтика , хлопчики й дівчатка. </a:t>
            </a:r>
            <a:br>
              <a:rPr lang="uk-UA" sz="2000" b="1" dirty="0" smtClean="0">
                <a:solidFill>
                  <a:srgbClr val="FFFF00"/>
                </a:solidFill>
              </a:rPr>
            </a:br>
            <a:r>
              <a:rPr lang="uk-UA" sz="2000" b="1" dirty="0" smtClean="0">
                <a:solidFill>
                  <a:srgbClr val="FFFF00"/>
                </a:solidFill>
              </a:rPr>
              <a:t>З вами наша доля завжди нерозлучна,</a:t>
            </a:r>
            <a:br>
              <a:rPr lang="uk-UA" sz="2000" b="1" dirty="0" smtClean="0">
                <a:solidFill>
                  <a:srgbClr val="FFFF00"/>
                </a:solidFill>
              </a:rPr>
            </a:br>
            <a:r>
              <a:rPr lang="uk-UA" sz="2000" b="1" dirty="0" smtClean="0">
                <a:solidFill>
                  <a:srgbClr val="FFFF00"/>
                </a:solidFill>
              </a:rPr>
              <a:t> ви наші квіти, ви наші – учні.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Початкова школа -  це перша сходинка, на яку стають маленькі школярі, піднімаються все вище і вище на шляху до знань. Спогади про вчителів, про шкільних друзів, про веселі перерви, свята, екскурсії, різні конкурси повинні все життя зберігатися в їхніх серцях, і зігрівати вже дорослих,   що досягнули чогось у житті.</a:t>
            </a:r>
            <a:b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вчителях лежить особлива відповідальність за успішне шкільне майбутнє маленьких учнів.</a:t>
            </a:r>
            <a:b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Бажаю всім успіху та дякую за увагу.</a:t>
            </a:r>
            <a:b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Щиро ваша Світлана Степанівна </a:t>
            </a:r>
            <a:r>
              <a:rPr lang="uk-UA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Демах</a:t>
            </a: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!!!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>    </a:t>
            </a:r>
            <a:endParaRPr lang="uk-UA" sz="20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41368"/>
          </a:xfrm>
        </p:spPr>
        <p:txBody>
          <a:bodyPr>
            <a:normAutofit fontScale="90000"/>
          </a:bodyPr>
          <a:lstStyle/>
          <a:p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3100" dirty="0" smtClean="0">
                <a:solidFill>
                  <a:schemeClr val="accent3">
                    <a:lumMod val="75000"/>
                  </a:schemeClr>
                </a:solidFill>
              </a:rPr>
              <a:t>Школа в нас 1-ша,</a:t>
            </a:r>
            <a:br>
              <a:rPr lang="uk-UA" sz="31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uk-UA" sz="3100" dirty="0" smtClean="0">
                <a:solidFill>
                  <a:schemeClr val="accent3">
                    <a:lumMod val="75000"/>
                  </a:schemeClr>
                </a:solidFill>
              </a:rPr>
              <a:t>класи – як палати.</a:t>
            </a:r>
            <a:br>
              <a:rPr lang="uk-UA" sz="31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uk-UA" sz="3100" dirty="0" smtClean="0">
                <a:solidFill>
                  <a:schemeClr val="accent3">
                    <a:lumMod val="75000"/>
                  </a:schemeClr>
                </a:solidFill>
              </a:rPr>
              <a:t>Вчителі – всі конкурсанти,</a:t>
            </a:r>
            <a:br>
              <a:rPr lang="uk-UA" sz="31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uk-UA" sz="3100" dirty="0" smtClean="0">
                <a:solidFill>
                  <a:schemeClr val="accent3">
                    <a:lumMod val="75000"/>
                  </a:schemeClr>
                </a:solidFill>
              </a:rPr>
              <a:t>а учні стипендіати!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				      </a:t>
            </a:r>
            <a:br>
              <a:rPr lang="uk-UA" sz="2800" dirty="0" smtClean="0"/>
            </a:br>
            <a:r>
              <a:rPr lang="uk-UA" sz="2800" dirty="0" smtClean="0"/>
              <a:t>				    </a:t>
            </a:r>
            <a:br>
              <a:rPr lang="uk-UA" sz="2800" dirty="0" smtClean="0"/>
            </a:br>
            <a:r>
              <a:rPr lang="uk-UA" sz="2800" dirty="0" smtClean="0"/>
              <a:t>				</a:t>
            </a: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</a:rPr>
              <a:t>    </a:t>
            </a:r>
            <a:br>
              <a:rPr lang="uk-UA" sz="28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</a:rPr>
              <a:t>				    Вчителі  наші – люди прекрасні,</a:t>
            </a:r>
            <a:br>
              <a:rPr lang="uk-UA" sz="28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</a:rPr>
              <a:t>				    А наша школа – ніби весна.</a:t>
            </a:r>
            <a:br>
              <a:rPr lang="uk-UA" sz="28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</a:rPr>
              <a:t>				    Живе тут пісня, легенда і казка.</a:t>
            </a:r>
            <a:br>
              <a:rPr lang="uk-UA" sz="28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uk-UA" sz="2800" dirty="0" smtClean="0">
                <a:solidFill>
                  <a:schemeClr val="accent4">
                    <a:lumMod val="50000"/>
                  </a:schemeClr>
                </a:solidFill>
              </a:rPr>
              <a:t>				    Кращої школи на світі нема .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                                                     </a:t>
            </a:r>
            <a:br>
              <a:rPr lang="uk-UA" sz="2800" dirty="0" smtClean="0"/>
            </a:br>
            <a:r>
              <a:rPr lang="uk-UA" sz="2800" dirty="0" smtClean="0"/>
              <a:t>                                                      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endParaRPr lang="uk-UA" sz="2800" dirty="0"/>
          </a:p>
        </p:txBody>
      </p:sp>
      <p:pic>
        <p:nvPicPr>
          <p:cNvPr id="1026" name="Picture 2" descr="D:\фотографії конкурсів і заходів\1 вересня2013\DSC_0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0"/>
            <a:ext cx="4355976" cy="3429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7" name="Picture 3" descr="F:\Пришнівська Демах\DSCN03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067944" cy="3429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674876">
            <a:off x="-171749" y="2352809"/>
            <a:ext cx="50799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113007">
            <a:off x="4003847" y="3089660"/>
            <a:ext cx="519363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496944" cy="6741368"/>
          </a:xfrm>
        </p:spPr>
        <p:txBody>
          <a:bodyPr>
            <a:normAutofit fontScale="90000"/>
          </a:bodyPr>
          <a:lstStyle/>
          <a:p>
            <a:r>
              <a:rPr lang="uk-UA" sz="2200" dirty="0" smtClean="0">
                <a:solidFill>
                  <a:srgbClr val="FF0000"/>
                </a:solidFill>
              </a:rPr>
              <a:t>Освіта: </a:t>
            </a:r>
            <a:r>
              <a:rPr lang="uk-UA" sz="27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вища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2200" dirty="0" smtClean="0">
                <a:solidFill>
                  <a:srgbClr val="FF0000"/>
                </a:solidFill>
              </a:rPr>
              <a:t>Закінчила: </a:t>
            </a:r>
            <a:br>
              <a:rPr lang="uk-UA" sz="2200" dirty="0" smtClean="0">
                <a:solidFill>
                  <a:srgbClr val="FF0000"/>
                </a:solidFill>
              </a:rPr>
            </a:br>
            <a:r>
              <a:rPr lang="uk-UA" sz="2200" b="0" cap="none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Чортківське</a:t>
            </a:r>
            <a:r>
              <a:rPr lang="uk-UA" sz="2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педучилище, вчитель початкових класів; </a:t>
            </a: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Тернопільський державний педагогічний інститут, вчитель   початкових класів і образотворчого мистецтва;</a:t>
            </a: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Тернопільський національний педагогічний університет </a:t>
            </a:r>
            <a:r>
              <a:rPr lang="uk-UA" sz="2200" b="0" cap="none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ім.В</a:t>
            </a:r>
            <a:r>
              <a:rPr lang="uk-UA" sz="2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Гнатюка, вчитель англійської мови та зарубіжної літератури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2200" dirty="0" smtClean="0">
                <a:solidFill>
                  <a:srgbClr val="FF0000"/>
                </a:solidFill>
              </a:rPr>
              <a:t>Стаж роботи:     </a:t>
            </a:r>
            <a:r>
              <a:rPr lang="uk-UA" sz="27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 років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2200" dirty="0" smtClean="0">
                <a:solidFill>
                  <a:srgbClr val="FF0000"/>
                </a:solidFill>
              </a:rPr>
              <a:t>Кваліфікаційна категорія: </a:t>
            </a:r>
            <a:r>
              <a:rPr lang="uk-UA" sz="2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спеціаліст вищої категорії, старший вчитель</a:t>
            </a:r>
            <a:br>
              <a:rPr lang="uk-UA" sz="2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1800" dirty="0" smtClean="0"/>
              <a:t/>
            </a:r>
            <a:br>
              <a:rPr lang="uk-UA" sz="1800" dirty="0" smtClean="0"/>
            </a:br>
            <a:endParaRPr lang="uk-UA" sz="1100" dirty="0"/>
          </a:p>
        </p:txBody>
      </p:sp>
      <p:pic>
        <p:nvPicPr>
          <p:cNvPr id="3" name="Рисунок 2" descr="DSC_0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924944"/>
            <a:ext cx="3340313" cy="2236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2" name="Picture 2" descr="F:\Пришнівська Демах\DSCN1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276872"/>
            <a:ext cx="3928301" cy="29462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436096" y="0"/>
            <a:ext cx="349188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 себе.</a:t>
            </a:r>
            <a:endParaRPr lang="uk-UA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0" name="Picture 2" descr="C:\Users\Домашній\AppData\Local\Microsoft\Windows\Temporary Internet Files\Content.IE5\4QS6C03H\MP900439298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5661248"/>
            <a:ext cx="6400800" cy="106262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13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6972" y="0"/>
            <a:ext cx="3937028" cy="18216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 descr="DSCN13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764704"/>
            <a:ext cx="4286280" cy="18082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DSCN13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340768"/>
            <a:ext cx="4572000" cy="19288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 descr="DSCN13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3356992"/>
            <a:ext cx="2786083" cy="33123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 descr="DSCN13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3356992"/>
            <a:ext cx="3000396" cy="333041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 descr="DSCN13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356993"/>
            <a:ext cx="3000364" cy="350100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Заголовок 4"/>
          <p:cNvSpPr txBox="1">
            <a:spLocks/>
          </p:cNvSpPr>
          <p:nvPr/>
        </p:nvSpPr>
        <p:spPr>
          <a:xfrm>
            <a:off x="4427984" y="2636912"/>
            <a:ext cx="4536504" cy="1556792"/>
          </a:xfrm>
          <a:prstGeom prst="rect">
            <a:avLst/>
          </a:prstGeom>
          <a:noFill/>
        </p:spPr>
        <p:txBody>
          <a:bodyPr vert="horz" rtlCol="0" anchor="ctr">
            <a:normAutofit fontScale="8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uk-UA" altLang="en-US" sz="5500" b="0" i="0" u="none" strike="noStrike" kern="0" cap="none" spc="0" normalizeH="0" baseline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rgbClr val="FFFF00"/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МОЇ</a:t>
            </a:r>
            <a:r>
              <a:rPr kumimoji="1" lang="uk-UA" altLang="en-US" sz="5500" b="0" i="0" u="none" strike="noStrike" kern="0" cap="none" spc="0" normalizeH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rgbClr val="FFFF00"/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НАГОРОДИ:</a:t>
            </a:r>
            <a:r>
              <a:rPr kumimoji="1" lang="uk-UA" altLang="en-US" sz="4400" b="0" i="0" u="none" strike="noStrike" kern="0" cap="none" spc="0" normalizeH="0" baseline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1" lang="uk-UA" altLang="en-US" sz="4400" b="0" i="0" u="none" strike="noStrike" kern="0" cap="none" spc="0" normalizeH="0" baseline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uk-UA" sz="4400" b="0" i="0" u="none" strike="noStrike" kern="0" cap="none" spc="0" normalizeH="0" baseline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1" lang="uk-UA" sz="4400" b="0" i="0" u="none" strike="noStrike" kern="0" cap="none" spc="0" normalizeH="0" baseline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1" lang="uk-UA" sz="4400" b="0" i="0" u="none" strike="noStrike" kern="0" cap="none" spc="0" normalizeH="0" baseline="0" noProof="0" dirty="0">
              <a:ln w="12700">
                <a:solidFill>
                  <a:schemeClr val="tx1">
                    <a:tint val="95000"/>
                  </a:schemeClr>
                </a:solidFill>
              </a:ln>
              <a:gradFill>
                <a:gsLst>
                  <a:gs pos="0">
                    <a:schemeClr val="tx1">
                      <a:tint val="65000"/>
                    </a:schemeClr>
                  </a:gs>
                  <a:gs pos="49900">
                    <a:schemeClr val="tx1">
                      <a:tint val="95000"/>
                    </a:schemeClr>
                  </a:gs>
                  <a:gs pos="50000">
                    <a:schemeClr val="tx1"/>
                  </a:gs>
                  <a:gs pos="100000">
                    <a:schemeClr val="tx1">
                      <a:tint val="95000"/>
                    </a:schemeClr>
                  </a:gs>
                </a:gsLst>
                <a:lin ang="5400000" scaled="1"/>
              </a:gradFill>
              <a:effectLst>
                <a:outerShdw blurRad="127000" algn="tl" rotWithShape="0">
                  <a:schemeClr val="bg1"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4"/>
          <p:cNvSpPr txBox="1">
            <a:spLocks/>
          </p:cNvSpPr>
          <p:nvPr/>
        </p:nvSpPr>
        <p:spPr>
          <a:xfrm>
            <a:off x="0" y="0"/>
            <a:ext cx="4536504" cy="1556792"/>
          </a:xfrm>
          <a:prstGeom prst="rect">
            <a:avLst/>
          </a:prstGeom>
          <a:noFill/>
        </p:spPr>
        <p:txBody>
          <a:bodyPr vert="horz" rtlCol="0" anchor="ctr">
            <a:normAutofit fontScale="8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uk-UA" altLang="en-US" sz="5500" b="0" i="0" u="none" strike="noStrike" kern="0" cap="none" spc="0" normalizeH="0" baseline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rgbClr val="FFFF00"/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МО</a:t>
            </a:r>
            <a:r>
              <a:rPr kumimoji="1" lang="uk-UA" altLang="en-US" sz="5500" b="0" i="0" u="none" strike="noStrike" kern="0" cap="none" spc="0" normalizeH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rgbClr val="FFFF00"/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Ї ДИПЛОМИ:</a:t>
            </a:r>
            <a:r>
              <a:rPr kumimoji="1" lang="uk-UA" altLang="en-US" sz="4400" b="0" i="0" u="none" strike="noStrike" kern="0" cap="none" spc="0" normalizeH="0" baseline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rgbClr val="FFFF00"/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1" lang="uk-UA" altLang="en-US" sz="4400" b="0" i="0" u="none" strike="noStrike" kern="0" cap="none" spc="0" normalizeH="0" baseline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rgbClr val="FFFF00"/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uk-UA" sz="4400" b="0" i="0" u="none" strike="noStrike" kern="0" cap="none" spc="0" normalizeH="0" baseline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1" lang="uk-UA" sz="4400" b="0" i="0" u="none" strike="noStrike" kern="0" cap="none" spc="0" normalizeH="0" baseline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1" lang="uk-UA" sz="4400" b="0" i="0" u="none" strike="noStrike" kern="0" cap="none" spc="0" normalizeH="0" baseline="0" noProof="0" dirty="0">
              <a:ln w="12700">
                <a:solidFill>
                  <a:schemeClr val="tx1">
                    <a:tint val="95000"/>
                  </a:schemeClr>
                </a:solidFill>
              </a:ln>
              <a:gradFill>
                <a:gsLst>
                  <a:gs pos="0">
                    <a:schemeClr val="tx1">
                      <a:tint val="65000"/>
                    </a:schemeClr>
                  </a:gs>
                  <a:gs pos="49900">
                    <a:schemeClr val="tx1">
                      <a:tint val="95000"/>
                    </a:schemeClr>
                  </a:gs>
                  <a:gs pos="50000">
                    <a:schemeClr val="tx1"/>
                  </a:gs>
                  <a:gs pos="100000">
                    <a:schemeClr val="tx1">
                      <a:tint val="95000"/>
                    </a:schemeClr>
                  </a:gs>
                </a:gsLst>
                <a:lin ang="5400000" scaled="1"/>
              </a:gradFill>
              <a:effectLst>
                <a:outerShdw blurRad="127000" algn="tl" rotWithShape="0">
                  <a:schemeClr val="bg1"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6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717032"/>
            <a:ext cx="8784976" cy="185986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100" dirty="0" smtClean="0">
                <a:solidFill>
                  <a:srgbClr val="FFFF00"/>
                </a:solidFill>
              </a:rPr>
              <a:t>Курси підвищення кваліфікації: з 17.01 – 28.02.2013р., Тернопільський обласний комунальний </a:t>
            </a:r>
            <a:br>
              <a:rPr lang="uk-UA" sz="3100" dirty="0" smtClean="0">
                <a:solidFill>
                  <a:srgbClr val="FFFF00"/>
                </a:solidFill>
              </a:rPr>
            </a:br>
            <a:r>
              <a:rPr lang="uk-UA" sz="3100" dirty="0" smtClean="0">
                <a:solidFill>
                  <a:srgbClr val="FFFF00"/>
                </a:solidFill>
              </a:rPr>
              <a:t>інститут післядипломної педагогічної освіти</a:t>
            </a:r>
            <a:r>
              <a:rPr lang="uk-UA" dirty="0" smtClean="0">
                <a:solidFill>
                  <a:srgbClr val="FFFF00"/>
                </a:solidFill>
              </a:rPr>
              <a:t/>
            </a:r>
            <a:br>
              <a:rPr lang="uk-UA" dirty="0" smtClean="0">
                <a:solidFill>
                  <a:srgbClr val="FFFF00"/>
                </a:solidFill>
              </a:rPr>
            </a:br>
            <a:endParaRPr lang="uk-UA" dirty="0">
              <a:solidFill>
                <a:srgbClr val="FFFF0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188640"/>
            <a:ext cx="9144000" cy="3265261"/>
            <a:chOff x="2715035" y="235202"/>
            <a:chExt cx="8712968" cy="3265261"/>
          </a:xfrm>
        </p:grpSpPr>
        <p:pic>
          <p:nvPicPr>
            <p:cNvPr id="2050" name="Picture 2" descr="F:\досвід роботи  Демах\SWScan00061.t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15035" y="235202"/>
              <a:ext cx="4320480" cy="3265261"/>
            </a:xfrm>
            <a:prstGeom prst="rect">
              <a:avLst/>
            </a:prstGeom>
            <a:noFill/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</p:pic>
        <p:pic>
          <p:nvPicPr>
            <p:cNvPr id="2051" name="Picture 3" descr="F:\досвід роботи  Демах\SWScan00060.t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6078" y="235202"/>
              <a:ext cx="4281925" cy="3240360"/>
            </a:xfrm>
            <a:prstGeom prst="rect">
              <a:avLst/>
            </a:prstGeom>
            <a:noFill/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</p:pic>
      </p:grp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ертикальный свиток 5"/>
          <p:cNvSpPr/>
          <p:nvPr/>
        </p:nvSpPr>
        <p:spPr>
          <a:xfrm>
            <a:off x="4138936" y="980728"/>
            <a:ext cx="5113584" cy="5688632"/>
          </a:xfrm>
          <a:prstGeom prst="verticalScroll">
            <a:avLst>
              <a:gd name="adj" fmla="val 5759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188641"/>
            <a:ext cx="7215239" cy="720080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Мій клас</a:t>
            </a:r>
            <a:endParaRPr lang="uk-UA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 descr="F:\портфоліо\DSC_0206.JPG"/>
          <p:cNvPicPr/>
          <p:nvPr/>
        </p:nvPicPr>
        <p:blipFill>
          <a:blip r:embed="rId2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>
                  <a14:imgLayer r:embed="rId3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464496" cy="25330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5" name="Рисунок 4" descr="F:\портфоліо\DSCN1580.JPG"/>
          <p:cNvPicPr/>
          <p:nvPr/>
        </p:nvPicPr>
        <p:blipFill>
          <a:blip r:embed="rId3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4392488" cy="285975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4283968" y="908720"/>
            <a:ext cx="4860032" cy="5760640"/>
          </a:xfrm>
          <a:prstGeom prst="rect">
            <a:avLst/>
          </a:prstGeom>
          <a:noFill/>
        </p:spPr>
        <p:txBody>
          <a:bodyPr vert="horz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uk-UA" altLang="en-US" sz="2700" b="0" i="0" u="none" strike="noStrike" kern="0" cap="none" spc="0" normalizeH="0" baseline="0" noProof="0" dirty="0" smtClean="0">
              <a:ln w="12700">
                <a:solidFill>
                  <a:schemeClr val="tx1">
                    <a:tint val="95000"/>
                  </a:schemeClr>
                </a:solidFill>
              </a:ln>
              <a:gradFill>
                <a:gsLst>
                  <a:gs pos="0">
                    <a:schemeClr val="tx1">
                      <a:tint val="65000"/>
                    </a:schemeClr>
                  </a:gs>
                  <a:gs pos="49900">
                    <a:schemeClr val="tx1">
                      <a:tint val="95000"/>
                    </a:schemeClr>
                  </a:gs>
                  <a:gs pos="50000">
                    <a:schemeClr val="tx1"/>
                  </a:gs>
                  <a:gs pos="100000">
                    <a:schemeClr val="tx1">
                      <a:tint val="95000"/>
                    </a:schemeClr>
                  </a:gs>
                </a:gsLst>
                <a:lin ang="5400000" scaled="1"/>
              </a:gradFill>
              <a:effectLst>
                <a:outerShdw blurRad="127000" algn="tl" rotWithShape="0">
                  <a:schemeClr val="bg1"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uk-UA" altLang="en-US" sz="2700" b="0" i="0" u="none" strike="noStrike" kern="0" cap="none" spc="0" normalizeH="0" baseline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Я щоранку заходжу в клас.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uk-UA" altLang="en-US" sz="2700" kern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На дитячих обличчях – </a:t>
            </a:r>
            <a:r>
              <a:rPr kumimoji="1" lang="uk-UA" altLang="en-US" sz="2700" kern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усміх</a:t>
            </a:r>
            <a:r>
              <a:rPr kumimoji="1" lang="uk-UA" altLang="en-US" sz="2700" kern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uk-UA" altLang="en-US" sz="2700" kern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Що я варта, діти, без вас?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uk-UA" altLang="en-US" sz="2700" kern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Ви – натхнення моє, мій успіх.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uk-UA" altLang="en-US" sz="2700" kern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Щоб любові вогонь не згас,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uk-UA" altLang="en-US" sz="2700" kern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Щоб віддати дітям серце і душі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uk-UA" altLang="en-US" sz="2700" kern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Я щоранку захожу в клас: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uk-UA" altLang="en-US" sz="2700" kern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Я вчитель. Я вчити мушу!   </a:t>
            </a:r>
            <a:r>
              <a:rPr kumimoji="1" lang="uk-UA" altLang="en-US" sz="2700" b="0" i="0" u="none" strike="noStrike" kern="0" cap="none" spc="0" normalizeH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1" lang="uk-UA" altLang="en-US" sz="4400" b="0" i="0" u="none" strike="noStrike" kern="0" cap="none" spc="0" normalizeH="0" baseline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1" lang="uk-UA" altLang="en-US" sz="4400" b="0" i="0" u="none" strike="noStrike" kern="0" cap="none" spc="0" normalizeH="0" baseline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1" lang="uk-UA" sz="4400" b="0" i="0" u="none" strike="noStrike" kern="0" cap="none" spc="0" normalizeH="0" baseline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1" lang="uk-UA" sz="4400" b="0" i="0" u="none" strike="noStrike" kern="0" cap="none" spc="0" normalizeH="0" baseline="0" noProof="0" dirty="0" smtClean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1" lang="uk-UA" sz="4400" b="0" i="0" u="none" strike="noStrike" kern="0" cap="none" spc="0" normalizeH="0" baseline="0" noProof="0" dirty="0">
              <a:ln w="12700">
                <a:solidFill>
                  <a:schemeClr val="tx1">
                    <a:tint val="95000"/>
                  </a:schemeClr>
                </a:solidFill>
              </a:ln>
              <a:gradFill>
                <a:gsLst>
                  <a:gs pos="0">
                    <a:schemeClr val="tx1">
                      <a:tint val="65000"/>
                    </a:schemeClr>
                  </a:gs>
                  <a:gs pos="49900">
                    <a:schemeClr val="tx1">
                      <a:tint val="95000"/>
                    </a:schemeClr>
                  </a:gs>
                  <a:gs pos="50000">
                    <a:schemeClr val="tx1"/>
                  </a:gs>
                  <a:gs pos="100000">
                    <a:schemeClr val="tx1">
                      <a:tint val="95000"/>
                    </a:schemeClr>
                  </a:gs>
                </a:gsLst>
                <a:lin ang="5400000" scaled="1"/>
              </a:gradFill>
              <a:effectLst>
                <a:outerShdw blurRad="127000" algn="tl" rotWithShape="0">
                  <a:schemeClr val="bg1">
                    <a:alpha val="50000"/>
                  </a:scheme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абличка 15"/>
          <p:cNvSpPr/>
          <p:nvPr/>
        </p:nvSpPr>
        <p:spPr>
          <a:xfrm>
            <a:off x="2411760" y="5877272"/>
            <a:ext cx="4392488" cy="57606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Табличка 14"/>
          <p:cNvSpPr/>
          <p:nvPr/>
        </p:nvSpPr>
        <p:spPr>
          <a:xfrm>
            <a:off x="2411760" y="5301208"/>
            <a:ext cx="4392488" cy="57606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Табличка 13"/>
          <p:cNvSpPr/>
          <p:nvPr/>
        </p:nvSpPr>
        <p:spPr>
          <a:xfrm>
            <a:off x="2411760" y="4725144"/>
            <a:ext cx="4392488" cy="57606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Табличка 12"/>
          <p:cNvSpPr/>
          <p:nvPr/>
        </p:nvSpPr>
        <p:spPr>
          <a:xfrm>
            <a:off x="2411760" y="4149080"/>
            <a:ext cx="4392488" cy="57606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Табличка 11"/>
          <p:cNvSpPr/>
          <p:nvPr/>
        </p:nvSpPr>
        <p:spPr>
          <a:xfrm>
            <a:off x="2411760" y="3573016"/>
            <a:ext cx="4392488" cy="57606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Табличка 10"/>
          <p:cNvSpPr/>
          <p:nvPr/>
        </p:nvSpPr>
        <p:spPr>
          <a:xfrm>
            <a:off x="2411760" y="2996952"/>
            <a:ext cx="4392488" cy="57606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Табличка 9"/>
          <p:cNvSpPr/>
          <p:nvPr/>
        </p:nvSpPr>
        <p:spPr>
          <a:xfrm>
            <a:off x="2411760" y="2420888"/>
            <a:ext cx="4392488" cy="57606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Табличка 8"/>
          <p:cNvSpPr/>
          <p:nvPr/>
        </p:nvSpPr>
        <p:spPr>
          <a:xfrm>
            <a:off x="2411760" y="1844824"/>
            <a:ext cx="4392488" cy="57606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Табличка 7"/>
          <p:cNvSpPr/>
          <p:nvPr/>
        </p:nvSpPr>
        <p:spPr>
          <a:xfrm>
            <a:off x="2411760" y="1268760"/>
            <a:ext cx="4392488" cy="57606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Табличка 5"/>
          <p:cNvSpPr/>
          <p:nvPr/>
        </p:nvSpPr>
        <p:spPr>
          <a:xfrm>
            <a:off x="2411760" y="692696"/>
            <a:ext cx="4392488" cy="576064"/>
          </a:xfrm>
          <a:prstGeom prst="plaqu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764704"/>
            <a:ext cx="6264696" cy="5904656"/>
          </a:xfrm>
        </p:spPr>
        <p:txBody>
          <a:bodyPr>
            <a:normAutofit fontScale="90000"/>
          </a:bodyPr>
          <a:lstStyle/>
          <a:p>
            <a:pPr fontAlgn="base"/>
            <a: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«Робота в групах»</a:t>
            </a:r>
            <a:b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«Робота в парах»</a:t>
            </a:r>
            <a:b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«Мозковий штурм»</a:t>
            </a:r>
            <a:b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 Рольова гра »</a:t>
            </a:r>
            <a:b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 Мікрофон »</a:t>
            </a:r>
            <a:b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«Метод ПРЕС »</a:t>
            </a:r>
            <a:b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«Коло ідей»</a:t>
            </a:r>
            <a:b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«Акваріум»</a:t>
            </a:r>
            <a:b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«Закінчити речення»</a:t>
            </a:r>
            <a:b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«Асоціативний кущ» </a:t>
            </a:r>
            <a:endParaRPr lang="uk-UA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-1872716" y="2528900"/>
            <a:ext cx="6120680" cy="187220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</a:rPr>
              <a:t>Інтерактивні</a:t>
            </a:r>
            <a:endParaRPr lang="uk-UA" sz="4400" dirty="0" smtClean="0">
              <a:solidFill>
                <a:srgbClr val="FF0000"/>
              </a:solidFill>
            </a:endParaRPr>
          </a:p>
          <a:p>
            <a:pPr algn="ctr"/>
            <a:r>
              <a:rPr lang="uk-UA" sz="4400" b="1" dirty="0" smtClean="0">
                <a:solidFill>
                  <a:srgbClr val="FF0000"/>
                </a:solidFill>
              </a:rPr>
              <a:t>методи навчання:</a:t>
            </a:r>
            <a:endParaRPr lang="uk-UA" sz="4400" dirty="0" smtClean="0">
              <a:solidFill>
                <a:srgbClr val="FF0000"/>
              </a:solidFill>
            </a:endParaRPr>
          </a:p>
          <a:p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239000" cy="66068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КОДЕКС ЧЕСТІ ВЧИТЕЛЯ</a:t>
            </a:r>
            <a:endParaRPr lang="uk-UA" sz="4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74324"/>
            <a:ext cx="2627604" cy="170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cument"/>
          <p:cNvSpPr>
            <a:spLocks noEditPoints="1" noChangeArrowheads="1"/>
          </p:cNvSpPr>
          <p:nvPr/>
        </p:nvSpPr>
        <p:spPr bwMode="auto">
          <a:xfrm>
            <a:off x="6372200" y="1844824"/>
            <a:ext cx="2519362" cy="1584325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uk-UA" b="1" i="1" dirty="0" smtClean="0">
                <a:solidFill>
                  <a:srgbClr val="9933FF"/>
                </a:solidFill>
                <a:latin typeface="Arial" pitchFamily="34" charset="0"/>
              </a:rPr>
              <a:t>Планувати </a:t>
            </a:r>
          </a:p>
          <a:p>
            <a:pPr algn="ctr">
              <a:defRPr/>
            </a:pPr>
            <a:r>
              <a:rPr lang="uk-UA" b="1" i="1" dirty="0" smtClean="0">
                <a:solidFill>
                  <a:srgbClr val="9933FF"/>
                </a:solidFill>
                <a:latin typeface="Arial" pitchFamily="34" charset="0"/>
              </a:rPr>
              <a:t>і впроваджувати нові  системи, </a:t>
            </a:r>
          </a:p>
          <a:p>
            <a:pPr algn="ctr">
              <a:defRPr/>
            </a:pPr>
            <a:r>
              <a:rPr lang="uk-UA" b="1" i="1" dirty="0" smtClean="0">
                <a:solidFill>
                  <a:srgbClr val="9933FF"/>
                </a:solidFill>
                <a:latin typeface="Arial" pitchFamily="34" charset="0"/>
              </a:rPr>
              <a:t>форми і методи роботи.</a:t>
            </a:r>
            <a:endParaRPr lang="ru-RU" b="1" i="1" dirty="0">
              <a:solidFill>
                <a:srgbClr val="9933FF"/>
              </a:solidFill>
              <a:latin typeface="Arial" pitchFamily="34" charset="0"/>
            </a:endParaRPr>
          </a:p>
        </p:txBody>
      </p:sp>
      <p:sp>
        <p:nvSpPr>
          <p:cNvPr id="7" name="Document"/>
          <p:cNvSpPr>
            <a:spLocks noEditPoints="1" noChangeArrowheads="1"/>
          </p:cNvSpPr>
          <p:nvPr/>
        </p:nvSpPr>
        <p:spPr bwMode="auto">
          <a:xfrm>
            <a:off x="395536" y="5085184"/>
            <a:ext cx="2519362" cy="1584325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uk-UA" b="1" i="1" dirty="0" smtClean="0">
                <a:solidFill>
                  <a:srgbClr val="9933FF"/>
                </a:solidFill>
                <a:latin typeface="Arial" pitchFamily="34" charset="0"/>
              </a:rPr>
              <a:t>Мати свій особистий стиль,щоб кожен урок не  був  схожий на інший.</a:t>
            </a:r>
            <a:endParaRPr lang="ru-RU" b="1" i="1" dirty="0">
              <a:solidFill>
                <a:srgbClr val="9933FF"/>
              </a:solidFill>
              <a:latin typeface="Arial" pitchFamily="34" charset="0"/>
            </a:endParaRPr>
          </a:p>
        </p:txBody>
      </p:sp>
      <p:sp>
        <p:nvSpPr>
          <p:cNvPr id="8" name="Document"/>
          <p:cNvSpPr>
            <a:spLocks noEditPoints="1" noChangeArrowheads="1"/>
          </p:cNvSpPr>
          <p:nvPr/>
        </p:nvSpPr>
        <p:spPr bwMode="auto">
          <a:xfrm>
            <a:off x="6372200" y="5013176"/>
            <a:ext cx="2519362" cy="1584325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009DD9">
              <a:lumMod val="40000"/>
              <a:lumOff val="60000"/>
            </a:srgbClr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9933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Дотримуватись вимог до мовлення та правил спілкування.</a:t>
            </a: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srgbClr val="9933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Document"/>
          <p:cNvSpPr>
            <a:spLocks noEditPoints="1" noChangeArrowheads="1"/>
          </p:cNvSpPr>
          <p:nvPr/>
        </p:nvSpPr>
        <p:spPr bwMode="auto">
          <a:xfrm>
            <a:off x="3419872" y="3861048"/>
            <a:ext cx="2519362" cy="1584325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25400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uk-UA" b="1" i="1" dirty="0" smtClean="0">
                <a:solidFill>
                  <a:srgbClr val="9933FF"/>
                </a:solidFill>
                <a:latin typeface="Arial" pitchFamily="34" charset="0"/>
              </a:rPr>
              <a:t>Створювати умови для максимального розвитку здібностей учнів.</a:t>
            </a:r>
            <a:endParaRPr lang="ru-RU" b="1" i="1" dirty="0">
              <a:solidFill>
                <a:srgbClr val="9933FF"/>
              </a:solidFill>
              <a:latin typeface="Arial" pitchFamily="34" charset="0"/>
            </a:endParaRPr>
          </a:p>
        </p:txBody>
      </p:sp>
      <p:pic>
        <p:nvPicPr>
          <p:cNvPr id="3" name="Picture 2" descr="F:\перша школа\DSC_0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3" y="1196752"/>
            <a:ext cx="3744416" cy="2661917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68376586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uiExpand="1" build="allAtOnce" animBg="1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YamatoPainting">
  <a:themeElements>
    <a:clrScheme name="Fresh">
      <a:dk1>
        <a:srgbClr val="170313"/>
      </a:dk1>
      <a:lt1>
        <a:srgbClr val="FBC6BB"/>
      </a:lt1>
      <a:dk2>
        <a:srgbClr val="FAAA9A"/>
      </a:dk2>
      <a:lt2>
        <a:srgbClr val="FAAA9A"/>
      </a:lt2>
      <a:accent1>
        <a:srgbClr val="3B4F18"/>
      </a:accent1>
      <a:accent2>
        <a:srgbClr val="CCC834"/>
      </a:accent2>
      <a:accent3>
        <a:srgbClr val="F49AE1"/>
      </a:accent3>
      <a:accent4>
        <a:srgbClr val="2AC9DE"/>
      </a:accent4>
      <a:accent5>
        <a:srgbClr val="927B74"/>
      </a:accent5>
      <a:accent6>
        <a:srgbClr val="3F3F3F"/>
      </a:accent6>
      <a:hlink>
        <a:srgbClr val="0A6A21"/>
      </a:hlink>
      <a:folHlink>
        <a:srgbClr val="406EA5"/>
      </a:folHlink>
    </a:clrScheme>
    <a:fontScheme name="Yamato Painti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Yamato Painting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100000"/>
              </a:schemeClr>
            </a:gs>
            <a:gs pos="100000">
              <a:schemeClr val="phClr">
                <a:tint val="100000"/>
                <a:shade val="20000"/>
              </a:schemeClr>
            </a:gs>
          </a:gsLst>
          <a:lin ang="5400000" scaled="1"/>
        </a:gradFill>
        <a:blipFill>
          <a:blip xmlns:r="http://schemas.openxmlformats.org/officeDocument/2006/relationships" r:embed="rId1">
            <a:duotone>
              <a:srgbClr val="000000"/>
              <a:schemeClr val="phClr">
                <a:tint val="100000"/>
              </a:schemeClr>
            </a:duotone>
          </a:blip>
          <a:tile tx="0" ty="0" sx="35000" sy="35000" flip="none" algn="tl"/>
        </a:blipFill>
      </a:fillStyleLst>
      <a:lnStyleLst>
        <a:ln w="9525" cap="flat" cmpd="sng" algn="ctr">
          <a:solidFill>
            <a:schemeClr val="phClr">
              <a:alpha val="60000"/>
            </a:schemeClr>
          </a:solidFill>
          <a:prstDash val="solid"/>
        </a:ln>
        <a:ln w="19525" cap="flat" cmpd="sng" algn="ctr">
          <a:solidFill>
            <a:schemeClr val="phClr">
              <a:alpha val="90000"/>
            </a:schemeClr>
          </a:solidFill>
          <a:prstDash val="solid"/>
        </a:ln>
        <a:ln w="3810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  <a:scene3d>
            <a:camera prst="orthographicFront"/>
            <a:lightRig rig="soft" dir="tl">
              <a:rot lat="0" lon="0" rev="0"/>
            </a:lightRig>
          </a:scene3d>
          <a:sp3d>
            <a:bevelT prst="angle"/>
            <a:bevelB w="304800" h="4445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glow rad="51600">
              <a:schemeClr val="phClr"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>
            <a:shade val="90000"/>
          </a:schemeClr>
        </a:solidFill>
        <a:blipFill>
          <a:blip xmlns:r="http://schemas.openxmlformats.org/officeDocument/2006/relationships" r:embed="rId2">
            <a:duotone>
              <a:schemeClr val="phClr">
                <a:tint val="100000"/>
                <a:shade val="5000"/>
              </a:schemeClr>
              <a:schemeClr val="phClr">
                <a:shade val="100000"/>
              </a:schemeClr>
            </a:duotone>
          </a:blip>
          <a:tile tx="0" ty="0" sx="120000" sy="120000" flip="xy" algn="t"/>
        </a:blipFill>
        <a:blipFill rotWithShape="0">
          <a:blip xmlns:r="http://schemas.openxmlformats.org/officeDocument/2006/relationships" r:embed="rId3">
            <a:duotone>
              <a:schemeClr val="phClr">
                <a:tint val="100000"/>
                <a:shade val="5000"/>
              </a:schemeClr>
              <a:schemeClr val="phClr">
                <a:shade val="100000"/>
              </a:schemeClr>
            </a:duotone>
          </a:blip>
          <a:srcRect/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Японская живопись</Template>
  <TotalTime>573</TotalTime>
  <Words>998</Words>
  <Application>Microsoft Office PowerPoint</Application>
  <PresentationFormat>Экран (4:3)</PresentationFormat>
  <Paragraphs>164</Paragraphs>
  <Slides>24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YamatoPainting</vt:lpstr>
      <vt:lpstr>Пакет</vt:lpstr>
      <vt:lpstr>Демах  Світлана  Степанівна вчитель початкових класів, заступник директора з навчально-виховної роботи   </vt:lpstr>
      <vt:lpstr> П о р т ф о л і о  в ч и т е л я – це… П   – педагогічні інновації О   – освітні маршрути Р    – робота над собою Т    – технології навчання Ф   – фінансування результатів О   – оцінка власних досягнень л   – любов до професії  І    – імпульс до активності о   – об’єктивний погляд на себе  </vt:lpstr>
      <vt:lpstr>  Школа в нас 1-ша, класи – як палати. Вчителі – всі конкурсанти, а учні стипендіати!                                        Вчителі  наші – люди прекрасні,         А наша школа – ніби весна.         Живе тут пісня, легенда і казка.         Кращої школи на світі нема .                                                                                                                </vt:lpstr>
      <vt:lpstr>Освіта: вища Закінчила:  Чортківське педучилище, вчитель початкових класів;  Тернопільський державний педагогічний інститут, вчитель   початкових класів і образотворчого мистецтва; Тернопільський національний педагогічний університет ім.В. Гнатюка, вчитель англійської мови та зарубіжної літератури  Стаж роботи:     20 років           Кваліфікаційна категорія: спеціаліст вищої категорії, старший вчитель  </vt:lpstr>
      <vt:lpstr>Слайд 5</vt:lpstr>
      <vt:lpstr>Курси підвищення кваліфікації: з 17.01 – 28.02.2013р., Тернопільський обласний комунальний  інститут післядипломної педагогічної освіти </vt:lpstr>
      <vt:lpstr>Мій клас</vt:lpstr>
      <vt:lpstr>«Робота в групах» «Робота в парах» «Мозковий штурм» « Рольова гра » « Мікрофон » «Метод ПРЕС » «Коло ідей» «Акваріум» «Закінчити речення» «Асоціативний кущ» </vt:lpstr>
      <vt:lpstr>КОДЕКС ЧЕСТІ ВЧИТЕЛЯ</vt:lpstr>
      <vt:lpstr>Робота з батьками</vt:lpstr>
      <vt:lpstr> Життєве кредо: «Віддай людині крихітку себе. За це душа наповнюється світлом».       Л.Костенко                                                                                                         </vt:lpstr>
      <vt:lpstr>Методична робота </vt:lpstr>
      <vt:lpstr>Слайд 13</vt:lpstr>
      <vt:lpstr>Мої публікації:</vt:lpstr>
      <vt:lpstr>Заглядає в зошит казка, мудрими очима…</vt:lpstr>
      <vt:lpstr>Математика в прислів’ях і приказках</vt:lpstr>
      <vt:lpstr>Навчання грамоти. Письмо(  фрагмент уроку ) </vt:lpstr>
      <vt:lpstr>Слайд 18</vt:lpstr>
      <vt:lpstr>Слайд 19</vt:lpstr>
      <vt:lpstr>Слайд 20</vt:lpstr>
      <vt:lpstr>Слайд 21</vt:lpstr>
      <vt:lpstr>Відкриті уроки</vt:lpstr>
      <vt:lpstr>Люблю я школу, дітей і роботу, знаходжу в них радість, і біль, і турботу, і щастя, й проблеми і забуття, і вічний пошук – стимулу життя. </vt:lpstr>
      <vt:lpstr>Чубчики і бантики, ясні оченята,  Ви наша романтика , хлопчики й дівчатка.  З вами наша доля завжди нерозлучна,  ви наші квіти, ви наші – учні.   Початкова школа -  це перша сходинка, на яку стають маленькі школярі, піднімаються все вище і вище на шляху до знань. Спогади про вчителів, про шкільних друзів, про веселі перерви, свята, екскурсії, різні конкурси повинні все життя зберігатися в їхніх серцях, і зігрівати вже дорослих,   що досягнули чогось у житті. На вчителях лежить особлива відповідальність за успішне шкільне майбутнє маленьких учнів. Бажаю всім успіху та дякую за увагу. Щиро ваша Світлана Степанівна Демах !!!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Демах  Світлана  Степанівна вчитель початкових класів, заступник директора з навчально-виховної роботи   </dc:title>
  <dc:creator>ВИКЛАДАЧ</dc:creator>
  <cp:lastModifiedBy>Домашній</cp:lastModifiedBy>
  <cp:revision>41</cp:revision>
  <dcterms:created xsi:type="dcterms:W3CDTF">2014-02-10T09:37:15Z</dcterms:created>
  <dcterms:modified xsi:type="dcterms:W3CDTF">2014-02-11T20:17:22Z</dcterms:modified>
</cp:coreProperties>
</file>