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4"/>
  </p:notesMasterIdLst>
  <p:sldIdLst>
    <p:sldId id="256" r:id="rId2"/>
    <p:sldId id="311" r:id="rId3"/>
    <p:sldId id="312" r:id="rId4"/>
    <p:sldId id="269" r:id="rId5"/>
    <p:sldId id="257" r:id="rId6"/>
    <p:sldId id="313" r:id="rId7"/>
    <p:sldId id="265" r:id="rId8"/>
    <p:sldId id="267" r:id="rId9"/>
    <p:sldId id="285" r:id="rId10"/>
    <p:sldId id="286" r:id="rId11"/>
    <p:sldId id="287" r:id="rId12"/>
    <p:sldId id="288" r:id="rId13"/>
    <p:sldId id="289" r:id="rId14"/>
    <p:sldId id="294" r:id="rId15"/>
    <p:sldId id="290" r:id="rId16"/>
    <p:sldId id="291" r:id="rId17"/>
    <p:sldId id="292" r:id="rId18"/>
    <p:sldId id="293" r:id="rId19"/>
    <p:sldId id="295" r:id="rId20"/>
    <p:sldId id="296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97" r:id="rId32"/>
    <p:sldId id="298" r:id="rId33"/>
    <p:sldId id="299" r:id="rId34"/>
    <p:sldId id="300" r:id="rId35"/>
    <p:sldId id="279" r:id="rId36"/>
    <p:sldId id="280" r:id="rId37"/>
    <p:sldId id="281" r:id="rId38"/>
    <p:sldId id="282" r:id="rId39"/>
    <p:sldId id="283" r:id="rId40"/>
    <p:sldId id="284" r:id="rId41"/>
    <p:sldId id="301" r:id="rId42"/>
    <p:sldId id="302" r:id="rId43"/>
    <p:sldId id="303" r:id="rId44"/>
    <p:sldId id="304" r:id="rId45"/>
    <p:sldId id="305" r:id="rId46"/>
    <p:sldId id="310" r:id="rId47"/>
    <p:sldId id="306" r:id="rId48"/>
    <p:sldId id="307" r:id="rId49"/>
    <p:sldId id="308" r:id="rId50"/>
    <p:sldId id="309" r:id="rId51"/>
    <p:sldId id="314" r:id="rId52"/>
    <p:sldId id="315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9900FF"/>
    <a:srgbClr val="00CC00"/>
    <a:srgbClr val="003300"/>
    <a:srgbClr val="006600"/>
    <a:srgbClr val="FF0066"/>
    <a:srgbClr val="9900CC"/>
    <a:srgbClr val="CC0000"/>
    <a:srgbClr val="FF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-726" y="-9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3E674-E181-4CC0-B881-71ACBB43F44B}" type="datetimeFigureOut">
              <a:rPr lang="uk-UA" smtClean="0"/>
              <a:t>14.03.2012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CF472-91DA-4CBF-841E-118086348A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083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CF472-91DA-4CBF-841E-118086348A0F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2402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CF472-91DA-4CBF-841E-118086348A0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564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CF472-91DA-4CBF-841E-118086348A0F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86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CF472-91DA-4CBF-841E-118086348A0F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668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CF472-91DA-4CBF-841E-118086348A0F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64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CF472-91DA-4CBF-841E-118086348A0F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243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1348-8BAE-4627-8EAE-158FDDD17FD5}" type="datetime1">
              <a:rPr lang="ru-RU" smtClean="0"/>
              <a:t>14.03.2012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1DDC-9208-40D9-8A79-4C5E9993C51F}" type="datetime1">
              <a:rPr lang="ru-RU" smtClean="0"/>
              <a:t>14.03.2012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BCCAB-FE78-41C0-92A5-0B0DC5FC41B2}" type="datetime1">
              <a:rPr lang="ru-RU" smtClean="0"/>
              <a:t>14.03.2012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83-08F7-4B79-A26B-BEAE91F5270A}" type="datetime1">
              <a:rPr lang="ru-RU" smtClean="0"/>
              <a:t>14.03.2012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A361-EFC9-474F-B572-4E4467D36246}" type="datetime1">
              <a:rPr lang="ru-RU" smtClean="0"/>
              <a:t>14.03.2012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02BF-0BAD-4A3E-A11F-9B2A0E67F8AA}" type="datetime1">
              <a:rPr lang="ru-RU" smtClean="0"/>
              <a:t>14.03.2012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9A45-DA49-48F3-B9F4-40ADB7CA7661}" type="datetime1">
              <a:rPr lang="ru-RU" smtClean="0"/>
              <a:t>14.03.2012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0456-ABA5-47A0-B661-EB7C32BA3C29}" type="datetime1">
              <a:rPr lang="ru-RU" smtClean="0"/>
              <a:t>14.03.2012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7034-1F23-4E09-984E-038B9249B16F}" type="datetime1">
              <a:rPr lang="ru-RU" smtClean="0"/>
              <a:t>14.03.2012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5BFE-9CEF-44D6-BB12-EEFCCC574153}" type="datetime1">
              <a:rPr lang="ru-RU" smtClean="0"/>
              <a:t>14.03.2012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91AC-D856-4C13-B373-71C63AED9FE5}" type="datetime1">
              <a:rPr lang="ru-RU" smtClean="0"/>
              <a:t>14.03.2012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4DBFE3C-DBD1-4D6F-AA36-18424FD4CBE0}" type="datetime1">
              <a:rPr lang="ru-RU" smtClean="0"/>
              <a:t>14.03.2012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34.JP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slide" Target="slide12.xml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38.JP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39.jp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4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43.jp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44.jp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45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image" Target="../media/image46.png"/><Relationship Id="rId10" Type="http://schemas.openxmlformats.org/officeDocument/2006/relationships/slide" Target="slide23.xml"/><Relationship Id="rId4" Type="http://schemas.openxmlformats.org/officeDocument/2006/relationships/audio" Target="../media/audio2.wav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48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49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33.png"/><Relationship Id="rId5" Type="http://schemas.openxmlformats.org/officeDocument/2006/relationships/image" Target="../media/image5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5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53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5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29.png"/><Relationship Id="rId5" Type="http://schemas.openxmlformats.org/officeDocument/2006/relationships/image" Target="../media/image55.png"/><Relationship Id="rId10" Type="http://schemas.openxmlformats.org/officeDocument/2006/relationships/slide" Target="slide30.xml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57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58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59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60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61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18" Type="http://schemas.openxmlformats.org/officeDocument/2006/relationships/image" Target="../media/image67.jpg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66.png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slide" Target="slide5.xml"/><Relationship Id="rId10" Type="http://schemas.openxmlformats.org/officeDocument/2006/relationships/image" Target="../media/image26.jpeg"/><Relationship Id="rId19" Type="http://schemas.openxmlformats.org/officeDocument/2006/relationships/image" Target="../media/image6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Relationship Id="rId1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7.xml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69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8.xml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70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9.xml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71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3.png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72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" Type="http://schemas.microsoft.com/office/2007/relationships/media" Target="../media/media2.mp3"/><Relationship Id="rId16" Type="http://schemas.openxmlformats.org/officeDocument/2006/relationships/slide" Target="slide40.xml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75.png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76.png"/><Relationship Id="rId12" Type="http://schemas.openxmlformats.org/officeDocument/2006/relationships/slide" Target="slide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77.png"/><Relationship Id="rId12" Type="http://schemas.openxmlformats.org/officeDocument/2006/relationships/slide" Target="slide4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78.png"/><Relationship Id="rId12" Type="http://schemas.openxmlformats.org/officeDocument/2006/relationships/slide" Target="slide4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Relationship Id="rId1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44.xml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80.png"/><Relationship Id="rId12" Type="http://schemas.openxmlformats.org/officeDocument/2006/relationships/image" Target="../media/image8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Relationship Id="rId1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3.jpg"/><Relationship Id="rId3" Type="http://schemas.openxmlformats.org/officeDocument/2006/relationships/audio" Target="../media/media3.mp3"/><Relationship Id="rId7" Type="http://schemas.openxmlformats.org/officeDocument/2006/relationships/image" Target="../media/image26.jpeg"/><Relationship Id="rId12" Type="http://schemas.openxmlformats.org/officeDocument/2006/relationships/image" Target="../media/image62.png"/><Relationship Id="rId2" Type="http://schemas.microsoft.com/office/2007/relationships/media" Target="../media/media3.mp3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82.gif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slide" Target="slide4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3" Type="http://schemas.openxmlformats.org/officeDocument/2006/relationships/audio" Target="file:///C:\Documents%20and%20Settings\Admin\&#1056;&#1072;&#1073;&#1086;&#1095;&#1080;&#1081;%20&#1089;&#1090;&#1086;&#1083;\ee7783b92252.mp3" TargetMode="External"/><Relationship Id="rId7" Type="http://schemas.openxmlformats.org/officeDocument/2006/relationships/image" Target="../media/image84.jpg"/><Relationship Id="rId12" Type="http://schemas.openxmlformats.org/officeDocument/2006/relationships/slide" Target="slide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" Target="slide47.xml"/><Relationship Id="rId7" Type="http://schemas.openxmlformats.org/officeDocument/2006/relationships/slide" Target="slide49.xml"/><Relationship Id="rId12" Type="http://schemas.openxmlformats.org/officeDocument/2006/relationships/image" Target="../media/image3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slide" Target="slide5.xml"/><Relationship Id="rId5" Type="http://schemas.openxmlformats.org/officeDocument/2006/relationships/slide" Target="slide48.xml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slide" Target="slide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6.xml"/><Relationship Id="rId18" Type="http://schemas.openxmlformats.org/officeDocument/2006/relationships/image" Target="../media/image20.png"/><Relationship Id="rId3" Type="http://schemas.openxmlformats.org/officeDocument/2006/relationships/slide" Target="slide11.xml"/><Relationship Id="rId21" Type="http://schemas.openxmlformats.org/officeDocument/2006/relationships/slide" Target="slide51.xml"/><Relationship Id="rId7" Type="http://schemas.openxmlformats.org/officeDocument/2006/relationships/slide" Target="slide31.xml"/><Relationship Id="rId12" Type="http://schemas.openxmlformats.org/officeDocument/2006/relationships/image" Target="../media/image17.png"/><Relationship Id="rId17" Type="http://schemas.openxmlformats.org/officeDocument/2006/relationships/slide" Target="slide21.xml"/><Relationship Id="rId2" Type="http://schemas.openxmlformats.org/officeDocument/2006/relationships/image" Target="../media/image12.png"/><Relationship Id="rId16" Type="http://schemas.openxmlformats.org/officeDocument/2006/relationships/image" Target="../media/image19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36.xml"/><Relationship Id="rId15" Type="http://schemas.openxmlformats.org/officeDocument/2006/relationships/slide" Target="slide41.xml"/><Relationship Id="rId10" Type="http://schemas.openxmlformats.org/officeDocument/2006/relationships/image" Target="../media/image16.png"/><Relationship Id="rId19" Type="http://schemas.openxmlformats.org/officeDocument/2006/relationships/slide" Target="slide46.xml"/><Relationship Id="rId4" Type="http://schemas.openxmlformats.org/officeDocument/2006/relationships/image" Target="../media/image13.png"/><Relationship Id="rId9" Type="http://schemas.openxmlformats.org/officeDocument/2006/relationships/slide" Target="slide26.xml"/><Relationship Id="rId1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png"/><Relationship Id="rId5" Type="http://schemas.openxmlformats.org/officeDocument/2006/relationships/image" Target="../media/image94.jpg"/><Relationship Id="rId4" Type="http://schemas.openxmlformats.org/officeDocument/2006/relationships/notesSlide" Target="../notesSlides/notesSlide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ee7783b92252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89C80-435E-41F8-9048-148E0A5053AD}" type="datetime1">
              <a:rPr lang="ru-RU" smtClean="0"/>
              <a:t>14.03.2012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742" y="979568"/>
            <a:ext cx="82986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Які дерева не знають листопаду?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Бічний орган рослини,слугує для фотосинтезу.</a:t>
            </a:r>
          </a:p>
          <a:p>
            <a:pPr marL="571500" indent="-571500">
              <a:buFont typeface="Arial" pitchFamily="34" charset="0"/>
              <a:buChar char="•"/>
            </a:pPr>
            <a:endParaRPr lang="uk-UA" sz="4400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304800" y="4441834"/>
            <a:ext cx="5851376" cy="1709942"/>
            <a:chOff x="939051" y="5976326"/>
            <a:chExt cx="4487857" cy="993103"/>
          </a:xfrm>
        </p:grpSpPr>
        <p:sp>
          <p:nvSpPr>
            <p:cNvPr id="41" name="TextBox 40"/>
            <p:cNvSpPr txBox="1"/>
            <p:nvPr/>
          </p:nvSpPr>
          <p:spPr>
            <a:xfrm>
              <a:off x="939051" y="5976326"/>
              <a:ext cx="4487857" cy="84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itchFamily="34" charset="0"/>
                <a:buChar char="•"/>
              </a:pPr>
              <a:r>
                <a:rPr lang="uk-UA" sz="4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Ялина, сосна,кедр.</a:t>
              </a:r>
            </a:p>
            <a:p>
              <a:pPr marL="571500" indent="-571500">
                <a:buFont typeface="Arial" pitchFamily="34" charset="0"/>
                <a:buChar char="•"/>
              </a:pPr>
              <a:r>
                <a:rPr lang="uk-UA" sz="4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Листок.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1" y="434605"/>
            <a:ext cx="80415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Найголовнішою з країн для нього лишилася країна дитинства. А в навколишньому світі він перш за все побачив би «їх маленькі очі, що схожі на голочки гострого суму. Вони тулилися одне до одного, ніби шукали порятунку.» </a:t>
            </a:r>
          </a:p>
          <a:p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якого письменника – природолюба йде мова?  </a:t>
            </a:r>
          </a:p>
          <a:p>
            <a:pPr marL="571500" indent="-571500">
              <a:buFont typeface="Arial" pitchFamily="34" charset="0"/>
              <a:buChar char="•"/>
            </a:pPr>
            <a:endParaRPr lang="uk-UA" sz="4400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04801" y="4581129"/>
            <a:ext cx="5851376" cy="1570645"/>
            <a:chOff x="939052" y="6057227"/>
            <a:chExt cx="4487857" cy="912202"/>
          </a:xfrm>
        </p:grpSpPr>
        <p:sp>
          <p:nvSpPr>
            <p:cNvPr id="41" name="TextBox 40"/>
            <p:cNvSpPr txBox="1"/>
            <p:nvPr/>
          </p:nvSpPr>
          <p:spPr>
            <a:xfrm>
              <a:off x="939052" y="6140436"/>
              <a:ext cx="4487857" cy="69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Євген Гуцало «Сім</a:t>
              </a:r>
              <a:r>
                <a:rPr lang="en-US" sz="36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uk-UA" sz="36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я дикої качки»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749009"/>
            <a:ext cx="82996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600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Найбільшу кількість </a:t>
            </a:r>
            <a:r>
              <a:rPr lang="uk-UA" sz="3600" b="1" dirty="0" err="1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кіновтілень</a:t>
            </a:r>
            <a:r>
              <a:rPr lang="uk-UA" sz="3600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має саме цей персонаж світової літератури. За даними книги рекордів </a:t>
            </a:r>
            <a:r>
              <a:rPr lang="uk-UA" sz="3600" b="1" dirty="0" err="1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Гіннеса</a:t>
            </a:r>
            <a:r>
              <a:rPr lang="uk-UA" sz="3600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про пригоди цього детектива було </a:t>
            </a:r>
            <a:r>
              <a:rPr lang="uk-UA" sz="3600" b="1" dirty="0" err="1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зняито</a:t>
            </a:r>
            <a:r>
              <a:rPr lang="uk-UA" sz="3600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211 фільмів, а у його ролі побувало 75 акторів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99252" y="4677755"/>
            <a:ext cx="5851376" cy="1570645"/>
            <a:chOff x="961418" y="6057227"/>
            <a:chExt cx="4487857" cy="912202"/>
          </a:xfrm>
        </p:grpSpPr>
        <p:sp>
          <p:nvSpPr>
            <p:cNvPr id="41" name="TextBox 40"/>
            <p:cNvSpPr txBox="1"/>
            <p:nvPr/>
          </p:nvSpPr>
          <p:spPr>
            <a:xfrm>
              <a:off x="961418" y="6184594"/>
              <a:ext cx="4487857" cy="53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i="1" dirty="0" smtClean="0">
                  <a:solidFill>
                    <a:srgbClr val="FF0000"/>
                  </a:solidFill>
                </a:rPr>
                <a:t>Шерлок Холмс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998" y="33459"/>
            <a:ext cx="1715550" cy="17155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890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979568"/>
            <a:ext cx="8299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думку військового льотчика Льва </a:t>
            </a:r>
            <a:r>
              <a:rPr lang="uk-UA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Вяшкіна</a:t>
            </a:r>
            <a:r>
              <a:rPr 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він є типовим казковим персонажем епохи науково-технічної революції.</a:t>
            </a:r>
            <a:endParaRPr lang="uk-UA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39552" y="4801653"/>
            <a:ext cx="5851376" cy="1673870"/>
            <a:chOff x="1119100" y="5997276"/>
            <a:chExt cx="4487857" cy="972153"/>
          </a:xfrm>
        </p:grpSpPr>
        <p:sp>
          <p:nvSpPr>
            <p:cNvPr id="41" name="TextBox 40"/>
            <p:cNvSpPr txBox="1"/>
            <p:nvPr/>
          </p:nvSpPr>
          <p:spPr>
            <a:xfrm>
              <a:off x="1119100" y="5997276"/>
              <a:ext cx="4487857" cy="64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6600" b="1" i="1" dirty="0" err="1" smtClean="0">
                  <a:solidFill>
                    <a:srgbClr val="00B0F0"/>
                  </a:solidFill>
                </a:rPr>
                <a:t>Карлсон</a:t>
              </a:r>
              <a:endParaRPr lang="uk-UA" sz="6600" b="1" i="1" dirty="0" smtClean="0">
                <a:solidFill>
                  <a:srgbClr val="00B0F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3956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7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990" y="764704"/>
            <a:ext cx="8604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Таким людям «</a:t>
            </a:r>
            <a:r>
              <a:rPr lang="uk-UA" sz="36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36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не треба», замість землі «буде небо», «буде воля», «будуть хмари».</a:t>
            </a:r>
          </a:p>
          <a:p>
            <a:r>
              <a:rPr lang="uk-UA" sz="36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Як називає таку людину у своєму диптиху відома поетеса – </a:t>
            </a:r>
            <a:r>
              <a:rPr lang="uk-UA" sz="36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шістдесятниця</a:t>
            </a:r>
            <a:r>
              <a:rPr lang="uk-UA" sz="36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sz="36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295357" y="4724399"/>
            <a:ext cx="5851376" cy="2123659"/>
            <a:chOff x="987037" y="5973568"/>
            <a:chExt cx="4487857" cy="1233382"/>
          </a:xfrm>
        </p:grpSpPr>
        <p:sp>
          <p:nvSpPr>
            <p:cNvPr id="41" name="TextBox 40"/>
            <p:cNvSpPr txBox="1"/>
            <p:nvPr/>
          </p:nvSpPr>
          <p:spPr>
            <a:xfrm>
              <a:off x="987037" y="5973568"/>
              <a:ext cx="4487857" cy="1233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6600" b="1" i="1" dirty="0" smtClean="0">
                  <a:solidFill>
                    <a:srgbClr val="FF0000"/>
                  </a:solidFill>
                </a:rPr>
                <a:t>Крилата людина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7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8446" y="359500"/>
            <a:ext cx="8299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</a:t>
            </a:r>
            <a:r>
              <a:rPr lang="uk-UA" sz="32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вами художня деталь.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Його дорога солона, як сльози, як сама сіль; а «босі ноги боліли нестерпно»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 нього була фотокартка двох дівчаток у білих сукенках….»</a:t>
            </a:r>
          </a:p>
          <a:p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Що заперечують ці деталі?</a:t>
            </a:r>
            <a:endParaRPr lang="uk-UA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77056" y="4495599"/>
            <a:ext cx="5851376" cy="1570645"/>
            <a:chOff x="958019" y="6057227"/>
            <a:chExt cx="4487857" cy="912202"/>
          </a:xfrm>
        </p:grpSpPr>
        <p:sp>
          <p:nvSpPr>
            <p:cNvPr id="41" name="TextBox 40"/>
            <p:cNvSpPr txBox="1"/>
            <p:nvPr/>
          </p:nvSpPr>
          <p:spPr>
            <a:xfrm>
              <a:off x="958019" y="6058399"/>
              <a:ext cx="4487857" cy="53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5400" dirty="0" smtClean="0"/>
                <a:t>Війну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1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979568"/>
            <a:ext cx="8299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are the main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colours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of Ukrainian </a:t>
            </a: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lag</a:t>
            </a:r>
            <a:r>
              <a:rPr lang="uk-UA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85128" y="4339679"/>
            <a:ext cx="5851376" cy="1726566"/>
            <a:chOff x="964210" y="5966671"/>
            <a:chExt cx="4487857" cy="1002758"/>
          </a:xfrm>
        </p:grpSpPr>
        <p:sp>
          <p:nvSpPr>
            <p:cNvPr id="41" name="TextBox 40"/>
            <p:cNvSpPr txBox="1"/>
            <p:nvPr/>
          </p:nvSpPr>
          <p:spPr>
            <a:xfrm>
              <a:off x="964210" y="5966671"/>
              <a:ext cx="4487857" cy="69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 sz="7200" b="1" i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ellow, blue.</a:t>
              </a:r>
              <a:endParaRPr lang="uk-UA" sz="7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8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979568"/>
            <a:ext cx="8299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In what state is Hollywood situated</a:t>
            </a:r>
            <a:r>
              <a:rPr lang="uk-UA" sz="5400" dirty="0" smtClean="0">
                <a:solidFill>
                  <a:srgbClr val="FFFF00"/>
                </a:solidFill>
              </a:rPr>
              <a:t>?</a:t>
            </a:r>
            <a:endParaRPr lang="uk-UA" sz="5400" dirty="0">
              <a:solidFill>
                <a:srgbClr val="FFFF00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259632" y="4470792"/>
            <a:ext cx="5851376" cy="1595457"/>
            <a:chOff x="1788327" y="6042817"/>
            <a:chExt cx="4487857" cy="926612"/>
          </a:xfrm>
        </p:grpSpPr>
        <p:sp>
          <p:nvSpPr>
            <p:cNvPr id="41" name="TextBox 40"/>
            <p:cNvSpPr txBox="1"/>
            <p:nvPr/>
          </p:nvSpPr>
          <p:spPr>
            <a:xfrm>
              <a:off x="1788327" y="6042817"/>
              <a:ext cx="4487857" cy="69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 smtClean="0">
                  <a:solidFill>
                    <a:srgbClr val="92D050"/>
                  </a:solidFill>
                </a:rPr>
                <a:t>California</a:t>
              </a:r>
              <a:endParaRPr lang="uk-UA" sz="7200" b="1" i="1" dirty="0" smtClean="0">
                <a:solidFill>
                  <a:srgbClr val="92D05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979568"/>
            <a:ext cx="8299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What is the name of the </a:t>
            </a:r>
            <a:r>
              <a:rPr lang="en-US" sz="6000" dirty="0">
                <a:solidFill>
                  <a:srgbClr val="FF0000"/>
                </a:solidFill>
              </a:rPr>
              <a:t>present British </a:t>
            </a:r>
            <a:r>
              <a:rPr lang="en-US" sz="6000" dirty="0" smtClean="0">
                <a:solidFill>
                  <a:srgbClr val="FF0000"/>
                </a:solidFill>
              </a:rPr>
              <a:t>queen</a:t>
            </a:r>
            <a:r>
              <a:rPr lang="uk-UA" sz="6000" dirty="0" smtClean="0">
                <a:solidFill>
                  <a:srgbClr val="FF0000"/>
                </a:solidFill>
              </a:rPr>
              <a:t>?</a:t>
            </a:r>
            <a:endParaRPr lang="uk-UA" sz="6000" dirty="0">
              <a:solidFill>
                <a:srgbClr val="FF0000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755576" y="4244452"/>
            <a:ext cx="5851376" cy="2308324"/>
            <a:chOff x="1401729" y="5911363"/>
            <a:chExt cx="4487857" cy="1340632"/>
          </a:xfrm>
        </p:grpSpPr>
        <p:sp>
          <p:nvSpPr>
            <p:cNvPr id="41" name="TextBox 40"/>
            <p:cNvSpPr txBox="1"/>
            <p:nvPr/>
          </p:nvSpPr>
          <p:spPr>
            <a:xfrm>
              <a:off x="1401729" y="5911363"/>
              <a:ext cx="4487857" cy="1340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 smtClean="0">
                  <a:solidFill>
                    <a:srgbClr val="FFFF00"/>
                  </a:solidFill>
                </a:rPr>
                <a:t>Elizabeth the</a:t>
              </a:r>
            </a:p>
            <a:p>
              <a:r>
                <a:rPr lang="en-US" sz="7200" b="1" i="1" dirty="0" smtClean="0">
                  <a:solidFill>
                    <a:srgbClr val="FFFF00"/>
                  </a:solidFill>
                </a:rPr>
                <a:t>second </a:t>
              </a:r>
              <a:endParaRPr lang="uk-UA" sz="7200" b="1" i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1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41277"/>
            <a:ext cx="8299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is the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hot drink in Britain?</a:t>
            </a:r>
            <a:endParaRPr lang="uk-UA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755576" y="4244453"/>
            <a:ext cx="5851376" cy="1821797"/>
            <a:chOff x="1401729" y="5911363"/>
            <a:chExt cx="4487857" cy="1058066"/>
          </a:xfrm>
        </p:grpSpPr>
        <p:sp>
          <p:nvSpPr>
            <p:cNvPr id="41" name="TextBox 40"/>
            <p:cNvSpPr txBox="1"/>
            <p:nvPr/>
          </p:nvSpPr>
          <p:spPr>
            <a:xfrm>
              <a:off x="1401729" y="5911363"/>
              <a:ext cx="4487857" cy="69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i="1" dirty="0" smtClean="0">
                  <a:solidFill>
                    <a:srgbClr val="FFFF00"/>
                  </a:solidFill>
                </a:rPr>
                <a:t>Tea  </a:t>
              </a:r>
              <a:endParaRPr lang="uk-UA" sz="7200" b="1" i="1" dirty="0" smtClean="0">
                <a:solidFill>
                  <a:srgbClr val="FFFF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3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" y="2991540"/>
            <a:ext cx="4711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sz="3200" b="1" i="1" dirty="0">
                <a:solidFill>
                  <a:srgbClr val="CC0000"/>
                </a:solidFill>
                <a:latin typeface="Times New Roman"/>
                <a:ea typeface="Times New Roman"/>
              </a:rPr>
              <a:t>Найкращий з усіх скарбів – знання. Його не можна ні вкрасти, ні загубити, ні знищити.</a:t>
            </a:r>
            <a:endParaRPr lang="uk-UA" sz="3200" dirty="0">
              <a:solidFill>
                <a:srgbClr val="CC0000"/>
              </a:solidFill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uk-UA" sz="3200" b="1" dirty="0">
                <a:solidFill>
                  <a:srgbClr val="006600"/>
                </a:solidFill>
                <a:latin typeface="Times New Roman"/>
                <a:ea typeface="Times New Roman"/>
              </a:rPr>
              <a:t>Григорій Сковорода</a:t>
            </a:r>
            <a:endParaRPr lang="uk-UA" sz="3200" b="1" dirty="0">
              <a:solidFill>
                <a:srgbClr val="0066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5266" y="407707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uk-UA" sz="3200" b="1" i="1" dirty="0">
                <a:solidFill>
                  <a:srgbClr val="2B2A00"/>
                </a:solidFill>
                <a:latin typeface="Times New Roman"/>
                <a:ea typeface="Times New Roman"/>
              </a:rPr>
              <a:t>Розум полягає не лише у знанні, але й у вмінні застосовувати ці знання.</a:t>
            </a:r>
            <a:endParaRPr lang="uk-UA" sz="3200" b="1" dirty="0">
              <a:solidFill>
                <a:srgbClr val="2B2A00"/>
              </a:solidFill>
              <a:latin typeface="Times New Roman"/>
              <a:ea typeface="Times New Roman"/>
            </a:endParaRPr>
          </a:p>
          <a:p>
            <a:pPr algn="r"/>
            <a:r>
              <a:rPr lang="uk-UA" sz="3200" b="1" dirty="0" err="1">
                <a:solidFill>
                  <a:srgbClr val="FFFF99"/>
                </a:solidFill>
                <a:latin typeface="Times New Roman"/>
                <a:ea typeface="Times New Roman"/>
              </a:rPr>
              <a:t>Арістотель</a:t>
            </a:r>
            <a:endParaRPr lang="uk-UA" sz="3200" b="1" dirty="0">
              <a:solidFill>
                <a:srgbClr val="FFFF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995997" cy="26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4999" y="1484784"/>
            <a:ext cx="8299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How many states does the USA consist of? </a:t>
            </a:r>
            <a:endParaRPr lang="uk-UA" sz="6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900719" y="4215424"/>
            <a:ext cx="5851376" cy="1850827"/>
            <a:chOff x="1513050" y="5894503"/>
            <a:chExt cx="4487857" cy="1074926"/>
          </a:xfrm>
        </p:grpSpPr>
        <p:sp>
          <p:nvSpPr>
            <p:cNvPr id="41" name="TextBox 40"/>
            <p:cNvSpPr txBox="1"/>
            <p:nvPr/>
          </p:nvSpPr>
          <p:spPr>
            <a:xfrm>
              <a:off x="1513050" y="5894503"/>
              <a:ext cx="4487857" cy="69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i="1" dirty="0" smtClean="0">
                  <a:solidFill>
                    <a:srgbClr val="0000CC"/>
                  </a:solidFill>
                </a:rPr>
                <a:t>50 States  </a:t>
              </a:r>
              <a:endParaRPr lang="uk-UA" sz="7200" b="1" i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1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80836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Назвіть хімічний елемент назва якого:</a:t>
            </a:r>
          </a:p>
          <a:p>
            <a:r>
              <a:rPr lang="uk-UA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1.Походить від назви сонця.</a:t>
            </a:r>
          </a:p>
          <a:p>
            <a:r>
              <a:rPr lang="uk-UA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2.Від назви країни Західної Європи.</a:t>
            </a:r>
            <a:endParaRPr lang="uk-UA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13892" y="3939078"/>
            <a:ext cx="5815834" cy="2741224"/>
            <a:chOff x="632596" y="5684335"/>
            <a:chExt cx="4667747" cy="1592053"/>
          </a:xfrm>
        </p:grpSpPr>
        <p:sp>
          <p:nvSpPr>
            <p:cNvPr id="41" name="TextBox 40"/>
            <p:cNvSpPr txBox="1"/>
            <p:nvPr/>
          </p:nvSpPr>
          <p:spPr>
            <a:xfrm>
              <a:off x="632596" y="5792755"/>
              <a:ext cx="4667747" cy="148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1.</a:t>
              </a:r>
              <a:r>
                <a:rPr lang="en-US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He-</a:t>
              </a:r>
              <a:r>
                <a:rPr lang="uk-UA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гелій (</a:t>
              </a:r>
              <a:r>
                <a:rPr lang="uk-UA" sz="4000" b="1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сонце-геліос</a:t>
              </a:r>
              <a:r>
                <a:rPr lang="uk-UA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з латинської).</a:t>
              </a:r>
            </a:p>
            <a:p>
              <a:r>
                <a:rPr lang="uk-UA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4000" b="1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Fr</a:t>
              </a:r>
              <a:r>
                <a:rPr lang="en-US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uk-UA" sz="4000" b="1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францій</a:t>
              </a:r>
              <a:r>
                <a:rPr lang="uk-UA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та </a:t>
              </a:r>
              <a:r>
                <a:rPr lang="en-US" sz="4000" b="1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Ge</a:t>
              </a:r>
              <a:r>
                <a:rPr lang="en-US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uk-UA" sz="4000" b="1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германій.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9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8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8083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Приказка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Носити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воду в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решеті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Як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13892" y="3939078"/>
            <a:ext cx="5815834" cy="1570645"/>
            <a:chOff x="632596" y="5684335"/>
            <a:chExt cx="4667747" cy="912202"/>
          </a:xfrm>
        </p:grpSpPr>
        <p:sp>
          <p:nvSpPr>
            <p:cNvPr id="41" name="TextBox 40"/>
            <p:cNvSpPr txBox="1"/>
            <p:nvPr/>
          </p:nvSpPr>
          <p:spPr>
            <a:xfrm>
              <a:off x="632596" y="5792755"/>
              <a:ext cx="4667747" cy="768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chemeClr val="bg2">
                      <a:lumMod val="10000"/>
                      <a:lumOff val="9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Воду </a:t>
              </a:r>
              <a:r>
                <a:rPr lang="ru-RU" sz="4000" b="1" dirty="0" err="1">
                  <a:solidFill>
                    <a:schemeClr val="bg2">
                      <a:lumMod val="10000"/>
                      <a:lumOff val="9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потрібно</a:t>
              </a:r>
              <a:r>
                <a:rPr lang="ru-RU" sz="4000" b="1" dirty="0">
                  <a:solidFill>
                    <a:schemeClr val="bg2">
                      <a:lumMod val="10000"/>
                      <a:lumOff val="9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4000" b="1" dirty="0" err="1">
                  <a:solidFill>
                    <a:schemeClr val="bg2">
                      <a:lumMod val="10000"/>
                      <a:lumOff val="9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заморозити</a:t>
              </a:r>
              <a:r>
                <a:rPr lang="ru-RU" sz="4000" b="1" dirty="0">
                  <a:solidFill>
                    <a:schemeClr val="bg2">
                      <a:lumMod val="10000"/>
                      <a:lumOff val="9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!!!</a:t>
              </a:r>
              <a:endParaRPr lang="uk-UA" sz="4000" b="1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Picture 1033" descr="C:\Мои документы\Мои рисунки\Решет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26" y="2276872"/>
            <a:ext cx="2409474" cy="2088232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3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4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80836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Назвіть найпоширеніший елемент: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всесвіті.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атмосфері.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uk-UA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земній корі.</a:t>
            </a:r>
            <a:endParaRPr lang="uk-UA" sz="4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66927" y="3939075"/>
            <a:ext cx="6221297" cy="1870346"/>
            <a:chOff x="434384" y="5684335"/>
            <a:chExt cx="4993169" cy="1086263"/>
          </a:xfrm>
        </p:grpSpPr>
        <p:sp>
          <p:nvSpPr>
            <p:cNvPr id="41" name="TextBox 40"/>
            <p:cNvSpPr txBox="1"/>
            <p:nvPr/>
          </p:nvSpPr>
          <p:spPr>
            <a:xfrm>
              <a:off x="434384" y="5751717"/>
              <a:ext cx="4993169" cy="101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itchFamily="34" charset="0"/>
                <a:buChar char="•"/>
              </a:pPr>
              <a:r>
                <a:rPr lang="uk-UA" sz="3600" b="1" i="1" dirty="0" err="1" smtClean="0">
                  <a:latin typeface="Times New Roman" pitchFamily="18" charset="0"/>
                  <a:cs typeface="Times New Roman" pitchFamily="18" charset="0"/>
                </a:rPr>
                <a:t>Н-гідроген</a:t>
              </a:r>
              <a:endParaRPr lang="uk-UA" sz="3600" b="1" i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571500" indent="-571500">
                <a:buFont typeface="Arial" pitchFamily="34" charset="0"/>
                <a:buChar char="•"/>
              </a:pPr>
              <a:r>
                <a:rPr lang="en-US" sz="3600" b="1" i="1" dirty="0" smtClean="0">
                  <a:latin typeface="Times New Roman" pitchFamily="18" charset="0"/>
                  <a:cs typeface="Times New Roman" pitchFamily="18" charset="0"/>
                </a:rPr>
                <a:t>N-</a:t>
              </a:r>
              <a:r>
                <a:rPr lang="uk-UA" sz="3600" b="1" i="1" dirty="0" smtClean="0">
                  <a:latin typeface="Times New Roman" pitchFamily="18" charset="0"/>
                  <a:cs typeface="Times New Roman" pitchFamily="18" charset="0"/>
                </a:rPr>
                <a:t>нітроген</a:t>
              </a:r>
            </a:p>
            <a:p>
              <a:pPr marL="571500" indent="-571500">
                <a:buFont typeface="Arial" pitchFamily="34" charset="0"/>
                <a:buChar char="•"/>
              </a:pPr>
              <a:r>
                <a:rPr lang="uk-UA" sz="3600" b="1" i="1" dirty="0" err="1" smtClean="0">
                  <a:latin typeface="Times New Roman" pitchFamily="18" charset="0"/>
                  <a:cs typeface="Times New Roman" pitchFamily="18" charset="0"/>
                </a:rPr>
                <a:t>О-оксиген</a:t>
              </a:r>
              <a:r>
                <a:rPr lang="uk-UA" sz="3600" b="1" i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smtClean="0">
                  <a:latin typeface="Times New Roman" pitchFamily="18" charset="0"/>
                  <a:cs typeface="Times New Roman" pitchFamily="18" charset="0"/>
                </a:rPr>
                <a:t>Si</a:t>
              </a:r>
              <a:r>
                <a:rPr lang="uk-UA" sz="3600" b="1" i="1" dirty="0" err="1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uk-UA" sz="3600" b="1" i="1" dirty="0" err="1" smtClean="0">
                  <a:latin typeface="Times New Roman" pitchFamily="18" charset="0"/>
                  <a:cs typeface="Times New Roman" pitchFamily="18" charset="0"/>
                </a:rPr>
                <a:t>силіціум</a:t>
              </a:r>
              <a:endParaRPr lang="uk-UA" sz="3600" b="1" i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1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48680"/>
            <a:ext cx="8083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легше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1 кг пуха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кг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заліза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фізичні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величини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порівнюємо</a:t>
            </a:r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52400" y="1412776"/>
            <a:ext cx="6939880" cy="5327713"/>
            <a:chOff x="516259" y="5684335"/>
            <a:chExt cx="5569899" cy="2588986"/>
          </a:xfrm>
        </p:grpSpPr>
        <p:sp>
          <p:nvSpPr>
            <p:cNvPr id="41" name="TextBox 40"/>
            <p:cNvSpPr txBox="1"/>
            <p:nvPr/>
          </p:nvSpPr>
          <p:spPr>
            <a:xfrm>
              <a:off x="516259" y="6433695"/>
              <a:ext cx="5569899" cy="183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err="1">
                  <a:solidFill>
                    <a:srgbClr val="FF0000"/>
                  </a:solidFill>
                </a:rPr>
                <a:t>Запитуючи</a:t>
              </a:r>
              <a:r>
                <a:rPr lang="ru-RU" sz="4000" b="1" i="1" dirty="0">
                  <a:solidFill>
                    <a:srgbClr val="FF0000"/>
                  </a:solidFill>
                </a:rPr>
                <a:t>,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що</a:t>
              </a:r>
              <a:r>
                <a:rPr lang="ru-RU" sz="4000" b="1" i="1" dirty="0">
                  <a:solidFill>
                    <a:srgbClr val="FF0000"/>
                  </a:solidFill>
                </a:rPr>
                <a:t>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легше</a:t>
              </a:r>
              <a:r>
                <a:rPr lang="ru-RU" sz="4000" b="1" i="1" dirty="0">
                  <a:solidFill>
                    <a:srgbClr val="FF0000"/>
                  </a:solidFill>
                </a:rPr>
                <a:t>, ми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порівнюємо</a:t>
              </a:r>
              <a:r>
                <a:rPr lang="ru-RU" sz="4000" b="1" i="1" dirty="0">
                  <a:solidFill>
                    <a:srgbClr val="FF0000"/>
                  </a:solidFill>
                </a:rPr>
                <a:t>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маси</a:t>
              </a:r>
              <a:r>
                <a:rPr lang="ru-RU" sz="4000" b="1" i="1" dirty="0">
                  <a:solidFill>
                    <a:srgbClr val="FF0000"/>
                  </a:solidFill>
                </a:rPr>
                <a:t>, а вони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однакові</a:t>
              </a:r>
              <a:r>
                <a:rPr lang="ru-RU" sz="4000" b="1" i="1" dirty="0">
                  <a:solidFill>
                    <a:srgbClr val="FF0000"/>
                  </a:solidFill>
                </a:rPr>
                <a:t>. А ось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об'єми</a:t>
              </a:r>
              <a:r>
                <a:rPr lang="ru-RU" sz="4000" b="1" i="1" dirty="0">
                  <a:solidFill>
                    <a:srgbClr val="FF0000"/>
                  </a:solidFill>
                </a:rPr>
                <a:t>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цих</a:t>
              </a:r>
              <a:r>
                <a:rPr lang="ru-RU" sz="4000" b="1" i="1" dirty="0">
                  <a:solidFill>
                    <a:srgbClr val="FF0000"/>
                  </a:solidFill>
                </a:rPr>
                <a:t>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тіл</a:t>
              </a:r>
              <a:r>
                <a:rPr lang="ru-RU" sz="4000" b="1" i="1" dirty="0">
                  <a:solidFill>
                    <a:srgbClr val="FF0000"/>
                  </a:solidFill>
                </a:rPr>
                <a:t> сильно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відрізняються</a:t>
              </a:r>
              <a:r>
                <a:rPr lang="ru-RU" sz="4000" b="1" i="1" dirty="0">
                  <a:solidFill>
                    <a:srgbClr val="FF0000"/>
                  </a:solidFill>
                </a:rPr>
                <a:t>,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оскільки</a:t>
              </a:r>
              <a:r>
                <a:rPr lang="ru-RU" sz="4000" b="1" i="1" dirty="0">
                  <a:solidFill>
                    <a:srgbClr val="FF0000"/>
                  </a:solidFill>
                </a:rPr>
                <a:t>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відрізняється</a:t>
              </a:r>
              <a:r>
                <a:rPr lang="ru-RU" sz="4000" b="1" i="1" dirty="0">
                  <a:solidFill>
                    <a:srgbClr val="FF0000"/>
                  </a:solidFill>
                </a:rPr>
                <a:t> </a:t>
              </a:r>
              <a:r>
                <a:rPr lang="ru-RU" sz="4000" b="1" i="1" dirty="0" err="1">
                  <a:solidFill>
                    <a:srgbClr val="FF0000"/>
                  </a:solidFill>
                </a:rPr>
                <a:t>щільність</a:t>
              </a:r>
              <a:r>
                <a:rPr lang="ru-RU" sz="4000" b="1" i="1" dirty="0">
                  <a:solidFill>
                    <a:srgbClr val="FF0000"/>
                  </a:solidFill>
                </a:rPr>
                <a:t>.</a:t>
              </a:r>
              <a:endParaRPr lang="uk-UA" sz="4000" b="1" i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5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5162" y="35948"/>
            <a:ext cx="72694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Вгадай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ім'я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ученого по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підказках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батьком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класичної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механіки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 закону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всесвітнього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тяжіння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честь названа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одиниця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виміру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-2" y="1430593"/>
            <a:ext cx="7308305" cy="4412682"/>
            <a:chOff x="309541" y="5684335"/>
            <a:chExt cx="5315846" cy="2144330"/>
          </a:xfrm>
        </p:grpSpPr>
        <p:sp>
          <p:nvSpPr>
            <p:cNvPr id="41" name="TextBox 40"/>
            <p:cNvSpPr txBox="1"/>
            <p:nvPr/>
          </p:nvSpPr>
          <p:spPr>
            <a:xfrm>
              <a:off x="309541" y="7484670"/>
              <a:ext cx="5315846" cy="343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rgbClr val="FF0000"/>
                  </a:solidFill>
                </a:rPr>
                <a:t> </a:t>
              </a:r>
              <a:r>
                <a:rPr lang="ru-RU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Ісаак</a:t>
              </a:r>
              <a:r>
                <a:rPr lang="ru-RU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Ньютон (1643-1727</a:t>
              </a:r>
              <a:r>
                <a:rPr lang="ru-RU" sz="4000" b="1" i="1" dirty="0">
                  <a:solidFill>
                    <a:srgbClr val="002060"/>
                  </a:solidFill>
                </a:rPr>
                <a:t>)</a:t>
              </a:r>
              <a:endParaRPr lang="uk-UA" sz="4000" b="1" i="1" dirty="0" smtClean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11" descr="C:\Мои документы\Мои рисунки\newt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2" y="914400"/>
            <a:ext cx="2450306" cy="33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4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4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799" y="271681"/>
            <a:ext cx="81556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rgbClr val="FF0000"/>
                </a:solidFill>
              </a:rPr>
              <a:t>Екіпаж</a:t>
            </a:r>
            <a:r>
              <a:rPr lang="ru-RU" sz="4800" dirty="0">
                <a:solidFill>
                  <a:srgbClr val="FF0000"/>
                </a:solidFill>
              </a:rPr>
              <a:t>, до </a:t>
            </a:r>
            <a:r>
              <a:rPr lang="ru-RU" sz="4800" dirty="0" err="1">
                <a:solidFill>
                  <a:srgbClr val="FF0000"/>
                </a:solidFill>
              </a:rPr>
              <a:t>якого</a:t>
            </a:r>
            <a:r>
              <a:rPr lang="ru-RU" sz="4800" dirty="0">
                <a:solidFill>
                  <a:srgbClr val="FF0000"/>
                </a:solidFill>
              </a:rPr>
              <a:t> запрягли </a:t>
            </a:r>
            <a:r>
              <a:rPr lang="ru-RU" sz="4800" dirty="0" err="1" smtClean="0">
                <a:solidFill>
                  <a:srgbClr val="FF0000"/>
                </a:solidFill>
              </a:rPr>
              <a:t>троє</a:t>
            </a:r>
            <a:r>
              <a:rPr lang="ru-RU" sz="4800" dirty="0" smtClean="0">
                <a:solidFill>
                  <a:srgbClr val="FF0000"/>
                </a:solidFill>
              </a:rPr>
              <a:t> </a:t>
            </a:r>
            <a:r>
              <a:rPr lang="ru-RU" sz="4800" dirty="0">
                <a:solidFill>
                  <a:srgbClr val="FF0000"/>
                </a:solidFill>
              </a:rPr>
              <a:t>коней ,</a:t>
            </a:r>
            <a:r>
              <a:rPr lang="ru-RU" sz="4800" dirty="0" err="1">
                <a:solidFill>
                  <a:srgbClr val="FF0000"/>
                </a:solidFill>
              </a:rPr>
              <a:t>проїхав</a:t>
            </a:r>
            <a:r>
              <a:rPr lang="ru-RU" sz="4800" dirty="0">
                <a:solidFill>
                  <a:srgbClr val="FF0000"/>
                </a:solidFill>
              </a:rPr>
              <a:t> за </a:t>
            </a:r>
            <a:r>
              <a:rPr lang="ru-RU" sz="4800" dirty="0" smtClean="0">
                <a:solidFill>
                  <a:srgbClr val="FF0000"/>
                </a:solidFill>
              </a:rPr>
              <a:t>       1 годину </a:t>
            </a:r>
            <a:r>
              <a:rPr lang="ru-RU" sz="4800" dirty="0">
                <a:solidFill>
                  <a:srgbClr val="FF0000"/>
                </a:solidFill>
              </a:rPr>
              <a:t>15 км. З </a:t>
            </a:r>
            <a:r>
              <a:rPr lang="ru-RU" sz="4800" dirty="0" err="1">
                <a:solidFill>
                  <a:srgbClr val="FF0000"/>
                </a:solidFill>
              </a:rPr>
              <a:t>якою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4800" dirty="0" err="1">
                <a:solidFill>
                  <a:srgbClr val="FF0000"/>
                </a:solidFill>
              </a:rPr>
              <a:t>швидкістю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4800" dirty="0" err="1">
                <a:solidFill>
                  <a:srgbClr val="FF0000"/>
                </a:solidFill>
              </a:rPr>
              <a:t>біг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4800" dirty="0" err="1">
                <a:solidFill>
                  <a:srgbClr val="FF0000"/>
                </a:solidFill>
              </a:rPr>
              <a:t>кожен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4800" dirty="0" err="1">
                <a:solidFill>
                  <a:srgbClr val="FF0000"/>
                </a:solidFill>
              </a:rPr>
              <a:t>кінь</a:t>
            </a:r>
            <a:r>
              <a:rPr lang="ru-RU" sz="4800" dirty="0" smtClean="0">
                <a:solidFill>
                  <a:srgbClr val="FF0000"/>
                </a:solidFill>
              </a:rPr>
              <a:t>? </a:t>
            </a:r>
            <a:endParaRPr lang="uk-UA" sz="4800" dirty="0">
              <a:solidFill>
                <a:srgbClr val="FF0000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39552" y="1524964"/>
            <a:ext cx="5867763" cy="5028237"/>
            <a:chOff x="915961" y="5684335"/>
            <a:chExt cx="4709425" cy="2443457"/>
          </a:xfrm>
        </p:grpSpPr>
        <p:sp>
          <p:nvSpPr>
            <p:cNvPr id="41" name="TextBox 40"/>
            <p:cNvSpPr txBox="1"/>
            <p:nvPr/>
          </p:nvSpPr>
          <p:spPr>
            <a:xfrm>
              <a:off x="915961" y="7484671"/>
              <a:ext cx="4709425" cy="643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rgbClr val="FF0000"/>
                  </a:solidFill>
                </a:rPr>
                <a:t> </a:t>
              </a:r>
              <a:r>
                <a:rPr lang="ru-RU" sz="8000" i="1" dirty="0">
                  <a:solidFill>
                    <a:srgbClr val="009900"/>
                  </a:solidFill>
                </a:rPr>
                <a:t>(15 км/год).</a:t>
              </a:r>
              <a:endParaRPr lang="uk-UA" sz="8000" i="1" dirty="0">
                <a:solidFill>
                  <a:srgbClr val="0099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0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799" y="271681"/>
            <a:ext cx="81556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На </a:t>
            </a:r>
            <a:r>
              <a:rPr lang="ru-RU" sz="4800" dirty="0" err="1">
                <a:solidFill>
                  <a:schemeClr val="bg1"/>
                </a:solidFill>
              </a:rPr>
              <a:t>озері</a:t>
            </a:r>
            <a:r>
              <a:rPr lang="ru-RU" sz="4800" dirty="0">
                <a:solidFill>
                  <a:schemeClr val="bg1"/>
                </a:solidFill>
              </a:rPr>
              <a:t> </a:t>
            </a:r>
            <a:r>
              <a:rPr lang="ru-RU" sz="4800" dirty="0" err="1">
                <a:solidFill>
                  <a:schemeClr val="bg1"/>
                </a:solidFill>
              </a:rPr>
              <a:t>ростуть</a:t>
            </a:r>
            <a:r>
              <a:rPr lang="ru-RU" sz="4800" dirty="0">
                <a:solidFill>
                  <a:schemeClr val="bg1"/>
                </a:solidFill>
              </a:rPr>
              <a:t> </a:t>
            </a:r>
            <a:r>
              <a:rPr lang="ru-RU" sz="4800" dirty="0" err="1">
                <a:solidFill>
                  <a:schemeClr val="bg1"/>
                </a:solidFill>
              </a:rPr>
              <a:t>лілії</a:t>
            </a:r>
            <a:r>
              <a:rPr lang="ru-RU" sz="4800" dirty="0">
                <a:solidFill>
                  <a:schemeClr val="bg1"/>
                </a:solidFill>
              </a:rPr>
              <a:t>. Кожного дня </a:t>
            </a:r>
            <a:r>
              <a:rPr lang="ru-RU" sz="4800" dirty="0" err="1">
                <a:solidFill>
                  <a:schemeClr val="bg1"/>
                </a:solidFill>
              </a:rPr>
              <a:t>їх</a:t>
            </a:r>
            <a:r>
              <a:rPr lang="ru-RU" sz="4800" dirty="0">
                <a:solidFill>
                  <a:schemeClr val="bg1"/>
                </a:solidFill>
              </a:rPr>
              <a:t> число </a:t>
            </a:r>
            <a:r>
              <a:rPr lang="ru-RU" sz="4800" dirty="0" err="1" smtClean="0">
                <a:solidFill>
                  <a:schemeClr val="bg1"/>
                </a:solidFill>
              </a:rPr>
              <a:t>подвоюється</a:t>
            </a:r>
            <a:r>
              <a:rPr lang="ru-RU" sz="4800" dirty="0">
                <a:solidFill>
                  <a:schemeClr val="bg1"/>
                </a:solidFill>
              </a:rPr>
              <a:t>, а на 20-й день заросло все озеро. На </a:t>
            </a:r>
            <a:r>
              <a:rPr lang="ru-RU" sz="4800" dirty="0" err="1">
                <a:solidFill>
                  <a:schemeClr val="bg1"/>
                </a:solidFill>
              </a:rPr>
              <a:t>який</a:t>
            </a:r>
            <a:r>
              <a:rPr lang="ru-RU" sz="4800" dirty="0">
                <a:solidFill>
                  <a:schemeClr val="bg1"/>
                </a:solidFill>
              </a:rPr>
              <a:t> день заросла половина озера</a:t>
            </a:r>
            <a:r>
              <a:rPr lang="ru-RU" sz="4800" dirty="0" smtClean="0">
                <a:solidFill>
                  <a:schemeClr val="bg1"/>
                </a:solidFill>
              </a:rPr>
              <a:t>? </a:t>
            </a:r>
            <a:endParaRPr lang="uk-UA" sz="4800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755575" y="1430596"/>
            <a:ext cx="5867763" cy="5028236"/>
            <a:chOff x="915961" y="5684335"/>
            <a:chExt cx="4709425" cy="2443456"/>
          </a:xfrm>
        </p:grpSpPr>
        <p:sp>
          <p:nvSpPr>
            <p:cNvPr id="41" name="TextBox 40"/>
            <p:cNvSpPr txBox="1"/>
            <p:nvPr/>
          </p:nvSpPr>
          <p:spPr>
            <a:xfrm>
              <a:off x="915961" y="7484670"/>
              <a:ext cx="4709425" cy="643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rgbClr val="FF0000"/>
                  </a:solidFill>
                </a:rPr>
                <a:t> </a:t>
              </a:r>
              <a:r>
                <a:rPr lang="ru-RU" sz="8000" b="1" i="1" dirty="0" smtClean="0"/>
                <a:t>(на </a:t>
              </a:r>
              <a:r>
                <a:rPr lang="ru-RU" sz="8000" b="1" i="1" dirty="0"/>
                <a:t>19-й)</a:t>
              </a:r>
              <a:endParaRPr lang="uk-UA" sz="8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7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71681"/>
            <a:ext cx="81556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Два хлопчики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зустрілися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вагоні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потягу. </a:t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Я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їду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п'ятому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вагоні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хвоста потягу. — сказав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Вітя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А я — у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п'ятому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голови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— заявив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Скільки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вагонів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потязі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755575" y="1430597"/>
            <a:ext cx="5867763" cy="4905126"/>
            <a:chOff x="915961" y="5684335"/>
            <a:chExt cx="4709425" cy="2383631"/>
          </a:xfrm>
        </p:grpSpPr>
        <p:sp>
          <p:nvSpPr>
            <p:cNvPr id="41" name="TextBox 40"/>
            <p:cNvSpPr txBox="1"/>
            <p:nvPr/>
          </p:nvSpPr>
          <p:spPr>
            <a:xfrm>
              <a:off x="915961" y="7484670"/>
              <a:ext cx="4709425" cy="58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b="1" i="1" dirty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(9 </a:t>
              </a:r>
              <a:r>
                <a:rPr lang="ru-RU" sz="7200" b="1" i="1" dirty="0" err="1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вагонів</a:t>
              </a:r>
              <a:r>
                <a:rPr lang="ru-RU" sz="7200" b="1" i="1" dirty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.) </a:t>
              </a:r>
              <a:endParaRPr lang="uk-UA" sz="7200" b="1" i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6422266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1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055" y="845685"/>
            <a:ext cx="703024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французький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математик і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філософ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уперше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запропонував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позначати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 формулах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невідомі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величини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буквами </a:t>
            </a:r>
            <a:r>
              <a:rPr lang="ru-RU" sz="3200" dirty="0"/>
              <a:t>х, у, z. 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22676" y="1430597"/>
            <a:ext cx="5867763" cy="4905126"/>
            <a:chOff x="915961" y="5684335"/>
            <a:chExt cx="4709425" cy="2383631"/>
          </a:xfrm>
        </p:grpSpPr>
        <p:sp>
          <p:nvSpPr>
            <p:cNvPr id="41" name="TextBox 40"/>
            <p:cNvSpPr txBox="1"/>
            <p:nvPr/>
          </p:nvSpPr>
          <p:spPr>
            <a:xfrm>
              <a:off x="915961" y="7484670"/>
              <a:ext cx="4709425" cy="58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200" b="1" i="1" dirty="0">
                  <a:solidFill>
                    <a:schemeClr val="bg1"/>
                  </a:solidFill>
                </a:rPr>
                <a:t>(Р. </a:t>
              </a:r>
              <a:r>
                <a:rPr lang="ru-RU" sz="7200" b="1" i="1" dirty="0" smtClean="0">
                  <a:solidFill>
                    <a:schemeClr val="bg1"/>
                  </a:solidFill>
                </a:rPr>
                <a:t>Декарт</a:t>
              </a:r>
              <a:r>
                <a:rPr lang="ru-RU" sz="7200" b="1" i="1" dirty="0">
                  <a:solidFill>
                    <a:schemeClr val="bg1"/>
                  </a:solidFill>
                </a:rPr>
                <a:t>.)</a:t>
              </a:r>
              <a:endParaRPr lang="uk-UA" sz="7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96" y="19015"/>
            <a:ext cx="2288704" cy="311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2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3008" y="116632"/>
            <a:ext cx="8280920" cy="1015663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Представлення команд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-159066" y="1731062"/>
            <a:ext cx="2916832" cy="4615555"/>
            <a:chOff x="0" y="1752423"/>
            <a:chExt cx="2916832" cy="461555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1752423"/>
              <a:ext cx="2916832" cy="4615555"/>
              <a:chOff x="-43813" y="1679915"/>
              <a:chExt cx="2916832" cy="4615555"/>
            </a:xfrm>
          </p:grpSpPr>
          <p:sp>
            <p:nvSpPr>
              <p:cNvPr id="6" name="Вертикальный свиток 5"/>
              <p:cNvSpPr/>
              <p:nvPr/>
            </p:nvSpPr>
            <p:spPr>
              <a:xfrm>
                <a:off x="-43813" y="1679915"/>
                <a:ext cx="2916832" cy="4615555"/>
              </a:xfrm>
              <a:prstGeom prst="verticalScroll">
                <a:avLst>
                  <a:gd name="adj" fmla="val 25000"/>
                </a:avLst>
              </a:prstGeom>
              <a:solidFill>
                <a:srgbClr val="8BEC5A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25400" dir="5400000" rotWithShape="0">
                  <a:srgbClr val="000000">
                    <a:alpha val="40000"/>
                  </a:srgb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ru-RU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755" y="5255417"/>
                <a:ext cx="1067697" cy="1016633"/>
              </a:xfrm>
              <a:prstGeom prst="ellipse">
                <a:avLst/>
              </a:prstGeom>
              <a:ln w="28575" cap="rnd">
                <a:solidFill>
                  <a:srgbClr val="FFC000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388526" y="1758966"/>
                <a:ext cx="13254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Firefox </a:t>
                </a:r>
                <a:endParaRPr lang="ru-RU" sz="2800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34264" y="2569639"/>
              <a:ext cx="167749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Наулік</a:t>
              </a:r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Яна</a:t>
              </a:r>
            </a:p>
            <a:p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Сорокін </a:t>
              </a:r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Артур</a:t>
              </a:r>
            </a:p>
            <a:p>
              <a:r>
                <a:rPr lang="uk-UA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Скруйбис</a:t>
              </a:r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Світлана</a:t>
              </a:r>
            </a:p>
            <a:p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Мазуренко </a:t>
              </a:r>
            </a:p>
            <a:p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Юрій</a:t>
              </a:r>
            </a:p>
            <a:p>
              <a:r>
                <a:rPr lang="uk-UA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Прокопишин</a:t>
              </a:r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Вікторія</a:t>
              </a:r>
              <a:endPara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087724" y="1762746"/>
            <a:ext cx="2880320" cy="4536504"/>
            <a:chOff x="2247448" y="1743077"/>
            <a:chExt cx="2880320" cy="4536504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247448" y="1743077"/>
              <a:ext cx="2880320" cy="4536504"/>
              <a:chOff x="2247448" y="1743077"/>
              <a:chExt cx="2880320" cy="4536504"/>
            </a:xfrm>
          </p:grpSpPr>
          <p:sp>
            <p:nvSpPr>
              <p:cNvPr id="7" name="Вертикальный свиток 6"/>
              <p:cNvSpPr/>
              <p:nvPr/>
            </p:nvSpPr>
            <p:spPr>
              <a:xfrm>
                <a:off x="2247448" y="1743077"/>
                <a:ext cx="2880320" cy="4536504"/>
              </a:xfrm>
              <a:prstGeom prst="verticalScroll">
                <a:avLst>
                  <a:gd name="adj" fmla="val 25000"/>
                </a:avLst>
              </a:prstGeom>
              <a:solidFill>
                <a:srgbClr val="4292E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382"/>
              <a:stretch/>
            </p:blipFill>
            <p:spPr>
              <a:xfrm>
                <a:off x="2967528" y="5434265"/>
                <a:ext cx="1322355" cy="81009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527884" y="1866431"/>
                <a:ext cx="15998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800" b="1" dirty="0" smtClean="0">
                    <a:solidFill>
                      <a:srgbClr val="0808A4"/>
                    </a:solidFill>
                    <a:latin typeface="Times New Roman" pitchFamily="18" charset="0"/>
                    <a:cs typeface="Times New Roman" pitchFamily="18" charset="0"/>
                  </a:rPr>
                  <a:t>Ерудити</a:t>
                </a:r>
                <a:r>
                  <a:rPr lang="uk-UA" dirty="0" smtClean="0"/>
                  <a:t> </a:t>
                </a:r>
                <a:endParaRPr lang="ru-RU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968441" y="2532474"/>
              <a:ext cx="174757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uk-UA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Пуковська</a:t>
              </a:r>
              <a:r>
                <a:rPr lang="uk-UA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Софія</a:t>
              </a:r>
              <a:endPara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uk-UA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Гуков</a:t>
              </a:r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Анатолій</a:t>
              </a:r>
            </a:p>
            <a:p>
              <a:r>
                <a:rPr lang="uk-UA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Задойоний</a:t>
              </a:r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Віктор</a:t>
              </a:r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uk-UA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Крамар </a:t>
              </a:r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Володимир</a:t>
              </a:r>
            </a:p>
            <a:p>
              <a:r>
                <a:rPr lang="uk-UA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Слобозіян</a:t>
              </a:r>
              <a:endPara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uk-UA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Андрій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313887" y="1718184"/>
            <a:ext cx="2808312" cy="4536504"/>
            <a:chOff x="4449280" y="1747668"/>
            <a:chExt cx="2808312" cy="4536504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449280" y="1747668"/>
              <a:ext cx="2808312" cy="4536504"/>
              <a:chOff x="4449280" y="1747668"/>
              <a:chExt cx="2808312" cy="4536504"/>
            </a:xfrm>
          </p:grpSpPr>
          <p:sp>
            <p:nvSpPr>
              <p:cNvPr id="8" name="Вертикальный свиток 7"/>
              <p:cNvSpPr/>
              <p:nvPr/>
            </p:nvSpPr>
            <p:spPr>
              <a:xfrm>
                <a:off x="4449280" y="1747668"/>
                <a:ext cx="2808312" cy="4536504"/>
              </a:xfrm>
              <a:prstGeom prst="verticalScroll">
                <a:avLst>
                  <a:gd name="adj" fmla="val 25000"/>
                </a:avLst>
              </a:prstGeom>
              <a:gradFill flip="none" rotWithShape="1">
                <a:gsLst>
                  <a:gs pos="0">
                    <a:srgbClr val="4B4BEF">
                      <a:shade val="30000"/>
                      <a:satMod val="115000"/>
                    </a:srgbClr>
                  </a:gs>
                  <a:gs pos="50000">
                    <a:srgbClr val="4B4BEF">
                      <a:shade val="67500"/>
                      <a:satMod val="115000"/>
                    </a:srgbClr>
                  </a:gs>
                  <a:gs pos="100000">
                    <a:srgbClr val="4B4BEF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529" y="5255417"/>
                <a:ext cx="1343815" cy="100714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724128" y="1860519"/>
                <a:ext cx="14041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 smtClean="0">
                    <a:latin typeface="Times New Roman" pitchFamily="18" charset="0"/>
                    <a:cs typeface="Times New Roman" pitchFamily="18" charset="0"/>
                  </a:rPr>
                  <a:t>Owlest</a:t>
                </a:r>
                <a:r>
                  <a:rPr lang="en-US" sz="28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ru-RU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31947" y="2684278"/>
              <a:ext cx="174430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err="1" smtClean="0">
                  <a:latin typeface="Times New Roman" pitchFamily="18" charset="0"/>
                  <a:cs typeface="Times New Roman" pitchFamily="18" charset="0"/>
                </a:rPr>
                <a:t>Кобрикович</a:t>
              </a:r>
              <a:endParaRPr lang="uk-UA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uk-UA" b="1" i="1" dirty="0" smtClean="0">
                  <a:latin typeface="Times New Roman" pitchFamily="18" charset="0"/>
                  <a:cs typeface="Times New Roman" pitchFamily="18" charset="0"/>
                </a:rPr>
                <a:t>Марта</a:t>
              </a:r>
            </a:p>
            <a:p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Гавриш </a:t>
              </a:r>
              <a:r>
                <a:rPr lang="uk-UA" b="1" i="1" dirty="0" smtClean="0">
                  <a:latin typeface="Times New Roman" pitchFamily="18" charset="0"/>
                  <a:cs typeface="Times New Roman" pitchFamily="18" charset="0"/>
                </a:rPr>
                <a:t>Ліна</a:t>
              </a:r>
            </a:p>
            <a:p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Кухар </a:t>
              </a:r>
              <a:r>
                <a:rPr lang="uk-UA" b="1" i="1" dirty="0" smtClean="0">
                  <a:latin typeface="Times New Roman" pitchFamily="18" charset="0"/>
                  <a:cs typeface="Times New Roman" pitchFamily="18" charset="0"/>
                </a:rPr>
                <a:t>Ірина</a:t>
              </a:r>
            </a:p>
            <a:p>
              <a:r>
                <a:rPr lang="uk-UA" b="1" dirty="0" err="1" smtClean="0">
                  <a:latin typeface="Times New Roman" pitchFamily="18" charset="0"/>
                  <a:cs typeface="Times New Roman" pitchFamily="18" charset="0"/>
                </a:rPr>
                <a:t>Парфенюк</a:t>
              </a:r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latin typeface="Times New Roman" pitchFamily="18" charset="0"/>
                  <a:cs typeface="Times New Roman" pitchFamily="18" charset="0"/>
                </a:rPr>
                <a:t>Олександр</a:t>
              </a:r>
            </a:p>
            <a:p>
              <a:r>
                <a:rPr lang="uk-UA" b="1" dirty="0" err="1" smtClean="0">
                  <a:latin typeface="Times New Roman" pitchFamily="18" charset="0"/>
                  <a:cs typeface="Times New Roman" pitchFamily="18" charset="0"/>
                </a:rPr>
                <a:t>Федорчук</a:t>
              </a:r>
              <a:r>
                <a:rPr lang="uk-UA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latin typeface="Times New Roman" pitchFamily="18" charset="0"/>
                  <a:cs typeface="Times New Roman" pitchFamily="18" charset="0"/>
                </a:rPr>
                <a:t>Арсен</a:t>
              </a:r>
              <a:endParaRPr lang="ru-RU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414603" y="1829970"/>
            <a:ext cx="2862820" cy="4432560"/>
            <a:chOff x="6660232" y="1822128"/>
            <a:chExt cx="2862820" cy="4432560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6660232" y="1822128"/>
              <a:ext cx="2862820" cy="4432560"/>
              <a:chOff x="6525344" y="1807049"/>
              <a:chExt cx="2862820" cy="4432560"/>
            </a:xfrm>
          </p:grpSpPr>
          <p:sp>
            <p:nvSpPr>
              <p:cNvPr id="9" name="Вертикальный свиток 8"/>
              <p:cNvSpPr/>
              <p:nvPr/>
            </p:nvSpPr>
            <p:spPr>
              <a:xfrm>
                <a:off x="6525344" y="1807049"/>
                <a:ext cx="2718048" cy="4417741"/>
              </a:xfrm>
              <a:prstGeom prst="verticalScroll">
                <a:avLst>
                  <a:gd name="adj" fmla="val 25000"/>
                </a:avLst>
              </a:prstGeom>
              <a:gradFill flip="none" rotWithShape="1">
                <a:gsLst>
                  <a:gs pos="0">
                    <a:srgbClr val="FFCD2F">
                      <a:shade val="30000"/>
                      <a:satMod val="115000"/>
                    </a:srgbClr>
                  </a:gs>
                  <a:gs pos="50000">
                    <a:srgbClr val="FFCD2F">
                      <a:shade val="67500"/>
                      <a:satMod val="115000"/>
                    </a:srgbClr>
                  </a:gs>
                  <a:gs pos="100000">
                    <a:srgbClr val="FFCD2F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6316" y="5303505"/>
                <a:ext cx="936104" cy="93610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  <a:softEdge rad="317500"/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587964" y="1879406"/>
                <a:ext cx="1800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200" b="1" dirty="0" err="1" smtClean="0">
                    <a:solidFill>
                      <a:srgbClr val="0066FF"/>
                    </a:solidFill>
                    <a:latin typeface="Times New Roman" pitchFamily="18" charset="0"/>
                    <a:cs typeface="Times New Roman" pitchFamily="18" charset="0"/>
                  </a:rPr>
                  <a:t>Архімедики</a:t>
                </a:r>
                <a:endParaRPr lang="ru-RU" sz="2200" b="1" dirty="0">
                  <a:solidFill>
                    <a:srgbClr val="0066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253504" y="2532474"/>
              <a:ext cx="209547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err="1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Чубак</a:t>
              </a:r>
              <a:r>
                <a:rPr lang="uk-UA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Валя</a:t>
              </a:r>
            </a:p>
            <a:p>
              <a:r>
                <a:rPr lang="uk-UA" b="1" dirty="0" err="1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Корник</a:t>
              </a:r>
              <a:r>
                <a:rPr lang="uk-UA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Ростик</a:t>
              </a:r>
            </a:p>
            <a:p>
              <a:r>
                <a:rPr lang="uk-UA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Мартинович </a:t>
              </a:r>
              <a:r>
                <a:rPr lang="uk-UA" b="1" i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Катерина</a:t>
              </a:r>
            </a:p>
            <a:p>
              <a:r>
                <a:rPr lang="uk-UA" b="1" dirty="0" err="1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Мрикало</a:t>
              </a:r>
              <a:r>
                <a:rPr lang="uk-UA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Анастасія</a:t>
              </a:r>
            </a:p>
            <a:p>
              <a:r>
                <a:rPr lang="uk-UA" b="1" dirty="0" err="1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Парфенюк</a:t>
              </a:r>
              <a:r>
                <a:rPr lang="uk-UA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Дмитро</a:t>
              </a:r>
            </a:p>
            <a:p>
              <a:r>
                <a:rPr lang="uk-UA" b="1" dirty="0" err="1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Ржешевський</a:t>
              </a:r>
              <a:r>
                <a:rPr lang="uk-UA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b="1" i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uk-UA" b="1" i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ндрій</a:t>
              </a:r>
              <a:r>
                <a:rPr lang="uk-UA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055" y="845685"/>
            <a:ext cx="703024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solidFill>
                  <a:schemeClr val="bg1"/>
                </a:solidFill>
              </a:rPr>
              <a:t>Двоє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підійшли</a:t>
            </a:r>
            <a:r>
              <a:rPr lang="ru-RU" sz="3600" dirty="0">
                <a:solidFill>
                  <a:schemeClr val="bg1"/>
                </a:solidFill>
              </a:rPr>
              <a:t> до </a:t>
            </a:r>
            <a:r>
              <a:rPr lang="ru-RU" sz="3600" dirty="0" err="1">
                <a:solidFill>
                  <a:schemeClr val="bg1"/>
                </a:solidFill>
              </a:rPr>
              <a:t>річки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  <a:r>
              <a:rPr lang="ru-RU" sz="3600" dirty="0" err="1">
                <a:solidFill>
                  <a:schemeClr val="bg1"/>
                </a:solidFill>
              </a:rPr>
              <a:t>Біля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пустинного</a:t>
            </a:r>
            <a:r>
              <a:rPr lang="ru-RU" sz="3600" dirty="0">
                <a:solidFill>
                  <a:schemeClr val="bg1"/>
                </a:solidFill>
              </a:rPr>
              <a:t> берега стояв </a:t>
            </a:r>
            <a:r>
              <a:rPr lang="ru-RU" sz="3600" dirty="0" err="1">
                <a:solidFill>
                  <a:schemeClr val="bg1"/>
                </a:solidFill>
              </a:rPr>
              <a:t>човен</a:t>
            </a:r>
            <a:r>
              <a:rPr lang="ru-RU" sz="3600" dirty="0">
                <a:solidFill>
                  <a:schemeClr val="bg1"/>
                </a:solidFill>
              </a:rPr>
              <a:t>, в </a:t>
            </a:r>
            <a:r>
              <a:rPr lang="ru-RU" sz="3600" dirty="0" err="1">
                <a:solidFill>
                  <a:schemeClr val="bg1"/>
                </a:solidFill>
              </a:rPr>
              <a:t>якому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міг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поміститься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лише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одна </a:t>
            </a:r>
            <a:r>
              <a:rPr lang="ru-RU" sz="3600" dirty="0" err="1">
                <a:solidFill>
                  <a:schemeClr val="bg1"/>
                </a:solidFill>
              </a:rPr>
              <a:t>людина</a:t>
            </a:r>
            <a:r>
              <a:rPr lang="ru-RU" sz="3600" dirty="0">
                <a:solidFill>
                  <a:schemeClr val="bg1"/>
                </a:solidFill>
              </a:rPr>
              <a:t>, але </a:t>
            </a:r>
            <a:r>
              <a:rPr lang="ru-RU" sz="3600" dirty="0" err="1">
                <a:solidFill>
                  <a:schemeClr val="bg1"/>
                </a:solidFill>
              </a:rPr>
              <a:t>обидва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переправилися</a:t>
            </a:r>
            <a:r>
              <a:rPr lang="ru-RU" sz="3600" dirty="0">
                <a:solidFill>
                  <a:schemeClr val="bg1"/>
                </a:solidFill>
              </a:rPr>
              <a:t>. Як?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47216" y="1430597"/>
            <a:ext cx="5867763" cy="4937514"/>
            <a:chOff x="694879" y="5684335"/>
            <a:chExt cx="4709425" cy="2399370"/>
          </a:xfrm>
        </p:grpSpPr>
        <p:sp>
          <p:nvSpPr>
            <p:cNvPr id="41" name="TextBox 40"/>
            <p:cNvSpPr txBox="1"/>
            <p:nvPr/>
          </p:nvSpPr>
          <p:spPr>
            <a:xfrm>
              <a:off x="694879" y="7141458"/>
              <a:ext cx="4709425" cy="94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i="1" dirty="0" err="1">
                  <a:solidFill>
                    <a:srgbClr val="FF0000"/>
                  </a:solidFill>
                </a:rPr>
                <a:t>П</a:t>
              </a:r>
              <a:r>
                <a:rPr lang="ru-RU" sz="6000" b="1" i="1" dirty="0" err="1" smtClean="0">
                  <a:solidFill>
                    <a:srgbClr val="FF0000"/>
                  </a:solidFill>
                </a:rPr>
                <a:t>ідійшли</a:t>
              </a:r>
              <a:r>
                <a:rPr lang="ru-RU" sz="6000" b="1" i="1" dirty="0" smtClean="0">
                  <a:solidFill>
                    <a:srgbClr val="FF0000"/>
                  </a:solidFill>
                </a:rPr>
                <a:t> </a:t>
              </a:r>
              <a:r>
                <a:rPr lang="ru-RU" sz="6000" b="1" i="1" dirty="0">
                  <a:solidFill>
                    <a:srgbClr val="FF0000"/>
                  </a:solidFill>
                </a:rPr>
                <a:t>до </a:t>
              </a:r>
              <a:r>
                <a:rPr lang="ru-RU" sz="6000" b="1" i="1" dirty="0" err="1">
                  <a:solidFill>
                    <a:srgbClr val="FF0000"/>
                  </a:solidFill>
                </a:rPr>
                <a:t>різних</a:t>
              </a:r>
              <a:r>
                <a:rPr lang="ru-RU" sz="6000" b="1" i="1" dirty="0">
                  <a:solidFill>
                    <a:srgbClr val="FF0000"/>
                  </a:solidFill>
                </a:rPr>
                <a:t> </a:t>
              </a:r>
              <a:r>
                <a:rPr lang="ru-RU" sz="6000" b="1" i="1" dirty="0" err="1">
                  <a:solidFill>
                    <a:srgbClr val="FF0000"/>
                  </a:solidFill>
                </a:rPr>
                <a:t>берегів</a:t>
              </a:r>
              <a:endParaRPr lang="uk-UA" sz="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8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054" y="845685"/>
            <a:ext cx="88659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В </a:t>
            </a:r>
            <a:r>
              <a:rPr lang="ru-RU" sz="5400" dirty="0" err="1" smtClean="0">
                <a:solidFill>
                  <a:schemeClr val="bg1"/>
                </a:solidFill>
              </a:rPr>
              <a:t>яких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містах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України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проходитиме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Євро</a:t>
            </a:r>
            <a:r>
              <a:rPr lang="ru-RU" sz="5400" dirty="0" smtClean="0">
                <a:solidFill>
                  <a:schemeClr val="bg1"/>
                </a:solidFill>
              </a:rPr>
              <a:t> 2012?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/>
            </a:r>
            <a:br>
              <a:rPr lang="ru-RU" sz="4400" dirty="0"/>
            </a:br>
            <a:endParaRPr lang="uk-UA" sz="4400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230070" y="1430598"/>
            <a:ext cx="5867763" cy="4950452"/>
            <a:chOff x="841636" y="5684335"/>
            <a:chExt cx="4709425" cy="2405657"/>
          </a:xfrm>
        </p:grpSpPr>
        <p:sp>
          <p:nvSpPr>
            <p:cNvPr id="41" name="TextBox 40"/>
            <p:cNvSpPr txBox="1"/>
            <p:nvPr/>
          </p:nvSpPr>
          <p:spPr>
            <a:xfrm>
              <a:off x="841636" y="7147745"/>
              <a:ext cx="4709425" cy="942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i="1" dirty="0" err="1" smtClean="0">
                  <a:solidFill>
                    <a:srgbClr val="FFFF00"/>
                  </a:solidFill>
                </a:rPr>
                <a:t>Київ</a:t>
              </a:r>
              <a:r>
                <a:rPr lang="ru-RU" sz="6000" b="1" i="1" dirty="0" smtClean="0">
                  <a:solidFill>
                    <a:srgbClr val="FFFF00"/>
                  </a:solidFill>
                </a:rPr>
                <a:t>, </a:t>
              </a:r>
              <a:r>
                <a:rPr lang="ru-RU" sz="6000" b="1" i="1" dirty="0" err="1" smtClean="0">
                  <a:solidFill>
                    <a:srgbClr val="FFFF00"/>
                  </a:solidFill>
                </a:rPr>
                <a:t>Донецьк</a:t>
              </a:r>
              <a:r>
                <a:rPr lang="ru-RU" sz="6000" b="1" i="1" dirty="0" smtClean="0">
                  <a:solidFill>
                    <a:srgbClr val="FFFF00"/>
                  </a:solidFill>
                </a:rPr>
                <a:t>, </a:t>
              </a:r>
            </a:p>
            <a:p>
              <a:r>
                <a:rPr lang="ru-RU" sz="6000" b="1" i="1" dirty="0" err="1" smtClean="0">
                  <a:solidFill>
                    <a:srgbClr val="FFFF00"/>
                  </a:solidFill>
                </a:rPr>
                <a:t>Львів</a:t>
              </a:r>
              <a:r>
                <a:rPr lang="ru-RU" sz="6000" b="1" i="1" dirty="0" smtClean="0">
                  <a:solidFill>
                    <a:srgbClr val="FFFF00"/>
                  </a:solidFill>
                </a:rPr>
                <a:t>, </a:t>
              </a:r>
              <a:r>
                <a:rPr lang="ru-RU" sz="6000" b="1" i="1" dirty="0" err="1" smtClean="0">
                  <a:solidFill>
                    <a:srgbClr val="FFFF00"/>
                  </a:solidFill>
                </a:rPr>
                <a:t>Харків</a:t>
              </a:r>
              <a:r>
                <a:rPr lang="ru-RU" sz="6000" b="1" i="1" dirty="0" smtClean="0">
                  <a:solidFill>
                    <a:srgbClr val="FFFF00"/>
                  </a:solidFill>
                </a:rPr>
                <a:t> </a:t>
              </a:r>
              <a:endParaRPr lang="uk-UA" sz="60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0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055" y="845685"/>
            <a:ext cx="87584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Стиль </a:t>
            </a:r>
            <a:r>
              <a:rPr lang="ru-RU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плавання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животі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руки </a:t>
            </a:r>
            <a:r>
              <a:rPr lang="ru-RU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подаються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одночасно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вперед </a:t>
            </a:r>
            <a:r>
              <a:rPr lang="ru-RU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грудей.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uk-UA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37836" y="1430597"/>
            <a:ext cx="5867763" cy="4689059"/>
            <a:chOff x="1329425" y="5684335"/>
            <a:chExt cx="4709425" cy="2278634"/>
          </a:xfrm>
        </p:grpSpPr>
        <p:sp>
          <p:nvSpPr>
            <p:cNvPr id="41" name="TextBox 40"/>
            <p:cNvSpPr txBox="1"/>
            <p:nvPr/>
          </p:nvSpPr>
          <p:spPr>
            <a:xfrm>
              <a:off x="1329425" y="7200197"/>
              <a:ext cx="4709425" cy="76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9600" b="1" i="1" dirty="0" smtClean="0">
                  <a:solidFill>
                    <a:schemeClr val="bg1"/>
                  </a:solidFill>
                </a:rPr>
                <a:t>Брас</a:t>
              </a:r>
              <a:endParaRPr lang="uk-UA" sz="9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7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054" y="845685"/>
            <a:ext cx="83984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називається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майданчик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для  </a:t>
            </a:r>
            <a:r>
              <a:rPr lang="ru-RU" sz="6000" b="1" dirty="0" err="1">
                <a:latin typeface="Times New Roman" pitchFamily="18" charset="0"/>
                <a:cs typeface="Times New Roman" pitchFamily="18" charset="0"/>
              </a:rPr>
              <a:t>гри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теніс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837837" y="1430595"/>
            <a:ext cx="5867763" cy="4906016"/>
            <a:chOff x="1329426" y="5684335"/>
            <a:chExt cx="4709425" cy="2384064"/>
          </a:xfrm>
        </p:grpSpPr>
        <p:sp>
          <p:nvSpPr>
            <p:cNvPr id="41" name="TextBox 40"/>
            <p:cNvSpPr txBox="1"/>
            <p:nvPr/>
          </p:nvSpPr>
          <p:spPr>
            <a:xfrm>
              <a:off x="1329426" y="7425278"/>
              <a:ext cx="4709425" cy="643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1" dirty="0" smtClean="0">
                  <a:solidFill>
                    <a:srgbClr val="FF0000"/>
                  </a:solidFill>
                </a:rPr>
                <a:t>Корт</a:t>
              </a:r>
              <a:endParaRPr lang="uk-UA" sz="8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8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8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055" y="845685"/>
            <a:ext cx="70302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 smtClean="0">
                <a:solidFill>
                  <a:srgbClr val="00B0F0"/>
                </a:solidFill>
              </a:rPr>
              <a:t>Хто</a:t>
            </a:r>
            <a:r>
              <a:rPr lang="ru-RU" sz="4400" dirty="0" smtClean="0">
                <a:solidFill>
                  <a:srgbClr val="00B0F0"/>
                </a:solidFill>
              </a:rPr>
              <a:t> з </a:t>
            </a:r>
            <a:r>
              <a:rPr lang="ru-RU" sz="4400" dirty="0" err="1" smtClean="0">
                <a:solidFill>
                  <a:srgbClr val="00B0F0"/>
                </a:solidFill>
              </a:rPr>
              <a:t>українських</a:t>
            </a:r>
            <a:r>
              <a:rPr lang="ru-RU" sz="4400" dirty="0" smtClean="0">
                <a:solidFill>
                  <a:srgbClr val="00B0F0"/>
                </a:solidFill>
              </a:rPr>
              <a:t> </a:t>
            </a:r>
            <a:r>
              <a:rPr lang="ru-RU" sz="4400" dirty="0" err="1" smtClean="0">
                <a:solidFill>
                  <a:srgbClr val="00B0F0"/>
                </a:solidFill>
              </a:rPr>
              <a:t>футболістів</a:t>
            </a:r>
            <a:r>
              <a:rPr lang="ru-RU" sz="4400" dirty="0" smtClean="0">
                <a:solidFill>
                  <a:srgbClr val="00B0F0"/>
                </a:solidFill>
              </a:rPr>
              <a:t> є </a:t>
            </a:r>
            <a:r>
              <a:rPr lang="ru-RU" sz="4400" dirty="0" err="1" smtClean="0">
                <a:solidFill>
                  <a:srgbClr val="00B0F0"/>
                </a:solidFill>
              </a:rPr>
              <a:t>володарами</a:t>
            </a:r>
            <a:r>
              <a:rPr lang="ru-RU" sz="4400" dirty="0" smtClean="0">
                <a:solidFill>
                  <a:srgbClr val="00B0F0"/>
                </a:solidFill>
              </a:rPr>
              <a:t> золотого м</a:t>
            </a:r>
            <a:r>
              <a:rPr lang="en-US" sz="4400" dirty="0" smtClean="0">
                <a:solidFill>
                  <a:srgbClr val="00B0F0"/>
                </a:solidFill>
              </a:rPr>
              <a:t>’</a:t>
            </a:r>
            <a:r>
              <a:rPr lang="uk-UA" sz="4400" dirty="0" err="1" smtClean="0">
                <a:solidFill>
                  <a:srgbClr val="00B0F0"/>
                </a:solidFill>
              </a:rPr>
              <a:t>яча</a:t>
            </a:r>
            <a:r>
              <a:rPr lang="uk-UA" sz="4400" dirty="0" smtClean="0">
                <a:solidFill>
                  <a:srgbClr val="00B0F0"/>
                </a:solidFill>
              </a:rPr>
              <a:t>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539552" y="1430596"/>
            <a:ext cx="6036952" cy="5334565"/>
            <a:chOff x="1090024" y="5684335"/>
            <a:chExt cx="4845215" cy="2592316"/>
          </a:xfrm>
        </p:grpSpPr>
        <p:sp>
          <p:nvSpPr>
            <p:cNvPr id="41" name="TextBox 40"/>
            <p:cNvSpPr txBox="1"/>
            <p:nvPr/>
          </p:nvSpPr>
          <p:spPr>
            <a:xfrm>
              <a:off x="1090024" y="6885714"/>
              <a:ext cx="4845215" cy="1390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6000" b="1" i="1" dirty="0" err="1" smtClean="0">
                  <a:solidFill>
                    <a:schemeClr val="bg1"/>
                  </a:solidFill>
                </a:rPr>
                <a:t>Беланов</a:t>
              </a:r>
              <a:r>
                <a:rPr lang="uk-UA" sz="6000" b="1" i="1" dirty="0" smtClean="0">
                  <a:solidFill>
                    <a:schemeClr val="bg1"/>
                  </a:solidFill>
                </a:rPr>
                <a:t>, Блохін, Шевченко.</a:t>
              </a:r>
              <a:endParaRPr lang="uk-UA" sz="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45270" y="5684335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9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8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101" y="525547"/>
            <a:ext cx="7723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>
                <a:solidFill>
                  <a:srgbClr val="FFFF00"/>
                </a:solidFill>
              </a:rPr>
              <a:t>Хто</a:t>
            </a:r>
            <a:r>
              <a:rPr lang="ru-RU" sz="4400" dirty="0" smtClean="0">
                <a:solidFill>
                  <a:srgbClr val="FFFF00"/>
                </a:solidFill>
              </a:rPr>
              <a:t> вони 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79" y="1636651"/>
            <a:ext cx="2097908" cy="21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30514"/>
            <a:ext cx="2230864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32735" y="3837362"/>
            <a:ext cx="8703761" cy="3067185"/>
            <a:chOff x="332735" y="3837362"/>
            <a:chExt cx="8703761" cy="3067185"/>
          </a:xfrm>
        </p:grpSpPr>
        <p:sp>
          <p:nvSpPr>
            <p:cNvPr id="5" name="TextBox 4"/>
            <p:cNvSpPr txBox="1"/>
            <p:nvPr/>
          </p:nvSpPr>
          <p:spPr>
            <a:xfrm>
              <a:off x="332735" y="3837362"/>
              <a:ext cx="87037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err="1" smtClean="0">
                  <a:latin typeface="Times New Roman" pitchFamily="18" charset="0"/>
                  <a:cs typeface="Times New Roman" pitchFamily="18" charset="0"/>
                </a:rPr>
                <a:t>Сергій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 Бубка                  Г. </a:t>
              </a:r>
              <a:r>
                <a:rPr lang="ru-RU" sz="2400" b="1" dirty="0" err="1" smtClean="0">
                  <a:latin typeface="Times New Roman" pitchFamily="18" charset="0"/>
                  <a:cs typeface="Times New Roman" pitchFamily="18" charset="0"/>
                </a:rPr>
                <a:t>Безсонова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              О</a:t>
              </a: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ru-RU" sz="2400" b="1" dirty="0" err="1">
                  <a:latin typeface="Times New Roman" pitchFamily="18" charset="0"/>
                  <a:cs typeface="Times New Roman" pitchFamily="18" charset="0"/>
                </a:rPr>
                <a:t>Шовковський</a:t>
              </a:r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uk-UA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6563" y="6381327"/>
              <a:ext cx="59095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 smtClean="0">
                  <a:latin typeface="Times New Roman" pitchFamily="18" charset="0"/>
                  <a:cs typeface="Times New Roman" pitchFamily="18" charset="0"/>
                </a:rPr>
                <a:t>Я. </a:t>
              </a:r>
              <a:r>
                <a:rPr lang="uk-UA" sz="2800" b="1" dirty="0" err="1" smtClean="0">
                  <a:latin typeface="Times New Roman" pitchFamily="18" charset="0"/>
                  <a:cs typeface="Times New Roman" pitchFamily="18" charset="0"/>
                </a:rPr>
                <a:t>Клочкова</a:t>
              </a:r>
              <a:r>
                <a:rPr lang="uk-UA" sz="2800" b="1" dirty="0" smtClean="0">
                  <a:latin typeface="Times New Roman" pitchFamily="18" charset="0"/>
                  <a:cs typeface="Times New Roman" pitchFamily="18" charset="0"/>
                </a:rPr>
                <a:t>      Володимир Кличко</a:t>
              </a:r>
              <a:endParaRPr lang="uk-UA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5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3" y="4333875"/>
            <a:ext cx="2000250" cy="2000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5" y="1630514"/>
            <a:ext cx="2590800" cy="1762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16" y="4333875"/>
            <a:ext cx="2727436" cy="204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3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43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3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63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7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83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93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3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13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23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3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430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6" y="-10027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101" y="525547"/>
            <a:ext cx="77235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Яку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давньоруську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святиню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наказав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збудувати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Ярослав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Мудрий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честь перемоги над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печенігами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888485"/>
            <a:ext cx="7322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>
                <a:solidFill>
                  <a:srgbClr val="FFC000"/>
                </a:solidFill>
              </a:rPr>
              <a:t>Собор </a:t>
            </a:r>
            <a:r>
              <a:rPr lang="uk-UA" sz="6000" b="1" i="1" dirty="0" smtClean="0">
                <a:solidFill>
                  <a:srgbClr val="FFC000"/>
                </a:solidFill>
              </a:rPr>
              <a:t>Святої Софії</a:t>
            </a:r>
            <a:endParaRPr lang="uk-UA" sz="6000" b="1" i="1" dirty="0">
              <a:solidFill>
                <a:srgbClr val="FFC000"/>
              </a:solidFill>
            </a:endParaRPr>
          </a:p>
        </p:txBody>
      </p:sp>
      <p:pic>
        <p:nvPicPr>
          <p:cNvPr id="2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8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3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827" y="277267"/>
            <a:ext cx="77235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У 800 р. Короля Карла Великого </a:t>
            </a:r>
            <a:r>
              <a:rPr lang="ru-RU" sz="6000" b="1" i="1" dirty="0" err="1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коронував</a:t>
            </a:r>
            <a:r>
              <a:rPr lang="ru-RU" sz="6000" b="1" i="1" dirty="0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 Папа </a:t>
            </a:r>
            <a:r>
              <a:rPr lang="ru-RU" sz="6000" b="1" i="1" dirty="0" err="1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Римський</a:t>
            </a:r>
            <a:r>
              <a:rPr lang="ru-RU" sz="6000" b="1" i="1" dirty="0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000" b="1" i="1" dirty="0" err="1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6000" b="1" i="1" dirty="0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 того «Король» </a:t>
            </a:r>
            <a:r>
              <a:rPr lang="ru-RU" sz="6000" b="1" i="1" dirty="0" err="1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змінено</a:t>
            </a:r>
            <a:r>
              <a:rPr lang="ru-RU" sz="6000" b="1" i="1" dirty="0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000" b="1" i="1" dirty="0" err="1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6000" b="1" i="1" dirty="0" smtClean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6000" b="1" dirty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CCFF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9900FF"/>
                </a:solidFill>
              </a:rPr>
              <a:t/>
            </a:r>
            <a:br>
              <a:rPr lang="ru-RU" sz="3200" dirty="0">
                <a:solidFill>
                  <a:srgbClr val="9900FF"/>
                </a:solidFill>
              </a:rPr>
            </a:br>
            <a:endParaRPr lang="uk-UA" sz="3200" dirty="0">
              <a:solidFill>
                <a:srgbClr val="99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062" y="4775537"/>
            <a:ext cx="7322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i="1" dirty="0" smtClean="0">
                <a:solidFill>
                  <a:srgbClr val="FFFF00"/>
                </a:solidFill>
              </a:rPr>
              <a:t>Імператор</a:t>
            </a:r>
            <a:endParaRPr lang="uk-UA" sz="8800" b="1" i="1" dirty="0">
              <a:solidFill>
                <a:srgbClr val="FFFF00"/>
              </a:solidFill>
            </a:endParaRPr>
          </a:p>
        </p:txBody>
      </p:sp>
      <p:pic>
        <p:nvPicPr>
          <p:cNvPr id="2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90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8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101" y="525547"/>
            <a:ext cx="772358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err="1" smtClean="0">
                <a:solidFill>
                  <a:srgbClr val="FFFF00"/>
                </a:solidFill>
              </a:rPr>
              <a:t>Які</a:t>
            </a:r>
            <a:r>
              <a:rPr lang="ru-RU" sz="6000" i="1" dirty="0" smtClean="0">
                <a:solidFill>
                  <a:srgbClr val="FFFF00"/>
                </a:solidFill>
              </a:rPr>
              <a:t> </a:t>
            </a:r>
            <a:r>
              <a:rPr lang="ru-RU" sz="6000" i="1" dirty="0" err="1" smtClean="0">
                <a:solidFill>
                  <a:srgbClr val="FFFF00"/>
                </a:solidFill>
              </a:rPr>
              <a:t>держави</a:t>
            </a:r>
            <a:r>
              <a:rPr lang="ru-RU" sz="6000" i="1" dirty="0" smtClean="0">
                <a:solidFill>
                  <a:srgbClr val="FFFF00"/>
                </a:solidFill>
              </a:rPr>
              <a:t> </a:t>
            </a:r>
            <a:r>
              <a:rPr lang="ru-RU" sz="6000" i="1" dirty="0" err="1" smtClean="0">
                <a:solidFill>
                  <a:srgbClr val="FFFF00"/>
                </a:solidFill>
              </a:rPr>
              <a:t>утворилися</a:t>
            </a:r>
            <a:r>
              <a:rPr lang="ru-RU" sz="6000" i="1" dirty="0" smtClean="0">
                <a:solidFill>
                  <a:srgbClr val="FFFF00"/>
                </a:solidFill>
              </a:rPr>
              <a:t> на </a:t>
            </a:r>
            <a:r>
              <a:rPr lang="ru-RU" sz="6000" i="1" dirty="0" err="1" smtClean="0">
                <a:solidFill>
                  <a:srgbClr val="FFFF00"/>
                </a:solidFill>
              </a:rPr>
              <a:t>теренах</a:t>
            </a:r>
            <a:r>
              <a:rPr lang="ru-RU" sz="6000" i="1" dirty="0" smtClean="0">
                <a:solidFill>
                  <a:srgbClr val="FFFF00"/>
                </a:solidFill>
              </a:rPr>
              <a:t> </a:t>
            </a:r>
            <a:r>
              <a:rPr lang="ru-RU" sz="6000" i="1" dirty="0" err="1" smtClean="0">
                <a:solidFill>
                  <a:srgbClr val="FFFF00"/>
                </a:solidFill>
              </a:rPr>
              <a:t>імперії</a:t>
            </a:r>
            <a:r>
              <a:rPr lang="ru-RU" sz="6000" i="1" dirty="0" smtClean="0">
                <a:solidFill>
                  <a:srgbClr val="FFFF00"/>
                </a:solidFill>
              </a:rPr>
              <a:t> Карла Великого?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101" y="4484426"/>
            <a:ext cx="7322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i="1" dirty="0" smtClean="0"/>
              <a:t>Франція</a:t>
            </a:r>
          </a:p>
          <a:p>
            <a:r>
              <a:rPr lang="uk-UA" sz="4800" b="1" i="1" dirty="0" smtClean="0"/>
              <a:t>Німеччина</a:t>
            </a:r>
          </a:p>
          <a:p>
            <a:r>
              <a:rPr lang="uk-UA" sz="4800" b="1" i="1" dirty="0" smtClean="0"/>
              <a:t>Італії</a:t>
            </a:r>
            <a:endParaRPr lang="uk-UA" sz="4800" b="1" i="1" dirty="0"/>
          </a:p>
        </p:txBody>
      </p:sp>
      <p:pic>
        <p:nvPicPr>
          <p:cNvPr id="2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0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101" y="525547"/>
            <a:ext cx="77235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/>
              <a:t>1.Кого </a:t>
            </a:r>
            <a:r>
              <a:rPr lang="ru-RU" sz="3200" i="1" dirty="0" err="1" smtClean="0"/>
              <a:t>називають</a:t>
            </a:r>
            <a:r>
              <a:rPr lang="ru-RU" sz="3200" i="1" dirty="0" smtClean="0"/>
              <a:t> «Тестем </a:t>
            </a:r>
            <a:r>
              <a:rPr lang="ru-RU" sz="3200" i="1" dirty="0" err="1" smtClean="0"/>
              <a:t>Європи</a:t>
            </a:r>
            <a:r>
              <a:rPr lang="ru-RU" sz="3200" i="1" dirty="0" smtClean="0"/>
              <a:t>»?</a:t>
            </a:r>
          </a:p>
          <a:p>
            <a:r>
              <a:rPr lang="ru-RU" sz="3200" i="1" dirty="0" smtClean="0"/>
              <a:t>2.Який </a:t>
            </a:r>
            <a:r>
              <a:rPr lang="ru-RU" sz="3200" i="1" dirty="0" err="1" smtClean="0"/>
              <a:t>київський</a:t>
            </a:r>
            <a:r>
              <a:rPr lang="ru-RU" sz="3200" i="1" dirty="0" smtClean="0"/>
              <a:t> князь прибив </a:t>
            </a:r>
            <a:r>
              <a:rPr lang="ru-RU" sz="3200" i="1" dirty="0" err="1" smtClean="0"/>
              <a:t>свій</a:t>
            </a:r>
            <a:r>
              <a:rPr lang="ru-RU" sz="3200" i="1" dirty="0" smtClean="0"/>
              <a:t> щит на воротах </a:t>
            </a:r>
            <a:r>
              <a:rPr lang="ru-RU" sz="3200" i="1" dirty="0" err="1" smtClean="0"/>
              <a:t>столиці</a:t>
            </a:r>
            <a:r>
              <a:rPr lang="ru-RU" sz="3200" i="1" dirty="0" smtClean="0"/>
              <a:t> </a:t>
            </a:r>
            <a:r>
              <a:rPr lang="ru-RU" sz="3200" i="1" dirty="0" err="1" smtClean="0"/>
              <a:t>Візантії</a:t>
            </a:r>
            <a:r>
              <a:rPr lang="ru-RU" sz="3200" i="1" dirty="0" smtClean="0"/>
              <a:t>-Константинополя? </a:t>
            </a:r>
          </a:p>
          <a:p>
            <a:r>
              <a:rPr lang="ru-RU" sz="3200" i="1" dirty="0" smtClean="0"/>
              <a:t>3.Який </a:t>
            </a:r>
            <a:r>
              <a:rPr lang="ru-RU" sz="3200" i="1" dirty="0" err="1" smtClean="0"/>
              <a:t>київський</a:t>
            </a:r>
            <a:r>
              <a:rPr lang="ru-RU" sz="3200" i="1" dirty="0" smtClean="0"/>
              <a:t> князь </a:t>
            </a:r>
            <a:r>
              <a:rPr lang="ru-RU" sz="3200" i="1" dirty="0" err="1" smtClean="0"/>
              <a:t>воював</a:t>
            </a:r>
            <a:r>
              <a:rPr lang="ru-RU" sz="3200" i="1" dirty="0" smtClean="0"/>
              <a:t> </a:t>
            </a:r>
            <a:r>
              <a:rPr lang="ru-RU" sz="3200" i="1" dirty="0" err="1" smtClean="0"/>
              <a:t>із</a:t>
            </a:r>
            <a:r>
              <a:rPr lang="ru-RU" sz="3200" i="1" dirty="0" smtClean="0"/>
              <a:t> Болгарами на Балканах?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3731261"/>
            <a:ext cx="6804248" cy="2874313"/>
            <a:chOff x="0" y="3604919"/>
            <a:chExt cx="6804248" cy="2874313"/>
          </a:xfrm>
        </p:grpSpPr>
        <p:sp>
          <p:nvSpPr>
            <p:cNvPr id="2" name="TextBox 1"/>
            <p:cNvSpPr txBox="1"/>
            <p:nvPr/>
          </p:nvSpPr>
          <p:spPr>
            <a:xfrm>
              <a:off x="0" y="6017567"/>
              <a:ext cx="6804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300" b="1" i="1" dirty="0">
                  <a:solidFill>
                    <a:srgbClr val="00B0F0"/>
                  </a:solidFill>
                </a:rPr>
                <a:t>Ярослав </a:t>
              </a:r>
              <a:r>
                <a:rPr lang="uk-UA" sz="2300" b="1" i="1" dirty="0" smtClean="0">
                  <a:solidFill>
                    <a:srgbClr val="00B0F0"/>
                  </a:solidFill>
                </a:rPr>
                <a:t>Мудрий  </a:t>
              </a:r>
              <a:r>
                <a:rPr lang="uk-UA" sz="2400" b="1" i="1" dirty="0" smtClean="0">
                  <a:solidFill>
                    <a:srgbClr val="00B0F0"/>
                  </a:solidFill>
                </a:rPr>
                <a:t>Олег Віщий   Святослав</a:t>
              </a:r>
              <a:endParaRPr lang="uk-UA" sz="2400" b="1" i="1" dirty="0">
                <a:solidFill>
                  <a:srgbClr val="00B0F0"/>
                </a:solidFill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98" y="3604921"/>
              <a:ext cx="2097100" cy="2360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75" y="3604920"/>
              <a:ext cx="1800225" cy="236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412" y="3604919"/>
              <a:ext cx="1805885" cy="236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5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3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800"/>
                            </p:stCondLst>
                            <p:childTnLst>
                              <p:par>
                                <p:cTn id="8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636633" y="6459452"/>
            <a:ext cx="1524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9600" y="116632"/>
            <a:ext cx="7924800" cy="1143000"/>
          </a:xfrm>
        </p:spPr>
        <p:txBody>
          <a:bodyPr/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uk-UA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тУРНІРУ</a:t>
            </a:r>
            <a:endParaRPr lang="uk-UA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165" y="200085"/>
            <a:ext cx="77235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1.Азійське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кочове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плем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 , яке в 6 ст.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розгромило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антський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союз.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Літописець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називає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оборами. Про кого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йде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2.У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Франції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називали</a:t>
            </a: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норманами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а в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Англії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данцями.Як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називали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Київській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6966" y="4509120"/>
            <a:ext cx="31416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1.Авари</a:t>
            </a:r>
          </a:p>
          <a:p>
            <a:r>
              <a:rPr lang="uk-UA" sz="6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2.Варяги</a:t>
            </a:r>
            <a:endParaRPr lang="uk-UA" sz="6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6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8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164" y="364014"/>
            <a:ext cx="8431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Where were </a:t>
            </a:r>
            <a:endParaRPr lang="uk-UA" sz="72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“The Beatles” born</a:t>
            </a:r>
            <a:r>
              <a:rPr lang="uk-UA" sz="7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uk-UA" sz="7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46" y="4689336"/>
            <a:ext cx="6583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 dirty="0" smtClean="0">
                <a:solidFill>
                  <a:srgbClr val="FF0000"/>
                </a:solidFill>
              </a:rPr>
              <a:t>In Liverpool</a:t>
            </a:r>
            <a:endParaRPr lang="uk-UA" sz="8800" b="1" i="1" dirty="0" smtClean="0">
              <a:solidFill>
                <a:srgbClr val="FF0000"/>
              </a:solidFill>
            </a:endParaRPr>
          </a:p>
        </p:txBody>
      </p:sp>
      <p:pic>
        <p:nvPicPr>
          <p:cNvPr id="35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5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8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164" y="200085"/>
            <a:ext cx="871932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Хто буде представляти Україну цього року на </a:t>
            </a:r>
            <a:r>
              <a:rPr lang="uk-UA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Євробаченні</a:t>
            </a:r>
            <a:r>
              <a:rPr lang="uk-UA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35" name="Picture 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195736" y="3207144"/>
            <a:ext cx="3236848" cy="3549086"/>
            <a:chOff x="2195736" y="3207144"/>
            <a:chExt cx="3236848" cy="3549086"/>
          </a:xfrm>
        </p:grpSpPr>
        <p:sp>
          <p:nvSpPr>
            <p:cNvPr id="5" name="TextBox 4"/>
            <p:cNvSpPr txBox="1"/>
            <p:nvPr/>
          </p:nvSpPr>
          <p:spPr>
            <a:xfrm>
              <a:off x="2195736" y="5740567"/>
              <a:ext cx="32368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6000" b="1" i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Гайтана</a:t>
              </a:r>
              <a:endParaRPr lang="uk-UA" sz="6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3207144"/>
              <a:ext cx="2196244" cy="2767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61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8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165" y="171321"/>
            <a:ext cx="7723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What is</a:t>
            </a:r>
            <a:r>
              <a:rPr lang="ru-RU" sz="6000" dirty="0" smtClean="0"/>
              <a:t> </a:t>
            </a:r>
            <a:r>
              <a:rPr lang="en-US" sz="6000" dirty="0" smtClean="0"/>
              <a:t>the </a:t>
            </a:r>
            <a:r>
              <a:rPr lang="en-US" sz="6000" dirty="0" smtClean="0"/>
              <a:t>name of the king of rock-n-roll</a:t>
            </a:r>
            <a:r>
              <a:rPr lang="uk-UA" sz="6000" dirty="0" smtClean="0"/>
              <a:t>?</a:t>
            </a:r>
            <a:endParaRPr lang="uk-UA" sz="60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15616" y="2176917"/>
            <a:ext cx="4931158" cy="4477334"/>
            <a:chOff x="1115616" y="2176917"/>
            <a:chExt cx="4931158" cy="4477334"/>
          </a:xfrm>
        </p:grpSpPr>
        <p:sp>
          <p:nvSpPr>
            <p:cNvPr id="5" name="TextBox 4"/>
            <p:cNvSpPr txBox="1"/>
            <p:nvPr/>
          </p:nvSpPr>
          <p:spPr>
            <a:xfrm>
              <a:off x="1115616" y="5638588"/>
              <a:ext cx="493115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 smtClean="0">
                  <a:solidFill>
                    <a:srgbClr val="FF0000"/>
                  </a:solidFill>
                </a:rPr>
                <a:t>Elvis Presley</a:t>
              </a:r>
              <a:endParaRPr lang="uk-UA" sz="60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423" y="2176917"/>
              <a:ext cx="2886931" cy="3461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4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8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273" y="545565"/>
            <a:ext cx="80141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err="1" smtClean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Назвіть</a:t>
            </a:r>
            <a:r>
              <a:rPr lang="ru-RU" sz="5400" b="1" i="1" dirty="0" smtClean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 композитора, </a:t>
            </a:r>
            <a:r>
              <a:rPr lang="ru-RU" sz="5400" b="1" i="1" dirty="0" err="1" smtClean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5400" b="1" i="1" dirty="0" smtClean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 написав </a:t>
            </a:r>
            <a:r>
              <a:rPr lang="ru-RU" sz="5400" b="1" i="1" dirty="0" err="1" smtClean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5400" b="1" i="1" dirty="0" smtClean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i="1" dirty="0" err="1" smtClean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музику</a:t>
            </a:r>
            <a:r>
              <a:rPr lang="ru-RU" sz="5400" b="1" i="1" dirty="0">
                <a:solidFill>
                  <a:srgbClr val="8200D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35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9f146f1fa28[1]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3262" y="5943600"/>
            <a:ext cx="609600" cy="6096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38208" y="4293096"/>
            <a:ext cx="5589984" cy="2259681"/>
            <a:chOff x="1726966" y="4509120"/>
            <a:chExt cx="3547478" cy="1938629"/>
          </a:xfrm>
        </p:grpSpPr>
        <p:sp>
          <p:nvSpPr>
            <p:cNvPr id="5" name="TextBox 4"/>
            <p:cNvSpPr txBox="1"/>
            <p:nvPr/>
          </p:nvSpPr>
          <p:spPr>
            <a:xfrm>
              <a:off x="1726966" y="4509120"/>
              <a:ext cx="1886986" cy="1663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6000" b="1" i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Вівальді</a:t>
              </a:r>
              <a:endParaRPr lang="uk-UA" sz="6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uk-UA" sz="6000" b="1" i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561" y="4509120"/>
              <a:ext cx="1365883" cy="1938629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27923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59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894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6394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739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8394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9394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60394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61394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62394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63394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64394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65394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66394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7394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27551f4a4e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6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164" y="200085"/>
            <a:ext cx="85940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Назвіть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композитора,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є автором опер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Різдвяна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ніч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Утоплена",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"Тарас Бульба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"Наталка Полтавка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Енеїда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дитячих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опер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"Коза-Дереза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"Пан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Коцький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"Зима й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есна". А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написав 84 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вокальних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творів</a:t>
            </a:r>
            <a:endParaRPr lang="uk-UA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різних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жанрів на поезію Т. Г. Шевченка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7974" y="4509120"/>
            <a:ext cx="4951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М. В. Лисенко</a:t>
            </a:r>
            <a:endParaRPr lang="uk-UA" sz="60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08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1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28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38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48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58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6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78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88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9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8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18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8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F549AEAD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9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24800" cy="1143000"/>
          </a:xfrm>
        </p:spPr>
        <p:txBody>
          <a:bodyPr/>
          <a:lstStyle/>
          <a:p>
            <a:r>
              <a:rPr lang="uk-UA" sz="5400" b="1" i="1" dirty="0" smtClean="0">
                <a:solidFill>
                  <a:schemeClr val="bg1"/>
                </a:solidFill>
              </a:rPr>
              <a:t>Конкурс капітанів</a:t>
            </a:r>
            <a:endParaRPr lang="uk-UA" sz="5400" b="1" i="1" dirty="0">
              <a:solidFill>
                <a:schemeClr val="bg1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83-08F7-4B79-A26B-BEAE91F5270A}" type="datetime1">
              <a:rPr lang="ru-RU" smtClean="0"/>
              <a:t>14.03.2012</a:t>
            </a:fld>
            <a:endParaRPr lang="ru-RU"/>
          </a:p>
        </p:txBody>
      </p:sp>
      <p:pic>
        <p:nvPicPr>
          <p:cNvPr id="409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37" y="1268760"/>
            <a:ext cx="2016224" cy="185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69" y="1268760"/>
            <a:ext cx="2038350" cy="185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9304" y="3127874"/>
            <a:ext cx="1104790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uk-UA" sz="4400" dirty="0" smtClean="0"/>
              <a:t>№1</a:t>
            </a:r>
            <a:endParaRPr lang="uk-UA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529808" y="3127874"/>
            <a:ext cx="118814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uk-UA" sz="4800" dirty="0" smtClean="0"/>
              <a:t>№2</a:t>
            </a:r>
            <a:endParaRPr lang="uk-UA" sz="4800" dirty="0"/>
          </a:p>
        </p:txBody>
      </p:sp>
      <p:pic>
        <p:nvPicPr>
          <p:cNvPr id="4100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37" y="4149081"/>
            <a:ext cx="201622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22141" y="6013909"/>
            <a:ext cx="118814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uk-UA" sz="4800" dirty="0" smtClean="0"/>
              <a:t>№3</a:t>
            </a:r>
            <a:endParaRPr lang="uk-UA" sz="4800" dirty="0"/>
          </a:p>
        </p:txBody>
      </p:sp>
      <p:pic>
        <p:nvPicPr>
          <p:cNvPr id="410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68" y="4061248"/>
            <a:ext cx="1980293" cy="19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28471" y="6013908"/>
            <a:ext cx="118814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uk-UA" sz="4800" dirty="0" smtClean="0"/>
              <a:t>№4</a:t>
            </a:r>
            <a:endParaRPr lang="uk-UA" sz="4800" dirty="0"/>
          </a:p>
        </p:txBody>
      </p:sp>
      <p:pic>
        <p:nvPicPr>
          <p:cNvPr id="13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6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83-08F7-4B79-A26B-BEAE91F5270A}" type="datetime1">
              <a:rPr lang="ru-RU" smtClean="0"/>
              <a:t>14.03.2012</a:t>
            </a:fld>
            <a:endParaRPr lang="ru-RU"/>
          </a:p>
        </p:txBody>
      </p:sp>
      <p:pic>
        <p:nvPicPr>
          <p:cNvPr id="1026" name="Picture 2" descr="F:\Ihor\DSC04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0" y="3435065"/>
            <a:ext cx="4572000" cy="3429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8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5730" y="4509120"/>
            <a:ext cx="32976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b="1" dirty="0" smtClean="0">
                <a:solidFill>
                  <a:srgbClr val="FF0000"/>
                </a:solidFill>
              </a:rPr>
              <a:t>Збараж</a:t>
            </a:r>
            <a:endParaRPr lang="uk-UA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83-08F7-4B79-A26B-BEAE91F5270A}" type="datetime1">
              <a:rPr lang="ru-RU" smtClean="0"/>
              <a:t>14.03.2012</a:t>
            </a:fld>
            <a:endParaRPr lang="ru-RU"/>
          </a:p>
        </p:txBody>
      </p:sp>
      <p:pic>
        <p:nvPicPr>
          <p:cNvPr id="1026" name="Picture 2" descr="F:\Ihor\IMG_1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0"/>
            <a:ext cx="9138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4860" cy="3429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4860" y="0"/>
            <a:ext cx="4569140" cy="3429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0" y="3429000"/>
            <a:ext cx="4574860" cy="34290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4574860" y="3429000"/>
            <a:ext cx="4569140" cy="3429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64036" y="4514208"/>
            <a:ext cx="5848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rgbClr val="FFFF00"/>
                </a:solidFill>
              </a:rPr>
              <a:t>Замок у </a:t>
            </a:r>
            <a:r>
              <a:rPr lang="uk-UA" sz="5400" dirty="0" err="1">
                <a:solidFill>
                  <a:srgbClr val="FFFF00"/>
                </a:solidFill>
              </a:rPr>
              <a:t>П</a:t>
            </a:r>
            <a:r>
              <a:rPr lang="uk-UA" sz="5400" dirty="0" err="1" smtClean="0">
                <a:solidFill>
                  <a:srgbClr val="FFFF00"/>
                </a:solidFill>
              </a:rPr>
              <a:t>ідгірцях</a:t>
            </a:r>
            <a:endParaRPr lang="uk-UA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83-08F7-4B79-A26B-BEAE91F5270A}" type="datetime1">
              <a:rPr lang="ru-RU" smtClean="0"/>
              <a:t>14.03.2012</a:t>
            </a:fld>
            <a:endParaRPr lang="ru-RU"/>
          </a:p>
        </p:txBody>
      </p:sp>
      <p:pic>
        <p:nvPicPr>
          <p:cNvPr id="2050" name="Picture 2" descr="F:\Ihor\Софії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00B0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400761"/>
            <a:ext cx="4572000" cy="3429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3400761"/>
            <a:ext cx="4572000" cy="3429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03848" y="4603705"/>
            <a:ext cx="429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b="1" i="1" dirty="0" smtClean="0">
                <a:solidFill>
                  <a:srgbClr val="FF0000"/>
                </a:solidFill>
              </a:rPr>
              <a:t>Софіївка</a:t>
            </a:r>
            <a:endParaRPr lang="uk-UA" sz="7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" y="5489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0" y="154893"/>
            <a:ext cx="1395820" cy="1528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147" y="1727787"/>
            <a:ext cx="176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Мистецтво слова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45" y="2380576"/>
            <a:ext cx="1944216" cy="14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23214" y="4022344"/>
            <a:ext cx="2045047" cy="40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гостях у </a:t>
            </a:r>
            <a:r>
              <a:rPr lang="uk-UA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Кліо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47" y="2374045"/>
            <a:ext cx="1910588" cy="150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54116" y="4026180"/>
            <a:ext cx="121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3300" y="1774001"/>
            <a:ext cx="179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Цариця наук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77" y="154892"/>
            <a:ext cx="1910588" cy="152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1" y="2435673"/>
            <a:ext cx="1668922" cy="137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395314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Світ навколо нас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45" y="190285"/>
            <a:ext cx="1944216" cy="149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20995" y="1790604"/>
            <a:ext cx="1216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Секрет</a:t>
            </a:r>
            <a:endParaRPr lang="uk-UA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57" y="4725144"/>
            <a:ext cx="167401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5147" y="6222000"/>
            <a:ext cx="247054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світі прекрасного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25144"/>
            <a:ext cx="166028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81195" y="6206478"/>
            <a:ext cx="173220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 і природа</a:t>
            </a:r>
            <a:endParaRPr lang="uk-UA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HomeComputador\Pictures\смм.jp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94" y="4725144"/>
            <a:ext cx="1763688" cy="139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23215" y="6221867"/>
            <a:ext cx="232653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Конкурс капітанів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rId21" action="ppaction://hlinksldjump" highlightClick="1"/>
          </p:cNvPr>
          <p:cNvSpPr/>
          <p:nvPr/>
        </p:nvSpPr>
        <p:spPr>
          <a:xfrm>
            <a:off x="8766720" y="6622110"/>
            <a:ext cx="377280" cy="235890"/>
          </a:xfrm>
          <a:prstGeom prst="actionButtonForwardNext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01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Ihor\Тернопыль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" y="0"/>
            <a:ext cx="4571999" cy="3429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4571999" y="0"/>
            <a:ext cx="4572001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-3" y="3429000"/>
            <a:ext cx="4571999" cy="3429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4571996" y="3429000"/>
            <a:ext cx="4572001" cy="3429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251620"/>
            <a:ext cx="89959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5656" y="4591199"/>
            <a:ext cx="6411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b="1" i="1" dirty="0" smtClean="0">
                <a:solidFill>
                  <a:srgbClr val="FF0000"/>
                </a:solidFill>
              </a:rPr>
              <a:t>Тернопіль</a:t>
            </a:r>
            <a:endParaRPr lang="uk-UA" sz="9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FB83-08F7-4B79-A26B-BEAE91F5270A}" type="datetime1">
              <a:rPr lang="ru-RU" smtClean="0"/>
              <a:t>14.03.2012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321857" y="980728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uk-UA" sz="60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«Поетичний»</a:t>
            </a:r>
            <a:endParaRPr lang="uk-UA" sz="60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02 - Track 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77034-1F23-4E09-984E-038B9249B16F}" type="datetime1">
              <a:rPr lang="ru-RU" smtClean="0"/>
              <a:t>14.03.2012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708920"/>
            <a:ext cx="7920880" cy="18722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Дякуємо</a:t>
            </a:r>
            <a:r>
              <a:rPr lang="ru-RU" sz="54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5400" b="1" dirty="0" err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гру</a:t>
            </a:r>
            <a:r>
              <a:rPr lang="ru-RU" sz="54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611115"/>
            <a:ext cx="1152128" cy="1108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9" y="5633597"/>
            <a:ext cx="1474837" cy="118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586329" y="6459452"/>
            <a:ext cx="1524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Управляющая кнопка: назад 3">
            <a:hlinkClick r:id="rId5" action="ppaction://hlinksldjump" highlightClick="1"/>
          </p:cNvPr>
          <p:cNvSpPr/>
          <p:nvPr/>
        </p:nvSpPr>
        <p:spPr>
          <a:xfrm>
            <a:off x="8660962" y="6470340"/>
            <a:ext cx="467544" cy="360040"/>
          </a:xfrm>
          <a:prstGeom prst="actionButtonBackPrevious">
            <a:avLst/>
          </a:prstGeom>
          <a:solidFill>
            <a:srgbClr val="FF99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Історія кохан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634556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864096" cy="1128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2170" y="64591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uk-UA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«Намалюйте музику»</a:t>
            </a:r>
            <a:endParaRPr lang="uk-UA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4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" y="1"/>
            <a:ext cx="9144000" cy="693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99592" y="217623"/>
            <a:ext cx="7752656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1.Назвіть найтепліший океан, обігрівач планети. </a:t>
            </a:r>
          </a:p>
          <a:p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2.Назвіть найсолоніший океан.</a:t>
            </a:r>
          </a:p>
          <a:p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3.Назвіть океан у якого найстрімкіший материковий схил.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779783" y="3374919"/>
            <a:ext cx="4628812" cy="2220306"/>
            <a:chOff x="686976" y="6057227"/>
            <a:chExt cx="4653897" cy="2861150"/>
          </a:xfrm>
        </p:grpSpPr>
        <p:sp>
          <p:nvSpPr>
            <p:cNvPr id="41" name="TextBox 40"/>
            <p:cNvSpPr txBox="1"/>
            <p:nvPr/>
          </p:nvSpPr>
          <p:spPr>
            <a:xfrm>
              <a:off x="686976" y="6181770"/>
              <a:ext cx="4653896" cy="2736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1.Тихий океан.</a:t>
              </a:r>
            </a:p>
            <a:p>
              <a:r>
                <a:rPr lang="uk-UA" sz="44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2.Антлантичний.</a:t>
              </a:r>
            </a:p>
            <a:p>
              <a:r>
                <a:rPr lang="uk-UA" sz="44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3.Індійський.</a:t>
              </a:r>
              <a:endParaRPr lang="uk-UA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04" y="6349516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6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2910" y="605163"/>
            <a:ext cx="59766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 що мова: Володар піднебесної , Творець холоду, Цар гори, Гора бога холоду. </a:t>
            </a:r>
          </a:p>
          <a:p>
            <a:endParaRPr lang="uk-UA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954832" y="4441834"/>
            <a:ext cx="5101952" cy="1709942"/>
            <a:chOff x="924536" y="5976326"/>
            <a:chExt cx="4416337" cy="993103"/>
          </a:xfrm>
        </p:grpSpPr>
        <p:sp>
          <p:nvSpPr>
            <p:cNvPr id="41" name="TextBox 40"/>
            <p:cNvSpPr txBox="1"/>
            <p:nvPr/>
          </p:nvSpPr>
          <p:spPr>
            <a:xfrm>
              <a:off x="924536" y="5976326"/>
              <a:ext cx="3843589" cy="84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Вулкан </a:t>
              </a:r>
              <a:r>
                <a:rPr lang="uk-UA" sz="44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Каліманджаро</a:t>
              </a:r>
              <a:endParaRPr lang="uk-UA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4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03648" y="548680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uk-UA" sz="3600" dirty="0">
              <a:solidFill>
                <a:schemeClr val="bg1"/>
              </a:solidFill>
            </a:endParaRPr>
          </a:p>
          <a:p>
            <a:pPr indent="365125" algn="ctr">
              <a:defRPr/>
            </a:pPr>
            <a:endParaRPr lang="uk-UA" sz="3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Рисунок 21" descr="stop_wat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724400"/>
            <a:ext cx="2133600" cy="18283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flat" dir="tl">
              <a:rot lat="0" lon="0" rev="6600000"/>
            </a:lightRig>
          </a:scene3d>
          <a:sp3d prstMaterial="flat">
            <a:bevelT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4200" y="5334000"/>
            <a:ext cx="1412187" cy="9144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3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31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ee7783b9225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979568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1.Які птахи не літають?</a:t>
            </a:r>
          </a:p>
          <a:p>
            <a:r>
              <a:rPr 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2.Яку тварину називають королем пустелі.</a:t>
            </a:r>
            <a:endParaRPr lang="uk-UA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470678" y="4407586"/>
            <a:ext cx="6453336" cy="2123659"/>
            <a:chOff x="939051" y="5976326"/>
            <a:chExt cx="4401822" cy="1233382"/>
          </a:xfrm>
        </p:grpSpPr>
        <p:sp>
          <p:nvSpPr>
            <p:cNvPr id="41" name="TextBox 40"/>
            <p:cNvSpPr txBox="1"/>
            <p:nvPr/>
          </p:nvSpPr>
          <p:spPr>
            <a:xfrm>
              <a:off x="939051" y="5976326"/>
              <a:ext cx="4285485" cy="1233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400" b="1" i="1" dirty="0" smtClean="0">
                  <a:solidFill>
                    <a:schemeClr val="bg1"/>
                  </a:solidFill>
                </a:rPr>
                <a:t>1.Пінгвін, страус.</a:t>
              </a:r>
            </a:p>
            <a:p>
              <a:r>
                <a:rPr lang="uk-UA" sz="4400" b="1" i="1" dirty="0" smtClean="0">
                  <a:solidFill>
                    <a:schemeClr val="bg1"/>
                  </a:solidFill>
                </a:rPr>
                <a:t>2.Верблюд.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08199" y="6057227"/>
              <a:ext cx="232674" cy="91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uk-UA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87" y="6248400"/>
            <a:ext cx="820161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892">
        <p:checker/>
      </p:transition>
    </mc:Choice>
    <mc:Fallback xmlns="">
      <p:transition spd="slow" advTm="2589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3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showWhenStopped="0">
                <p:cTn id="9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3493</TotalTime>
  <Words>1423</Words>
  <Application>Microsoft Office PowerPoint</Application>
  <PresentationFormat>Экран (4:3)</PresentationFormat>
  <Paragraphs>572</Paragraphs>
  <Slides>52</Slides>
  <Notes>6</Notes>
  <HiddenSlides>0</HiddenSlides>
  <MMClips>96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Горизонт</vt:lpstr>
      <vt:lpstr>Презентация PowerPoint</vt:lpstr>
      <vt:lpstr>Презентация PowerPoint</vt:lpstr>
      <vt:lpstr>Презентация PowerPoint</vt:lpstr>
      <vt:lpstr>ПРАВИЛА тУРНІРУ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капітанів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вова</dc:creator>
  <cp:lastModifiedBy>Людмила</cp:lastModifiedBy>
  <cp:revision>259</cp:revision>
  <dcterms:created xsi:type="dcterms:W3CDTF">2011-11-22T11:16:34Z</dcterms:created>
  <dcterms:modified xsi:type="dcterms:W3CDTF">2012-03-14T10:13:43Z</dcterms:modified>
</cp:coreProperties>
</file>