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 id="2147483744" r:id="rId7"/>
  </p:sldMasterIdLst>
  <p:notesMasterIdLst>
    <p:notesMasterId r:id="rId28"/>
  </p:notesMasterIdLst>
  <p:sldIdLst>
    <p:sldId id="256" r:id="rId8"/>
    <p:sldId id="257" r:id="rId9"/>
    <p:sldId id="258" r:id="rId10"/>
    <p:sldId id="273" r:id="rId11"/>
    <p:sldId id="274" r:id="rId12"/>
    <p:sldId id="261" r:id="rId13"/>
    <p:sldId id="262" r:id="rId14"/>
    <p:sldId id="270" r:id="rId15"/>
    <p:sldId id="259" r:id="rId16"/>
    <p:sldId id="260" r:id="rId17"/>
    <p:sldId id="265" r:id="rId18"/>
    <p:sldId id="271" r:id="rId19"/>
    <p:sldId id="272" r:id="rId20"/>
    <p:sldId id="263" r:id="rId21"/>
    <p:sldId id="269" r:id="rId22"/>
    <p:sldId id="264" r:id="rId23"/>
    <p:sldId id="268" r:id="rId24"/>
    <p:sldId id="267" r:id="rId25"/>
    <p:sldId id="266" r:id="rId26"/>
    <p:sldId id="275"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A429"/>
    <a:srgbClr val="820D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21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E843D-0FB3-44F1-9ABD-207384C12F2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6D09DAA-BB0D-4FFB-9A91-F7682CA3D1B4}">
      <dgm:prSet/>
      <dgm:spPr/>
      <dgm:t>
        <a:bodyPr/>
        <a:lstStyle/>
        <a:p>
          <a:pPr rtl="0"/>
          <a:r>
            <a:rPr lang="uk-UA" b="0" dirty="0" smtClean="0"/>
            <a:t>Неперевершена ракета-носій С.П. Корольова Р-7 (нині </a:t>
          </a:r>
          <a:r>
            <a:rPr lang="de-DE" b="0" dirty="0" smtClean="0"/>
            <a:t>„</a:t>
          </a:r>
          <a:r>
            <a:rPr lang="uk-UA" b="0" dirty="0" err="1" smtClean="0"/>
            <a:t>Союз”</a:t>
          </a:r>
          <a:r>
            <a:rPr lang="uk-UA" b="0" dirty="0" smtClean="0"/>
            <a:t>) – більше 50 років на службі людству</a:t>
          </a:r>
          <a:endParaRPr lang="ru-RU" b="0" dirty="0"/>
        </a:p>
      </dgm:t>
    </dgm:pt>
    <dgm:pt modelId="{762967CA-AC51-412F-8071-84DED147DF59}" type="parTrans" cxnId="{0B8B79CE-9464-4B60-9617-8040845AE45C}">
      <dgm:prSet/>
      <dgm:spPr/>
      <dgm:t>
        <a:bodyPr/>
        <a:lstStyle/>
        <a:p>
          <a:endParaRPr lang="ru-RU"/>
        </a:p>
      </dgm:t>
    </dgm:pt>
    <dgm:pt modelId="{E5A64DE3-ABC2-4C59-A9B8-D74914AF47B9}" type="sibTrans" cxnId="{0B8B79CE-9464-4B60-9617-8040845AE45C}">
      <dgm:prSet/>
      <dgm:spPr/>
      <dgm:t>
        <a:bodyPr/>
        <a:lstStyle/>
        <a:p>
          <a:endParaRPr lang="ru-RU"/>
        </a:p>
      </dgm:t>
    </dgm:pt>
    <dgm:pt modelId="{411A5D60-785F-4419-8CC2-727970092C71}" type="pres">
      <dgm:prSet presAssocID="{083E843D-0FB3-44F1-9ABD-207384C12F27}" presName="linear" presStyleCnt="0">
        <dgm:presLayoutVars>
          <dgm:animLvl val="lvl"/>
          <dgm:resizeHandles val="exact"/>
        </dgm:presLayoutVars>
      </dgm:prSet>
      <dgm:spPr/>
      <dgm:t>
        <a:bodyPr/>
        <a:lstStyle/>
        <a:p>
          <a:endParaRPr lang="ru-RU"/>
        </a:p>
      </dgm:t>
    </dgm:pt>
    <dgm:pt modelId="{34763D09-72B8-4054-8E3A-99C655358B4C}" type="pres">
      <dgm:prSet presAssocID="{C6D09DAA-BB0D-4FFB-9A91-F7682CA3D1B4}" presName="parentText" presStyleLbl="node1" presStyleIdx="0" presStyleCnt="1">
        <dgm:presLayoutVars>
          <dgm:chMax val="0"/>
          <dgm:bulletEnabled val="1"/>
        </dgm:presLayoutVars>
      </dgm:prSet>
      <dgm:spPr/>
      <dgm:t>
        <a:bodyPr/>
        <a:lstStyle/>
        <a:p>
          <a:endParaRPr lang="ru-RU"/>
        </a:p>
      </dgm:t>
    </dgm:pt>
  </dgm:ptLst>
  <dgm:cxnLst>
    <dgm:cxn modelId="{3FDB169D-C4F9-441E-871C-6D0FE0410BB1}" type="presOf" srcId="{C6D09DAA-BB0D-4FFB-9A91-F7682CA3D1B4}" destId="{34763D09-72B8-4054-8E3A-99C655358B4C}" srcOrd="0" destOrd="0" presId="urn:microsoft.com/office/officeart/2005/8/layout/vList2"/>
    <dgm:cxn modelId="{8EB7020E-EBD5-43A5-885D-8CD434A7ED61}" type="presOf" srcId="{083E843D-0FB3-44F1-9ABD-207384C12F27}" destId="{411A5D60-785F-4419-8CC2-727970092C71}" srcOrd="0" destOrd="0" presId="urn:microsoft.com/office/officeart/2005/8/layout/vList2"/>
    <dgm:cxn modelId="{0B8B79CE-9464-4B60-9617-8040845AE45C}" srcId="{083E843D-0FB3-44F1-9ABD-207384C12F27}" destId="{C6D09DAA-BB0D-4FFB-9A91-F7682CA3D1B4}" srcOrd="0" destOrd="0" parTransId="{762967CA-AC51-412F-8071-84DED147DF59}" sibTransId="{E5A64DE3-ABC2-4C59-A9B8-D74914AF47B9}"/>
    <dgm:cxn modelId="{8DBCB166-1E74-44C7-BD9E-34200F43338D}" type="presParOf" srcId="{411A5D60-785F-4419-8CC2-727970092C71}" destId="{34763D09-72B8-4054-8E3A-99C655358B4C}"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4C9F0F-2B9E-488A-8F6C-0A29F4686044}" type="datetimeFigureOut">
              <a:rPr lang="ru-RU" smtClean="0"/>
              <a:pPr/>
              <a:t>25.10.2011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53488-4EDB-44CB-9A53-706D73AA530D}"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853488-4EDB-44CB-9A53-706D73AA530D}" type="slidenum">
              <a:rPr lang="ru-RU" smtClean="0"/>
              <a:pPr/>
              <a:t>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853488-4EDB-44CB-9A53-706D73AA530D}"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C0797AF4-3819-477A-948A-203B70B15E70}" type="slidenum">
              <a:rPr lang="ru-RU" smtClean="0"/>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C0797AF4-3819-477A-948A-203B70B15E70}" type="slidenum">
              <a:rPr lang="ru-RU" smtClean="0"/>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C0797AF4-3819-477A-948A-203B70B15E70}"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C0797AF4-3819-477A-948A-203B70B15E70}"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dirty="0" smtClean="0"/>
              <a:t>Вставка рисунка</a:t>
            </a:r>
            <a:endParaRPr kumimoji="0" lang="en-US" dirty="0"/>
          </a:p>
        </p:txBody>
      </p:sp>
      <p:sp>
        <p:nvSpPr>
          <p:cNvPr id="7" name="Дата 6"/>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C0797AF4-3819-477A-948A-203B70B15E70}"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C9BA0523-CDCC-4B04-9F8F-1DC8A53A6F0A}" type="datetimeFigureOut">
              <a:rPr lang="ru-RU" smtClean="0"/>
              <a:pPr/>
              <a:t>25.10.2011</a:t>
            </a:fld>
            <a:endParaRPr lang="ru-RU" dirty="0"/>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dirty="0"/>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C0797AF4-3819-477A-948A-203B70B15E70}" type="slidenum">
              <a:rPr lang="ru-RU" smtClean="0"/>
              <a:pPr/>
              <a:t>‹#›</a:t>
            </a:fld>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0797AF4-3819-477A-948A-203B70B15E70}" type="slidenum">
              <a:rPr lang="ru-RU" smtClean="0"/>
              <a:pPr/>
              <a:t>‹#›</a:t>
            </a:fld>
            <a:endParaRPr lang="ru-RU" dirty="0"/>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0797AF4-3819-477A-948A-203B70B15E70}" type="slidenum">
              <a:rPr lang="ru-RU" smtClean="0"/>
              <a:pPr/>
              <a:t>‹#›</a:t>
            </a:fld>
            <a:endParaRPr lang="ru-RU" dirty="0"/>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C0797AF4-3819-477A-948A-203B70B15E70}" type="slidenum">
              <a:rPr lang="ru-RU" smtClean="0"/>
              <a:pPr/>
              <a:t>‹#›</a:t>
            </a:fld>
            <a:endParaRPr lang="ru-RU" dirty="0"/>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C0797AF4-3819-477A-948A-203B70B15E70}"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C0797AF4-3819-477A-948A-203B70B15E70}" type="slidenum">
              <a:rPr lang="ru-RU" smtClean="0"/>
              <a:pPr/>
              <a:t>‹#›</a:t>
            </a:fld>
            <a:endParaRPr lang="ru-RU" dirty="0"/>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C0797AF4-3819-477A-948A-203B70B15E7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C0797AF4-3819-477A-948A-203B70B15E70}"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dirty="0"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dirty="0"/>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C0797AF4-3819-477A-948A-203B70B15E70}" type="slidenum">
              <a:rPr lang="ru-RU" smtClean="0"/>
              <a:pPr/>
              <a:t>‹#›</a:t>
            </a:fld>
            <a:endParaRPr lang="ru-RU"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0797AF4-3819-477A-948A-203B70B15E70}" type="slidenum">
              <a:rPr lang="ru-RU" smtClean="0"/>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0797AF4-3819-477A-948A-203B70B15E70}" type="slidenum">
              <a:rPr lang="ru-RU" smtClean="0"/>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C9BA0523-CDCC-4B04-9F8F-1DC8A53A6F0A}" type="datetimeFigureOut">
              <a:rPr lang="ru-RU" smtClean="0"/>
              <a:pPr/>
              <a:t>25.10.2011</a:t>
            </a:fld>
            <a:endParaRPr lang="ru-RU" dirty="0"/>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0797AF4-3819-477A-948A-203B70B15E70}" type="slidenum">
              <a:rPr lang="ru-RU" smtClean="0"/>
              <a:pPr/>
              <a:t>‹#›</a:t>
            </a:fld>
            <a:endParaRPr lang="ru-RU" dirty="0"/>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0797AF4-3819-477A-948A-203B70B15E70}" type="slidenum">
              <a:rPr lang="ru-RU" smtClean="0"/>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C9BA0523-CDCC-4B04-9F8F-1DC8A53A6F0A}" type="datetimeFigureOut">
              <a:rPr lang="ru-RU" smtClean="0"/>
              <a:pPr/>
              <a:t>25.10.2011</a:t>
            </a:fld>
            <a:endParaRPr lang="ru-RU" dirty="0"/>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0797AF4-3819-477A-948A-203B70B15E70}" type="slidenum">
              <a:rPr lang="ru-RU" smtClean="0"/>
              <a:pPr/>
              <a:t>‹#›</a:t>
            </a:fld>
            <a:endParaRPr lang="ru-RU" dirty="0"/>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a:xfrm>
            <a:off x="8641080" y="6514568"/>
            <a:ext cx="464288" cy="274320"/>
          </a:xfrm>
        </p:spPr>
        <p:txBody>
          <a:bodyPr/>
          <a:lstStyle>
            <a:extLst/>
          </a:lstStyle>
          <a:p>
            <a:fld id="{C0797AF4-3819-477A-948A-203B70B15E70}" type="slidenum">
              <a:rPr lang="ru-RU" smtClean="0"/>
              <a:pPr/>
              <a:t>‹#›</a:t>
            </a:fld>
            <a:endParaRPr lang="ru-RU" dirty="0"/>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a:xfrm>
            <a:off x="8641080" y="6514568"/>
            <a:ext cx="464288" cy="274320"/>
          </a:xfrm>
        </p:spPr>
        <p:txBody>
          <a:bodyPr/>
          <a:lstStyle>
            <a:extLst/>
          </a:lstStyle>
          <a:p>
            <a:fld id="{C0797AF4-3819-477A-948A-203B70B15E70}" type="slidenum">
              <a:rPr lang="ru-RU" smtClean="0"/>
              <a:pPr/>
              <a:t>‹#›</a:t>
            </a:fld>
            <a:endParaRPr lang="ru-R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C0797AF4-3819-477A-948A-203B70B15E70}" type="slidenum">
              <a:rPr lang="ru-RU" smtClean="0"/>
              <a:pPr/>
              <a:t>‹#›</a:t>
            </a:fld>
            <a:endParaRPr lang="ru-RU" dirty="0"/>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C0797AF4-3819-477A-948A-203B70B15E70}" type="slidenum">
              <a:rPr lang="ru-RU" smtClean="0"/>
              <a:pPr/>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C9BA0523-CDCC-4B04-9F8F-1DC8A53A6F0A}" type="datetimeFigureOut">
              <a:rPr lang="ru-RU" smtClean="0"/>
              <a:pPr/>
              <a:t>25.10.2011</a:t>
            </a:fld>
            <a:endParaRPr lang="ru-RU" dirty="0"/>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0797AF4-3819-477A-948A-203B70B15E70}" type="slidenum">
              <a:rPr lang="ru-RU" smtClean="0"/>
              <a:pPr/>
              <a:t>‹#›</a:t>
            </a:fld>
            <a:endParaRPr lang="ru-RU" dirty="0"/>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dirty="0"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C9BA0523-CDCC-4B04-9F8F-1DC8A53A6F0A}" type="datetimeFigureOut">
              <a:rPr lang="ru-RU" smtClean="0"/>
              <a:pPr/>
              <a:t>25.10.2011</a:t>
            </a:fld>
            <a:endParaRPr lang="ru-RU" dirty="0"/>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0797AF4-3819-477A-948A-203B70B15E70}" type="slidenum">
              <a:rPr lang="ru-RU" smtClean="0"/>
              <a:pPr/>
              <a:t>‹#›</a:t>
            </a:fld>
            <a:endParaRPr lang="ru-RU" dirty="0"/>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0797AF4-3819-477A-948A-203B70B15E70}" type="slidenum">
              <a:rPr lang="ru-RU" smtClean="0"/>
              <a:pPr/>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C0797AF4-3819-477A-948A-203B70B15E70}" type="slidenum">
              <a:rPr lang="ru-RU" smtClean="0"/>
              <a:pPr/>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BA0523-CDCC-4B04-9F8F-1DC8A53A6F0A}" type="datetimeFigureOut">
              <a:rPr lang="ru-RU" smtClean="0"/>
              <a:pPr/>
              <a:t>25.10.2011</a:t>
            </a:fld>
            <a:endParaRPr lang="ru-RU" dirty="0"/>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dirty="0"/>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C0797AF4-3819-477A-948A-203B70B15E70}"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C0797AF4-3819-477A-948A-203B70B15E70}" type="slidenum">
              <a:rPr lang="ru-RU" smtClean="0"/>
              <a:pPr/>
              <a:t>‹#›</a:t>
            </a:fld>
            <a:endParaRPr lang="ru-RU" dirty="0"/>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0797AF4-3819-477A-948A-203B70B15E70}" type="slidenum">
              <a:rPr lang="ru-RU" smtClean="0"/>
              <a:pPr/>
              <a:t>‹#›</a:t>
            </a:fld>
            <a:endParaRPr lang="ru-RU" dirty="0"/>
          </a:p>
        </p:txBody>
      </p:sp>
      <p:sp>
        <p:nvSpPr>
          <p:cNvPr id="14" name="Нижний колонтитул 13"/>
          <p:cNvSpPr>
            <a:spLocks noGrp="1"/>
          </p:cNvSpPr>
          <p:nvPr>
            <p:ph type="ftr" sz="quarter" idx="12"/>
          </p:nvPr>
        </p:nvSpPr>
        <p:spPr/>
        <p:txBody>
          <a:bodyPr/>
          <a:lstStyle/>
          <a:p>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C9BA0523-CDCC-4B04-9F8F-1DC8A53A6F0A}" type="datetimeFigureOut">
              <a:rPr lang="ru-RU" smtClean="0"/>
              <a:pPr/>
              <a:t>25.10.2011</a:t>
            </a:fld>
            <a:endParaRPr lang="ru-RU" dirty="0"/>
          </a:p>
        </p:txBody>
      </p:sp>
      <p:sp>
        <p:nvSpPr>
          <p:cNvPr id="10" name="Номер слайда 9"/>
          <p:cNvSpPr>
            <a:spLocks noGrp="1"/>
          </p:cNvSpPr>
          <p:nvPr>
            <p:ph type="sldNum" sz="quarter" idx="16"/>
          </p:nvPr>
        </p:nvSpPr>
        <p:spPr/>
        <p:txBody>
          <a:bodyPr rtlCol="0"/>
          <a:lstStyle/>
          <a:p>
            <a:fld id="{C0797AF4-3819-477A-948A-203B70B15E70}" type="slidenum">
              <a:rPr lang="ru-RU" smtClean="0"/>
              <a:pPr/>
              <a:t>‹#›</a:t>
            </a:fld>
            <a:endParaRPr lang="ru-RU" dirty="0"/>
          </a:p>
        </p:txBody>
      </p:sp>
      <p:sp>
        <p:nvSpPr>
          <p:cNvPr id="12" name="Нижний колонтитул 11"/>
          <p:cNvSpPr>
            <a:spLocks noGrp="1"/>
          </p:cNvSpPr>
          <p:nvPr>
            <p:ph type="ftr" sz="quarter" idx="17"/>
          </p:nvPr>
        </p:nvSpPr>
        <p:spPr/>
        <p:txBody>
          <a:bodyPr rtlCol="0"/>
          <a:lstStyle/>
          <a:p>
            <a:endParaRPr lang="ru-RU"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C9BA0523-CDCC-4B04-9F8F-1DC8A53A6F0A}" type="datetimeFigureOut">
              <a:rPr lang="ru-RU" smtClean="0"/>
              <a:pPr/>
              <a:t>25.10.2011</a:t>
            </a:fld>
            <a:endParaRPr lang="ru-RU" dirty="0"/>
          </a:p>
        </p:txBody>
      </p:sp>
      <p:sp>
        <p:nvSpPr>
          <p:cNvPr id="12" name="Номер слайда 11"/>
          <p:cNvSpPr>
            <a:spLocks noGrp="1"/>
          </p:cNvSpPr>
          <p:nvPr>
            <p:ph type="sldNum" sz="quarter" idx="16"/>
          </p:nvPr>
        </p:nvSpPr>
        <p:spPr/>
        <p:txBody>
          <a:bodyPr rtlCol="0"/>
          <a:lstStyle/>
          <a:p>
            <a:fld id="{C0797AF4-3819-477A-948A-203B70B15E70}" type="slidenum">
              <a:rPr lang="ru-RU" smtClean="0"/>
              <a:pPr/>
              <a:t>‹#›</a:t>
            </a:fld>
            <a:endParaRPr lang="ru-RU" dirty="0"/>
          </a:p>
        </p:txBody>
      </p:sp>
      <p:sp>
        <p:nvSpPr>
          <p:cNvPr id="14" name="Нижний колонтитул 13"/>
          <p:cNvSpPr>
            <a:spLocks noGrp="1"/>
          </p:cNvSpPr>
          <p:nvPr>
            <p:ph type="ftr" sz="quarter" idx="17"/>
          </p:nvPr>
        </p:nvSpPr>
        <p:spPr/>
        <p:txBody>
          <a:bodyPr rtlCol="0"/>
          <a:lstStyle/>
          <a:p>
            <a:endParaRPr lang="ru-RU" dirty="0"/>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C0797AF4-3819-477A-948A-203B70B15E70}" type="slidenum">
              <a:rPr lang="ru-RU" smtClean="0"/>
              <a:pPr/>
              <a:t>‹#›</a:t>
            </a:fld>
            <a:endParaRPr lang="ru-RU"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C0797AF4-3819-477A-948A-203B70B15E70}" type="slidenum">
              <a:rPr lang="ru-RU" smtClean="0"/>
              <a:pPr/>
              <a:t>‹#›</a:t>
            </a:fld>
            <a:endParaRPr lang="ru-RU"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C0797AF4-3819-477A-948A-203B70B15E70}" type="slidenum">
              <a:rPr lang="ru-RU" smtClean="0"/>
              <a:pPr/>
              <a:t>‹#›</a:t>
            </a:fld>
            <a:endParaRPr lang="ru-RU" dirty="0"/>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Дата 11"/>
          <p:cNvSpPr>
            <a:spLocks noGrp="1"/>
          </p:cNvSpPr>
          <p:nvPr>
            <p:ph type="dt" sz="half" idx="10"/>
          </p:nvPr>
        </p:nvSpPr>
        <p:spPr>
          <a:xfrm>
            <a:off x="6248400" y="6248400"/>
            <a:ext cx="2667000" cy="365125"/>
          </a:xfrm>
        </p:spPr>
        <p:txBody>
          <a:bodyPr rtlCol="0"/>
          <a:lstStyle/>
          <a:p>
            <a:fld id="{C9BA0523-CDCC-4B04-9F8F-1DC8A53A6F0A}" type="datetimeFigureOut">
              <a:rPr lang="ru-RU" smtClean="0"/>
              <a:pPr/>
              <a:t>25.10.2011</a:t>
            </a:fld>
            <a:endParaRPr lang="ru-RU" dirty="0"/>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C0797AF4-3819-477A-948A-203B70B15E70}" type="slidenum">
              <a:rPr lang="ru-RU" smtClean="0"/>
              <a:pPr/>
              <a:t>‹#›</a:t>
            </a:fld>
            <a:endParaRPr lang="ru-RU" dirty="0"/>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dirty="0"/>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dirty="0"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dirty="0"/>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Номер слайда 5"/>
          <p:cNvSpPr>
            <a:spLocks noGrp="1"/>
          </p:cNvSpPr>
          <p:nvPr>
            <p:ph type="sldNum" sz="quarter" idx="12"/>
          </p:nvPr>
        </p:nvSpPr>
        <p:spPr>
          <a:xfrm rot="5400000">
            <a:off x="5989638" y="144462"/>
            <a:ext cx="533400" cy="244476"/>
          </a:xfrm>
        </p:spPr>
        <p:txBody>
          <a:bodyPr/>
          <a:lstStyle/>
          <a:p>
            <a:fld id="{C0797AF4-3819-477A-948A-203B70B15E70}"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0797AF4-3819-477A-948A-203B70B15E7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9BA0523-CDCC-4B04-9F8F-1DC8A53A6F0A}" type="datetimeFigureOut">
              <a:rPr lang="ru-RU" smtClean="0"/>
              <a:pPr/>
              <a:t>25.10.2011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C0797AF4-3819-477A-948A-203B70B15E70}"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BA0523-CDCC-4B04-9F8F-1DC8A53A6F0A}" type="datetimeFigureOut">
              <a:rPr lang="ru-RU" smtClean="0"/>
              <a:pPr/>
              <a:t>25.10.2011</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0797AF4-3819-477A-948A-203B70B15E70}"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9BA0523-CDCC-4B04-9F8F-1DC8A53A6F0A}" type="datetimeFigureOut">
              <a:rPr lang="ru-RU" smtClean="0"/>
              <a:pPr/>
              <a:t>25.10.2011</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0797AF4-3819-477A-948A-203B70B15E70}"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9BA0523-CDCC-4B04-9F8F-1DC8A53A6F0A}" type="datetimeFigureOut">
              <a:rPr lang="ru-RU" smtClean="0"/>
              <a:pPr/>
              <a:t>25.10.2011</a:t>
            </a:fld>
            <a:endParaRPr lang="ru-RU" dirty="0"/>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dirty="0"/>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0797AF4-3819-477A-948A-203B70B15E7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dirty="0"/>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9BA0523-CDCC-4B04-9F8F-1DC8A53A6F0A}" type="datetimeFigureOut">
              <a:rPr lang="ru-RU" smtClean="0"/>
              <a:pPr/>
              <a:t>25.10.2011</a:t>
            </a:fld>
            <a:endParaRPr lang="ru-RU" dirty="0"/>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0797AF4-3819-477A-948A-203B70B15E70}" type="slidenum">
              <a:rPr lang="ru-RU" smtClean="0"/>
              <a:pPr/>
              <a:t>‹#›</a:t>
            </a:fld>
            <a:endParaRPr lang="ru-RU" dirty="0"/>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97AF4-3819-477A-948A-203B70B15E7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A0523-CDCC-4B04-9F8F-1DC8A53A6F0A}" type="datetimeFigureOut">
              <a:rPr lang="ru-RU" smtClean="0"/>
              <a:pPr/>
              <a:t>25.10.2011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97AF4-3819-477A-948A-203B70B15E70}"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BA0523-CDCC-4B04-9F8F-1DC8A53A6F0A}" type="datetimeFigureOut">
              <a:rPr lang="ru-RU" smtClean="0"/>
              <a:pPr/>
              <a:t>25.10.2011</a:t>
            </a:fld>
            <a:endParaRPr lang="ru-RU" dirty="0"/>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dirty="0"/>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0797AF4-3819-477A-948A-203B70B15E7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prapo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p:txBody>
          <a:bodyPr/>
          <a:lstStyle/>
          <a:p>
            <a:endParaRPr lang="ru-RU" dirty="0"/>
          </a:p>
        </p:txBody>
      </p:sp>
      <p:sp>
        <p:nvSpPr>
          <p:cNvPr id="11" name="Подзаголовок 10"/>
          <p:cNvSpPr>
            <a:spLocks noGrp="1"/>
          </p:cNvSpPr>
          <p:nvPr>
            <p:ph type="subTitle" idx="1"/>
          </p:nvPr>
        </p:nvSpPr>
        <p:spPr>
          <a:xfrm>
            <a:off x="5286380" y="4214818"/>
            <a:ext cx="3714776" cy="2428892"/>
          </a:xfrm>
        </p:spPr>
        <p:txBody>
          <a:bodyPr>
            <a:normAutofit fontScale="92500"/>
          </a:bodyPr>
          <a:lstStyle/>
          <a:p>
            <a:r>
              <a:rPr lang="uk-UA" sz="6500" b="1" dirty="0" smtClean="0">
                <a:solidFill>
                  <a:srgbClr val="FF0000"/>
                </a:solidFill>
                <a:latin typeface="+mj-lt"/>
              </a:rPr>
              <a:t>КОСМІЧНА ДЕРЖАВА</a:t>
            </a:r>
          </a:p>
          <a:p>
            <a:endParaRPr lang="ru-RU" dirty="0"/>
          </a:p>
        </p:txBody>
      </p:sp>
      <p:sp>
        <p:nvSpPr>
          <p:cNvPr id="9" name="Прямоугольник 8"/>
          <p:cNvSpPr/>
          <p:nvPr/>
        </p:nvSpPr>
        <p:spPr>
          <a:xfrm>
            <a:off x="142844" y="285728"/>
            <a:ext cx="3857652" cy="1015663"/>
          </a:xfrm>
          <a:prstGeom prst="rect">
            <a:avLst/>
          </a:prstGeom>
        </p:spPr>
        <p:txBody>
          <a:bodyPr wrap="square">
            <a:spAutoFit/>
          </a:bodyPr>
          <a:lstStyle/>
          <a:p>
            <a:r>
              <a:rPr lang="uk-UA" sz="6000" b="1" dirty="0" smtClean="0">
                <a:solidFill>
                  <a:srgbClr val="FF0000"/>
                </a:solidFill>
                <a:latin typeface="+mj-lt"/>
              </a:rPr>
              <a:t>УКРАЇНА – </a:t>
            </a:r>
            <a:endParaRPr lang="ru-RU" sz="6000" dirty="0">
              <a:latin typeface="+mj-l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457200" y="571480"/>
          <a:ext cx="4686304"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D:\1266648377_s_262026095908.jpg"/>
          <p:cNvPicPr>
            <a:picLocks noGrp="1" noChangeAspect="1" noChangeArrowheads="1"/>
          </p:cNvPicPr>
          <p:nvPr>
            <p:ph idx="1"/>
          </p:nvPr>
        </p:nvPicPr>
        <p:blipFill>
          <a:blip r:embed="rId6"/>
          <a:srcRect/>
          <a:stretch>
            <a:fillRect/>
          </a:stretch>
        </p:blipFill>
        <p:spPr bwMode="auto">
          <a:xfrm>
            <a:off x="5786446" y="1714488"/>
            <a:ext cx="2976577" cy="482203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214282" y="468633"/>
            <a:ext cx="8643998" cy="45719"/>
          </a:xfrm>
        </p:spPr>
        <p:txBody>
          <a:bodyPr>
            <a:normAutofit fontScale="90000"/>
          </a:bodyPr>
          <a:lstStyle/>
          <a:p>
            <a:pPr algn="ctr"/>
            <a:r>
              <a:rPr lang="ru-RU" sz="2400" b="1" dirty="0" smtClean="0">
                <a:solidFill>
                  <a:schemeClr val="folHlink"/>
                </a:solidFill>
              </a:rPr>
              <a:t/>
            </a:r>
            <a:br>
              <a:rPr lang="ru-RU" sz="2400" b="1" dirty="0" smtClean="0">
                <a:solidFill>
                  <a:schemeClr val="folHlink"/>
                </a:solidFill>
              </a:rPr>
            </a:br>
            <a:endParaRPr lang="ru-RU" dirty="0"/>
          </a:p>
        </p:txBody>
      </p:sp>
      <p:pic>
        <p:nvPicPr>
          <p:cNvPr id="5" name="Picture 11"/>
          <p:cNvPicPr>
            <a:picLocks noGrp="1" noChangeAspect="1" noChangeArrowheads="1"/>
          </p:cNvPicPr>
          <p:nvPr>
            <p:ph idx="1"/>
          </p:nvPr>
        </p:nvPicPr>
        <p:blipFill>
          <a:blip r:embed="rId2"/>
          <a:srcRect b="3599"/>
          <a:stretch>
            <a:fillRect/>
          </a:stretch>
        </p:blipFill>
        <p:spPr bwMode="auto">
          <a:xfrm>
            <a:off x="4214810" y="1571612"/>
            <a:ext cx="4786314" cy="3357586"/>
          </a:xfrm>
          <a:prstGeom prst="snip2SameRect">
            <a:avLst/>
          </a:prstGeom>
          <a:noFill/>
          <a:ln w="9525">
            <a:solidFill>
              <a:srgbClr val="7030A0"/>
            </a:solidFill>
            <a:miter lim="800000"/>
            <a:headEnd/>
            <a:tailEnd/>
          </a:ln>
          <a:effectLst/>
        </p:spPr>
      </p:pic>
      <p:sp>
        <p:nvSpPr>
          <p:cNvPr id="3" name="Текст 2"/>
          <p:cNvSpPr>
            <a:spLocks noGrp="1"/>
          </p:cNvSpPr>
          <p:nvPr>
            <p:ph type="body" sz="half" idx="2"/>
          </p:nvPr>
        </p:nvSpPr>
        <p:spPr>
          <a:xfrm>
            <a:off x="142844" y="357166"/>
            <a:ext cx="4143404" cy="6357982"/>
          </a:xfrm>
          <a:prstGeom prst="verticalScroll">
            <a:avLst/>
          </a:prstGeom>
          <a:solidFill>
            <a:schemeClr val="accent3"/>
          </a:solidFill>
        </p:spPr>
        <p:txBody>
          <a:bodyPr>
            <a:normAutofit fontScale="85000" lnSpcReduction="20000"/>
          </a:bodyPr>
          <a:lstStyle/>
          <a:p>
            <a:r>
              <a:rPr lang="uk-UA" sz="1600" dirty="0" smtClean="0"/>
              <a:t>Музей космонавтики імені Сергія Павловича Корольова в Житомирі  - це місце, де знаходять для себе щось цікаве  дорослі й малі. Сюди приходять діти, щоб поринути у світ космічної казки, не забувають сюди дорогу і їх батьки, і люди старших поколінь.</a:t>
            </a:r>
          </a:p>
          <a:p>
            <a:r>
              <a:rPr lang="uk-UA" sz="1600" dirty="0" smtClean="0"/>
              <a:t>У  1970 році було відкрито меморіальний будинок-музей академіка Сергія Павловича Корольова, який став улюбленим дітищем житомирян, окрасою й гордістю міста та області.</a:t>
            </a:r>
          </a:p>
          <a:p>
            <a:r>
              <a:rPr lang="uk-UA" sz="1600" dirty="0" smtClean="0"/>
              <a:t>Прийшовши в музей, ви почуєте розповідь про життя і діяльність засновника практичної космонавтики, талановитого вченого, інженера Сергія Павловича Корольова. Це буде розповідь про те, як колись у Радянському Союзі зароджувались ракетобудування і космонавтика,  як робили свій вклад у цю справу науковці України.  А ще ви переконаєтесь, що це не просто музей історії техніки, це - музей Людини, що вміє, долаючи труднощі й численні перепони, створювати чудеса техніки, це музей  здійсненої мрії.</a:t>
            </a:r>
          </a:p>
          <a:p>
            <a:endParaRPr lang="ru-RU" dirty="0"/>
          </a:p>
        </p:txBody>
      </p:sp>
      <p:sp>
        <p:nvSpPr>
          <p:cNvPr id="7" name="5-конечная звезда 6"/>
          <p:cNvSpPr/>
          <p:nvPr/>
        </p:nvSpPr>
        <p:spPr>
          <a:xfrm>
            <a:off x="8143900" y="357166"/>
            <a:ext cx="571504" cy="64294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6072198" y="5715016"/>
            <a:ext cx="714380" cy="857256"/>
          </a:xfrm>
          <a:prstGeom prst="star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5-конечная звезда 8"/>
          <p:cNvSpPr/>
          <p:nvPr/>
        </p:nvSpPr>
        <p:spPr>
          <a:xfrm>
            <a:off x="4500562" y="357166"/>
            <a:ext cx="571504" cy="57150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0" name="Прямоугольная выноска 9"/>
          <p:cNvSpPr/>
          <p:nvPr/>
        </p:nvSpPr>
        <p:spPr>
          <a:xfrm>
            <a:off x="3786182" y="1428736"/>
            <a:ext cx="2214578" cy="128588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нутый угол 6"/>
          <p:cNvSpPr/>
          <p:nvPr/>
        </p:nvSpPr>
        <p:spPr>
          <a:xfrm>
            <a:off x="142844" y="1285860"/>
            <a:ext cx="3000396" cy="350046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85720" y="142852"/>
            <a:ext cx="8715436" cy="1214446"/>
          </a:xfrm>
        </p:spPr>
        <p:txBody>
          <a:bodyPr>
            <a:noAutofit/>
          </a:bodyPr>
          <a:lstStyle/>
          <a:p>
            <a:pPr algn="ctr"/>
            <a:r>
              <a:rPr lang="uk-UA" sz="4800" b="0" dirty="0" smtClean="0"/>
              <a:t>Глушко Валентин Петрович (1908-1989)</a:t>
            </a:r>
            <a:endParaRPr lang="ru-RU" sz="4800" b="0" dirty="0"/>
          </a:p>
        </p:txBody>
      </p:sp>
      <p:pic>
        <p:nvPicPr>
          <p:cNvPr id="108546" name="Picture 2" descr="D:\03_03_03_08.jpg"/>
          <p:cNvPicPr>
            <a:picLocks noGrp="1" noChangeAspect="1" noChangeArrowheads="1"/>
          </p:cNvPicPr>
          <p:nvPr>
            <p:ph idx="1"/>
          </p:nvPr>
        </p:nvPicPr>
        <p:blipFill>
          <a:blip r:embed="rId2"/>
          <a:stretch>
            <a:fillRect/>
          </a:stretch>
        </p:blipFill>
        <p:spPr bwMode="auto">
          <a:xfrm>
            <a:off x="6286512" y="1571612"/>
            <a:ext cx="2643206" cy="4028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Текст 2"/>
          <p:cNvSpPr>
            <a:spLocks noGrp="1"/>
          </p:cNvSpPr>
          <p:nvPr>
            <p:ph type="body" sz="half" idx="2"/>
          </p:nvPr>
        </p:nvSpPr>
        <p:spPr>
          <a:xfrm>
            <a:off x="285721" y="1285860"/>
            <a:ext cx="3000396" cy="2857520"/>
          </a:xfrm>
        </p:spPr>
        <p:txBody>
          <a:bodyPr>
            <a:normAutofit/>
          </a:bodyPr>
          <a:lstStyle/>
          <a:p>
            <a:r>
              <a:rPr lang="uk-UA" sz="1800" dirty="0" smtClean="0"/>
              <a:t>Народився в м. Одесі. Конструктор потужних рідинних реактивних двигунів, установлених практично на всіх радянських бойових балістичних ракетах і ракетах-носіях, які вивели в космос перші космічні кораблі з космонавтами.</a:t>
            </a:r>
            <a:endParaRPr lang="ru-RU" sz="1800" dirty="0"/>
          </a:p>
        </p:txBody>
      </p:sp>
      <p:pic>
        <p:nvPicPr>
          <p:cNvPr id="108547" name="Picture 3"/>
          <p:cNvPicPr>
            <a:picLocks noChangeAspect="1" noChangeArrowheads="1"/>
          </p:cNvPicPr>
          <p:nvPr/>
        </p:nvPicPr>
        <p:blipFill>
          <a:blip r:embed="rId3"/>
          <a:srcRect l="4386" r="3508"/>
          <a:stretch>
            <a:fillRect/>
          </a:stretch>
        </p:blipFill>
        <p:spPr bwMode="auto">
          <a:xfrm>
            <a:off x="3714744" y="3071810"/>
            <a:ext cx="1975616" cy="2671767"/>
          </a:xfrm>
          <a:prstGeom prst="rect">
            <a:avLst/>
          </a:prstGeom>
          <a:noFill/>
          <a:ln w="9525">
            <a:noFill/>
            <a:miter lim="800000"/>
            <a:headEnd/>
            <a:tailEnd/>
          </a:ln>
        </p:spPr>
      </p:pic>
      <p:sp>
        <p:nvSpPr>
          <p:cNvPr id="108548" name="Rectangle 4"/>
          <p:cNvSpPr>
            <a:spLocks noChangeArrowheads="1"/>
          </p:cNvSpPr>
          <p:nvPr/>
        </p:nvSpPr>
        <p:spPr bwMode="auto">
          <a:xfrm>
            <a:off x="3857620" y="1357298"/>
            <a:ext cx="221457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Рідинний реактивний двигун РД-108 В.П. Глушка для ракети-носія Р-7 С.П.Корольова</a:t>
            </a:r>
            <a:endParaRPr kumimoji="0" lang="uk-UA" sz="16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8" name="Выноска со стрелкой вверх 7"/>
          <p:cNvSpPr/>
          <p:nvPr/>
        </p:nvSpPr>
        <p:spPr>
          <a:xfrm>
            <a:off x="3000364" y="4429132"/>
            <a:ext cx="2214578" cy="192882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142852"/>
            <a:ext cx="8686800" cy="1285884"/>
          </a:xfrm>
        </p:spPr>
        <p:txBody>
          <a:bodyPr>
            <a:noAutofit/>
          </a:bodyPr>
          <a:lstStyle/>
          <a:p>
            <a:pPr algn="ctr"/>
            <a:r>
              <a:rPr lang="uk-UA" sz="4000" dirty="0" err="1" smtClean="0"/>
              <a:t>Челомей</a:t>
            </a:r>
            <a:r>
              <a:rPr lang="uk-UA" sz="4000" dirty="0" smtClean="0"/>
              <a:t>  Володимир Миколайович (1914-1984)</a:t>
            </a:r>
            <a:endParaRPr lang="ru-RU" sz="4000" dirty="0"/>
          </a:p>
        </p:txBody>
      </p:sp>
      <p:sp>
        <p:nvSpPr>
          <p:cNvPr id="4" name="Текст 3"/>
          <p:cNvSpPr>
            <a:spLocks noGrp="1"/>
          </p:cNvSpPr>
          <p:nvPr>
            <p:ph type="body" sz="half" idx="2"/>
          </p:nvPr>
        </p:nvSpPr>
        <p:spPr>
          <a:xfrm>
            <a:off x="0" y="1714488"/>
            <a:ext cx="2714611" cy="4429156"/>
          </a:xfrm>
        </p:spPr>
        <p:txBody>
          <a:bodyPr>
            <a:noAutofit/>
          </a:bodyPr>
          <a:lstStyle/>
          <a:p>
            <a:r>
              <a:rPr lang="uk-UA" sz="1800" dirty="0" smtClean="0"/>
              <a:t>Народився в м. </a:t>
            </a:r>
            <a:r>
              <a:rPr lang="uk-UA" sz="1800" dirty="0" err="1" smtClean="0"/>
              <a:t>Седлеці</a:t>
            </a:r>
            <a:r>
              <a:rPr lang="uk-UA" sz="1800" dirty="0" smtClean="0"/>
              <a:t> (зараз м. </a:t>
            </a:r>
            <a:r>
              <a:rPr lang="uk-UA" sz="1800" dirty="0" err="1" smtClean="0"/>
              <a:t>Седльце</a:t>
            </a:r>
            <a:r>
              <a:rPr lang="uk-UA" sz="1800" dirty="0" smtClean="0"/>
              <a:t> на території Польщі),але ще немовлям був вивезений батьками-вчителями до Полтави й вважав це місто своєю єдиною малою батьківщиною</a:t>
            </a:r>
            <a:r>
              <a:rPr lang="uk-UA" sz="1800" dirty="0" smtClean="0"/>
              <a:t>. Під </a:t>
            </a:r>
            <a:r>
              <a:rPr lang="uk-UA" sz="1800" dirty="0" smtClean="0"/>
              <a:t>його керівництвом була створена потужна ракета-носій “ </a:t>
            </a:r>
            <a:r>
              <a:rPr lang="uk-UA" sz="1800" dirty="0" smtClean="0"/>
              <a:t>Протон-2 </a:t>
            </a:r>
            <a:r>
              <a:rPr lang="uk-UA" sz="1800" dirty="0" smtClean="0"/>
              <a:t>(УР-5000, перші орбітальні станції  </a:t>
            </a:r>
            <a:r>
              <a:rPr lang="uk-UA" sz="1800" dirty="0" err="1" smtClean="0"/>
              <a:t>“Салют</a:t>
            </a:r>
            <a:r>
              <a:rPr lang="uk-UA" sz="1800" dirty="0" smtClean="0"/>
              <a:t> ” ( </a:t>
            </a:r>
            <a:r>
              <a:rPr lang="uk-UA" sz="1800" dirty="0" err="1" smtClean="0"/>
              <a:t>“Алмаз”</a:t>
            </a:r>
            <a:r>
              <a:rPr lang="uk-UA" sz="1800" dirty="0" smtClean="0"/>
              <a:t>)</a:t>
            </a:r>
            <a:endParaRPr lang="ru-RU" sz="1800" dirty="0"/>
          </a:p>
        </p:txBody>
      </p:sp>
      <p:pic>
        <p:nvPicPr>
          <p:cNvPr id="122882" name="Picture 2"/>
          <p:cNvPicPr>
            <a:picLocks noGrp="1" noChangeAspect="1" noChangeArrowheads="1"/>
          </p:cNvPicPr>
          <p:nvPr>
            <p:ph idx="1"/>
          </p:nvPr>
        </p:nvPicPr>
        <p:blipFill>
          <a:blip r:embed="rId2" cstate="print"/>
          <a:srcRect/>
          <a:stretch>
            <a:fillRect/>
          </a:stretch>
        </p:blipFill>
        <p:spPr bwMode="auto">
          <a:xfrm>
            <a:off x="5715008" y="1928802"/>
            <a:ext cx="3006086" cy="455455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2883" name="Picture 3"/>
          <p:cNvPicPr>
            <a:picLocks noChangeAspect="1" noChangeArrowheads="1"/>
          </p:cNvPicPr>
          <p:nvPr/>
        </p:nvPicPr>
        <p:blipFill>
          <a:blip r:embed="rId3"/>
          <a:srcRect/>
          <a:stretch>
            <a:fillRect/>
          </a:stretch>
        </p:blipFill>
        <p:spPr bwMode="auto">
          <a:xfrm>
            <a:off x="2714612" y="2500306"/>
            <a:ext cx="2813814" cy="1814516"/>
          </a:xfrm>
          <a:prstGeom prst="rect">
            <a:avLst/>
          </a:prstGeom>
          <a:ln>
            <a:noFill/>
          </a:ln>
          <a:effectLst>
            <a:outerShdw blurRad="190500" algn="tl" rotWithShape="0">
              <a:srgbClr val="000000">
                <a:alpha val="70000"/>
              </a:srgbClr>
            </a:outerShdw>
          </a:effectLst>
        </p:spPr>
      </p:pic>
      <p:sp>
        <p:nvSpPr>
          <p:cNvPr id="122884" name="Rectangle 4"/>
          <p:cNvSpPr>
            <a:spLocks noChangeArrowheads="1"/>
          </p:cNvSpPr>
          <p:nvPr/>
        </p:nvSpPr>
        <p:spPr bwMode="auto">
          <a:xfrm>
            <a:off x="3000364" y="5143512"/>
            <a:ext cx="221457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ea typeface="Times New Roman" pitchFamily="18" charset="0"/>
                <a:cs typeface="Segoe UI" pitchFamily="34" charset="0"/>
              </a:rPr>
              <a:t>«Салют» («Алмаз») — перша в світі орбітальна пілотована станція. Розробка В. М. </a:t>
            </a:r>
            <a:r>
              <a:rPr kumimoji="0" lang="uk-UA" sz="1400" b="0" i="0" u="none" strike="noStrike" cap="none" normalizeH="0" baseline="0" dirty="0" err="1" smtClean="0">
                <a:ln>
                  <a:noFill/>
                </a:ln>
                <a:solidFill>
                  <a:schemeClr val="tx1"/>
                </a:solidFill>
                <a:effectLst/>
                <a:ea typeface="Times New Roman" pitchFamily="18" charset="0"/>
                <a:cs typeface="Segoe UI" pitchFamily="34" charset="0"/>
              </a:rPr>
              <a:t>Челомея</a:t>
            </a:r>
            <a:endParaRPr kumimoji="0" lang="uk-UA" sz="1400" b="0" i="0" u="none" strike="noStrike" cap="none" normalizeH="0" baseline="0" dirty="0" smtClean="0">
              <a:ln>
                <a:noFill/>
              </a:ln>
              <a:solidFill>
                <a:schemeClr val="tx1"/>
              </a:solidFill>
              <a:effectLst/>
            </a:endParaRPr>
          </a:p>
        </p:txBody>
      </p:sp>
    </p:spTree>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71612"/>
          </a:xfrm>
        </p:spPr>
        <p:txBody>
          <a:bodyPr>
            <a:normAutofit fontScale="90000"/>
          </a:bodyPr>
          <a:lstStyle/>
          <a:p>
            <a:pPr algn="ctr"/>
            <a:r>
              <a:rPr lang="ru-RU" sz="5400" dirty="0" smtClean="0">
                <a:solidFill>
                  <a:srgbClr val="FF3300"/>
                </a:solidFill>
              </a:rPr>
              <a:t/>
            </a:r>
            <a:br>
              <a:rPr lang="ru-RU" sz="5400" dirty="0" smtClean="0">
                <a:solidFill>
                  <a:srgbClr val="FF3300"/>
                </a:solidFill>
              </a:rPr>
            </a:br>
            <a:r>
              <a:rPr lang="ru-RU" sz="5400" dirty="0" smtClean="0">
                <a:solidFill>
                  <a:srgbClr val="FF3300"/>
                </a:solidFill>
              </a:rPr>
              <a:t/>
            </a:r>
            <a:br>
              <a:rPr lang="ru-RU" sz="5400" dirty="0" smtClean="0">
                <a:solidFill>
                  <a:srgbClr val="FF3300"/>
                </a:solidFill>
              </a:rPr>
            </a:br>
            <a:r>
              <a:rPr lang="ru-RU" sz="5400" dirty="0" smtClean="0">
                <a:solidFill>
                  <a:srgbClr val="FF3300"/>
                </a:solidFill>
              </a:rPr>
              <a:t/>
            </a:r>
            <a:br>
              <a:rPr lang="ru-RU" sz="5400" dirty="0" smtClean="0">
                <a:solidFill>
                  <a:srgbClr val="FF3300"/>
                </a:solidFill>
              </a:rPr>
            </a:br>
            <a:r>
              <a:rPr lang="ru-RU" sz="5400" dirty="0" smtClean="0">
                <a:solidFill>
                  <a:srgbClr val="FF3300"/>
                </a:solidFill>
              </a:rPr>
              <a:t/>
            </a:r>
            <a:br>
              <a:rPr lang="ru-RU" sz="5400" dirty="0" smtClean="0">
                <a:solidFill>
                  <a:srgbClr val="FF3300"/>
                </a:solidFill>
              </a:rPr>
            </a:br>
            <a:r>
              <a:rPr lang="ru-RU" sz="5400" dirty="0" smtClean="0">
                <a:solidFill>
                  <a:srgbClr val="FF3300"/>
                </a:solidFill>
              </a:rPr>
              <a:t/>
            </a:r>
            <a:br>
              <a:rPr lang="ru-RU" sz="5400" dirty="0" smtClean="0">
                <a:solidFill>
                  <a:srgbClr val="FF3300"/>
                </a:solidFill>
              </a:rPr>
            </a:br>
            <a:r>
              <a:rPr lang="ru-RU" sz="5400" dirty="0" smtClean="0">
                <a:solidFill>
                  <a:srgbClr val="FF3300"/>
                </a:solidFill>
              </a:rPr>
              <a:t/>
            </a:r>
            <a:br>
              <a:rPr lang="ru-RU" sz="5400" dirty="0" smtClean="0">
                <a:solidFill>
                  <a:srgbClr val="FF3300"/>
                </a:solidFill>
              </a:rPr>
            </a:br>
            <a:r>
              <a:rPr lang="ru-RU" sz="5400" dirty="0" smtClean="0">
                <a:solidFill>
                  <a:srgbClr val="FF3300"/>
                </a:solidFill>
              </a:rPr>
              <a:t/>
            </a:r>
            <a:br>
              <a:rPr lang="ru-RU" sz="5400" dirty="0" smtClean="0">
                <a:solidFill>
                  <a:srgbClr val="FF3300"/>
                </a:solidFill>
              </a:rPr>
            </a:br>
            <a:r>
              <a:rPr lang="ru-RU" sz="5400" dirty="0" err="1" smtClean="0">
                <a:solidFill>
                  <a:srgbClr val="FF3300"/>
                </a:solidFill>
              </a:rPr>
              <a:t>Дніпропетровськ</a:t>
            </a:r>
            <a:r>
              <a:rPr lang="ru-RU" sz="5400" dirty="0" smtClean="0">
                <a:solidFill>
                  <a:srgbClr val="FF3300"/>
                </a:solidFill>
              </a:rPr>
              <a:t> – </a:t>
            </a:r>
            <a:r>
              <a:rPr lang="ru-RU" sz="5400" dirty="0" err="1" smtClean="0">
                <a:solidFill>
                  <a:srgbClr val="FF3300"/>
                </a:solidFill>
              </a:rPr>
              <a:t>столиця</a:t>
            </a:r>
            <a:r>
              <a:rPr lang="ru-RU" sz="5400" dirty="0" smtClean="0">
                <a:solidFill>
                  <a:srgbClr val="FF3300"/>
                </a:solidFill>
              </a:rPr>
              <a:t> </a:t>
            </a:r>
            <a:r>
              <a:rPr lang="ru-RU" sz="5400" dirty="0" err="1" smtClean="0">
                <a:solidFill>
                  <a:srgbClr val="FF3300"/>
                </a:solidFill>
              </a:rPr>
              <a:t>ракетобудування</a:t>
            </a:r>
            <a:r>
              <a:rPr lang="ru-RU" sz="5400" dirty="0" smtClean="0"/>
              <a:t> </a:t>
            </a:r>
            <a:endParaRPr lang="ru-RU" dirty="0"/>
          </a:p>
        </p:txBody>
      </p:sp>
      <p:pic>
        <p:nvPicPr>
          <p:cNvPr id="5" name="Picture 13" descr="article_image-image-article"/>
          <p:cNvPicPr>
            <a:picLocks noGrp="1" noChangeAspect="1" noChangeArrowheads="1"/>
          </p:cNvPicPr>
          <p:nvPr>
            <p:ph sz="half" idx="1"/>
          </p:nvPr>
        </p:nvPicPr>
        <p:blipFill>
          <a:blip r:embed="rId3"/>
          <a:srcRect/>
          <a:stretch>
            <a:fillRect/>
          </a:stretch>
        </p:blipFill>
        <p:spPr bwMode="auto">
          <a:xfrm>
            <a:off x="214282" y="1857364"/>
            <a:ext cx="3357586" cy="4714908"/>
          </a:xfrm>
          <a:prstGeom prst="rect">
            <a:avLst/>
          </a:prstGeom>
          <a:noFill/>
        </p:spPr>
      </p:pic>
      <p:sp>
        <p:nvSpPr>
          <p:cNvPr id="9" name="Прямоугольник 8"/>
          <p:cNvSpPr/>
          <p:nvPr/>
        </p:nvSpPr>
        <p:spPr>
          <a:xfrm>
            <a:off x="3714744" y="1714488"/>
            <a:ext cx="5286412" cy="487056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90000"/>
              </a:lnSpc>
            </a:pPr>
            <a:r>
              <a:rPr lang="ru-RU" sz="1500" dirty="0" smtClean="0">
                <a:solidFill>
                  <a:schemeClr val="bg1"/>
                </a:solidFill>
              </a:rPr>
              <a:t>З 1960 по 1987 роки </a:t>
            </a:r>
            <a:r>
              <a:rPr lang="uk-UA" sz="1500" dirty="0" smtClean="0">
                <a:solidFill>
                  <a:schemeClr val="bg1"/>
                </a:solidFill>
              </a:rPr>
              <a:t>Дніпропетровськ</a:t>
            </a:r>
            <a:r>
              <a:rPr lang="ru-RU" sz="1500" dirty="0" smtClean="0">
                <a:solidFill>
                  <a:schemeClr val="bg1"/>
                </a:solidFill>
              </a:rPr>
              <a:t> </a:t>
            </a:r>
            <a:r>
              <a:rPr lang="uk-UA" sz="1500" dirty="0" smtClean="0">
                <a:solidFill>
                  <a:schemeClr val="bg1"/>
                </a:solidFill>
              </a:rPr>
              <a:t>вважався</a:t>
            </a:r>
            <a:r>
              <a:rPr lang="ru-RU" sz="1500" dirty="0" smtClean="0">
                <a:solidFill>
                  <a:schemeClr val="bg1"/>
                </a:solidFill>
              </a:rPr>
              <a:t> </a:t>
            </a:r>
            <a:r>
              <a:rPr lang="uk-UA" sz="1500" dirty="0" smtClean="0">
                <a:solidFill>
                  <a:schemeClr val="bg1"/>
                </a:solidFill>
              </a:rPr>
              <a:t>закритим</a:t>
            </a:r>
            <a:r>
              <a:rPr lang="ru-RU" sz="1500" dirty="0" smtClean="0">
                <a:solidFill>
                  <a:schemeClr val="bg1"/>
                </a:solidFill>
              </a:rPr>
              <a:t> </a:t>
            </a:r>
            <a:r>
              <a:rPr lang="uk-UA" sz="1500" dirty="0" smtClean="0">
                <a:solidFill>
                  <a:schemeClr val="bg1"/>
                </a:solidFill>
              </a:rPr>
              <a:t>містом</a:t>
            </a:r>
            <a:r>
              <a:rPr lang="ru-RU" sz="1500" dirty="0" smtClean="0">
                <a:solidFill>
                  <a:schemeClr val="bg1"/>
                </a:solidFill>
              </a:rPr>
              <a:t>, </a:t>
            </a:r>
            <a:r>
              <a:rPr lang="uk-UA" sz="1500" dirty="0" smtClean="0">
                <a:solidFill>
                  <a:schemeClr val="bg1"/>
                </a:solidFill>
              </a:rPr>
              <a:t>оскільки</a:t>
            </a:r>
            <a:r>
              <a:rPr lang="ru-RU" sz="1500" dirty="0" smtClean="0">
                <a:solidFill>
                  <a:schemeClr val="bg1"/>
                </a:solidFill>
              </a:rPr>
              <a:t> на </a:t>
            </a:r>
            <a:r>
              <a:rPr lang="uk-UA" sz="1500" dirty="0" smtClean="0">
                <a:solidFill>
                  <a:schemeClr val="bg1"/>
                </a:solidFill>
              </a:rPr>
              <a:t>його території розташовувався Південний машинобудівний </a:t>
            </a:r>
            <a:r>
              <a:rPr lang="ru-RU" sz="1500" dirty="0" smtClean="0">
                <a:solidFill>
                  <a:schemeClr val="bg1"/>
                </a:solidFill>
              </a:rPr>
              <a:t>завод. Завод </a:t>
            </a:r>
            <a:r>
              <a:rPr lang="uk-UA" sz="1500" dirty="0" smtClean="0">
                <a:solidFill>
                  <a:schemeClr val="bg1"/>
                </a:solidFill>
              </a:rPr>
              <a:t>і</a:t>
            </a:r>
            <a:r>
              <a:rPr lang="ru-RU" sz="1500" dirty="0" smtClean="0">
                <a:solidFill>
                  <a:schemeClr val="bg1"/>
                </a:solidFill>
              </a:rPr>
              <a:t> до</a:t>
            </a:r>
            <a:r>
              <a:rPr lang="en-US" sz="1500" dirty="0" smtClean="0">
                <a:solidFill>
                  <a:schemeClr val="bg1"/>
                </a:solidFill>
              </a:rPr>
              <a:t> </a:t>
            </a:r>
            <a:r>
              <a:rPr lang="uk-UA" sz="1500" dirty="0" smtClean="0">
                <a:solidFill>
                  <a:schemeClr val="bg1"/>
                </a:solidFill>
              </a:rPr>
              <a:t>цього</a:t>
            </a:r>
            <a:r>
              <a:rPr lang="ru-RU" sz="1500" dirty="0" smtClean="0">
                <a:solidFill>
                  <a:schemeClr val="bg1"/>
                </a:solidFill>
              </a:rPr>
              <a:t> дня </a:t>
            </a:r>
            <a:r>
              <a:rPr lang="uk-UA" sz="1500" dirty="0" smtClean="0">
                <a:solidFill>
                  <a:schemeClr val="bg1"/>
                </a:solidFill>
              </a:rPr>
              <a:t>залишається режимним підприємством. </a:t>
            </a:r>
          </a:p>
          <a:p>
            <a:pPr>
              <a:lnSpc>
                <a:spcPct val="90000"/>
              </a:lnSpc>
            </a:pPr>
            <a:r>
              <a:rPr lang="ru-RU" sz="1500" dirty="0" smtClean="0">
                <a:solidFill>
                  <a:schemeClr val="bg1"/>
                </a:solidFill>
              </a:rPr>
              <a:t>У 1951-ому </a:t>
            </a:r>
            <a:r>
              <a:rPr lang="uk-UA" sz="1500" dirty="0" smtClean="0">
                <a:solidFill>
                  <a:schemeClr val="bg1"/>
                </a:solidFill>
              </a:rPr>
              <a:t>році заводчани отримали урядовий </a:t>
            </a:r>
            <a:r>
              <a:rPr lang="ru-RU" sz="1500" dirty="0" smtClean="0">
                <a:solidFill>
                  <a:schemeClr val="bg1"/>
                </a:solidFill>
              </a:rPr>
              <a:t>наказ, </a:t>
            </a:r>
            <a:r>
              <a:rPr lang="uk-UA" sz="1500" dirty="0" smtClean="0">
                <a:solidFill>
                  <a:schemeClr val="bg1"/>
                </a:solidFill>
              </a:rPr>
              <a:t>який рекомендував приступити до виготовлення </a:t>
            </a:r>
            <a:r>
              <a:rPr lang="ru-RU" sz="1500" dirty="0" smtClean="0">
                <a:solidFill>
                  <a:schemeClr val="bg1"/>
                </a:solidFill>
              </a:rPr>
              <a:t>ракет. </a:t>
            </a:r>
            <a:r>
              <a:rPr lang="uk-UA" sz="1500" dirty="0" smtClean="0">
                <a:solidFill>
                  <a:schemeClr val="bg1"/>
                </a:solidFill>
              </a:rPr>
              <a:t>Під керівництвом </a:t>
            </a:r>
            <a:r>
              <a:rPr lang="ru-RU" sz="1500" dirty="0" smtClean="0">
                <a:solidFill>
                  <a:schemeClr val="bg1"/>
                </a:solidFill>
              </a:rPr>
              <a:t>головного конструктора </a:t>
            </a:r>
            <a:r>
              <a:rPr lang="uk-UA" sz="1500" dirty="0" smtClean="0">
                <a:solidFill>
                  <a:schemeClr val="bg1"/>
                </a:solidFill>
              </a:rPr>
              <a:t>С.Корольова була</a:t>
            </a:r>
            <a:r>
              <a:rPr lang="ru-RU" sz="1500" dirty="0" smtClean="0">
                <a:solidFill>
                  <a:schemeClr val="bg1"/>
                </a:solidFill>
              </a:rPr>
              <a:t> створена ракета Р-1 (SS–1 по </a:t>
            </a:r>
            <a:r>
              <a:rPr lang="uk-UA" sz="1500" dirty="0" smtClean="0">
                <a:solidFill>
                  <a:schemeClr val="bg1"/>
                </a:solidFill>
              </a:rPr>
              <a:t>класифікації</a:t>
            </a:r>
            <a:r>
              <a:rPr lang="ru-RU" sz="1500" dirty="0" smtClean="0">
                <a:solidFill>
                  <a:schemeClr val="bg1"/>
                </a:solidFill>
              </a:rPr>
              <a:t> НАТО), а </a:t>
            </a:r>
            <a:r>
              <a:rPr lang="uk-UA" sz="1500" dirty="0" smtClean="0">
                <a:solidFill>
                  <a:schemeClr val="bg1"/>
                </a:solidFill>
              </a:rPr>
              <a:t>незабаром і</a:t>
            </a:r>
            <a:r>
              <a:rPr lang="ru-RU" sz="1500" dirty="0" smtClean="0">
                <a:solidFill>
                  <a:schemeClr val="bg1"/>
                </a:solidFill>
              </a:rPr>
              <a:t> Р-2, Р-3 (SS-2, SS-3). Активно </a:t>
            </a:r>
            <a:r>
              <a:rPr lang="uk-UA" sz="1500" dirty="0" smtClean="0">
                <a:solidFill>
                  <a:schemeClr val="bg1"/>
                </a:solidFill>
              </a:rPr>
              <a:t>використовуючи</a:t>
            </a:r>
            <a:r>
              <a:rPr lang="ru-RU" sz="1500" dirty="0" smtClean="0">
                <a:solidFill>
                  <a:schemeClr val="bg1"/>
                </a:solidFill>
              </a:rPr>
              <a:t> </a:t>
            </a:r>
            <a:r>
              <a:rPr lang="uk-UA" sz="1500" dirty="0" smtClean="0">
                <a:solidFill>
                  <a:schemeClr val="bg1"/>
                </a:solidFill>
              </a:rPr>
              <a:t>сучасні технології</a:t>
            </a:r>
            <a:r>
              <a:rPr lang="ru-RU" sz="1500" dirty="0" smtClean="0">
                <a:solidFill>
                  <a:schemeClr val="bg1"/>
                </a:solidFill>
              </a:rPr>
              <a:t>, </a:t>
            </a:r>
            <a:r>
              <a:rPr lang="uk-UA" sz="1500" dirty="0" smtClean="0">
                <a:solidFill>
                  <a:schemeClr val="bg1"/>
                </a:solidFill>
              </a:rPr>
              <a:t>конструктори</a:t>
            </a:r>
            <a:r>
              <a:rPr lang="ru-RU" sz="1500" dirty="0" smtClean="0">
                <a:solidFill>
                  <a:schemeClr val="bg1"/>
                </a:solidFill>
              </a:rPr>
              <a:t> заводу приступили до </a:t>
            </a:r>
            <a:r>
              <a:rPr lang="uk-UA" sz="1500" dirty="0" smtClean="0">
                <a:solidFill>
                  <a:schemeClr val="bg1"/>
                </a:solidFill>
              </a:rPr>
              <a:t>проектування нових </a:t>
            </a:r>
            <a:r>
              <a:rPr lang="ru-RU" sz="1500" dirty="0" smtClean="0">
                <a:solidFill>
                  <a:schemeClr val="bg1"/>
                </a:solidFill>
              </a:rPr>
              <a:t>ракет. Так </a:t>
            </a:r>
            <a:r>
              <a:rPr lang="uk-UA" sz="1500" dirty="0" smtClean="0">
                <a:solidFill>
                  <a:schemeClr val="bg1"/>
                </a:solidFill>
              </a:rPr>
              <a:t>з'явилася</a:t>
            </a:r>
            <a:r>
              <a:rPr lang="ru-RU" sz="1500" dirty="0" smtClean="0">
                <a:solidFill>
                  <a:schemeClr val="bg1"/>
                </a:solidFill>
              </a:rPr>
              <a:t> ракета 8К63 (SS-4), яка </a:t>
            </a:r>
            <a:r>
              <a:rPr lang="uk-UA" sz="1500" dirty="0" smtClean="0">
                <a:solidFill>
                  <a:schemeClr val="bg1"/>
                </a:solidFill>
              </a:rPr>
              <a:t>працювала </a:t>
            </a:r>
            <a:r>
              <a:rPr lang="ru-RU" sz="1500" dirty="0" smtClean="0">
                <a:solidFill>
                  <a:schemeClr val="bg1"/>
                </a:solidFill>
              </a:rPr>
              <a:t>на </a:t>
            </a:r>
            <a:r>
              <a:rPr lang="uk-UA" sz="1500" dirty="0" err="1" smtClean="0">
                <a:solidFill>
                  <a:schemeClr val="bg1"/>
                </a:solidFill>
              </a:rPr>
              <a:t>висококиплячих</a:t>
            </a:r>
            <a:r>
              <a:rPr lang="ru-RU" sz="1500" dirty="0" smtClean="0">
                <a:solidFill>
                  <a:schemeClr val="bg1"/>
                </a:solidFill>
              </a:rPr>
              <a:t> компонентах </a:t>
            </a:r>
            <a:r>
              <a:rPr lang="uk-UA" sz="1500" dirty="0" smtClean="0">
                <a:solidFill>
                  <a:schemeClr val="bg1"/>
                </a:solidFill>
              </a:rPr>
              <a:t>палива.</a:t>
            </a:r>
            <a:r>
              <a:rPr lang="ru-RU" sz="1500" dirty="0" smtClean="0">
                <a:solidFill>
                  <a:schemeClr val="bg1"/>
                </a:solidFill>
              </a:rPr>
              <a:t> </a:t>
            </a:r>
            <a:endParaRPr lang="en-US" sz="1500" dirty="0" smtClean="0">
              <a:solidFill>
                <a:schemeClr val="bg1"/>
              </a:solidFill>
            </a:endParaRPr>
          </a:p>
          <a:p>
            <a:pPr>
              <a:lnSpc>
                <a:spcPct val="90000"/>
              </a:lnSpc>
            </a:pPr>
            <a:r>
              <a:rPr lang="ru-RU" sz="1500" dirty="0" smtClean="0">
                <a:solidFill>
                  <a:schemeClr val="bg1"/>
                </a:solidFill>
              </a:rPr>
              <a:t>В </a:t>
            </a:r>
            <a:r>
              <a:rPr lang="uk-UA" sz="1500" dirty="0" smtClean="0">
                <a:solidFill>
                  <a:schemeClr val="bg1"/>
                </a:solidFill>
              </a:rPr>
              <a:t>ті</a:t>
            </a:r>
            <a:r>
              <a:rPr lang="ru-RU" sz="1500" dirty="0" smtClean="0">
                <a:solidFill>
                  <a:schemeClr val="bg1"/>
                </a:solidFill>
              </a:rPr>
              <a:t> роки </a:t>
            </a:r>
            <a:r>
              <a:rPr lang="uk-UA" sz="1500" dirty="0" smtClean="0">
                <a:solidFill>
                  <a:schemeClr val="bg1"/>
                </a:solidFill>
              </a:rPr>
              <a:t>ракетобудуванням займалися </a:t>
            </a:r>
            <a:r>
              <a:rPr lang="ru-RU" sz="1500" dirty="0" smtClean="0">
                <a:solidFill>
                  <a:schemeClr val="bg1"/>
                </a:solidFill>
              </a:rPr>
              <a:t>в </a:t>
            </a:r>
            <a:r>
              <a:rPr lang="uk-UA" sz="1500" dirty="0" smtClean="0">
                <a:solidFill>
                  <a:schemeClr val="bg1"/>
                </a:solidFill>
              </a:rPr>
              <a:t>Дніпропетровську і в Москві. Конструктори </a:t>
            </a:r>
            <a:r>
              <a:rPr lang="uk-UA" sz="1500" dirty="0" err="1" smtClean="0">
                <a:solidFill>
                  <a:schemeClr val="bg1"/>
                </a:solidFill>
              </a:rPr>
              <a:t>Туполев</a:t>
            </a:r>
            <a:r>
              <a:rPr lang="uk-UA" sz="1500" dirty="0" smtClean="0">
                <a:solidFill>
                  <a:schemeClr val="bg1"/>
                </a:solidFill>
              </a:rPr>
              <a:t>, Янгель, Корольов, </a:t>
            </a:r>
            <a:r>
              <a:rPr lang="uk-UA" sz="1500" dirty="0" err="1" smtClean="0">
                <a:solidFill>
                  <a:schemeClr val="bg1"/>
                </a:solidFill>
              </a:rPr>
              <a:t>Лавочкин</a:t>
            </a:r>
            <a:r>
              <a:rPr lang="uk-UA" sz="1500" dirty="0" smtClean="0">
                <a:solidFill>
                  <a:schemeClr val="bg1"/>
                </a:solidFill>
              </a:rPr>
              <a:t> </a:t>
            </a:r>
            <a:r>
              <a:rPr lang="ru-RU" sz="1500" dirty="0" smtClean="0">
                <a:solidFill>
                  <a:schemeClr val="bg1"/>
                </a:solidFill>
              </a:rPr>
              <a:t>та </a:t>
            </a:r>
            <a:r>
              <a:rPr lang="uk-UA" sz="1500" dirty="0" smtClean="0">
                <a:solidFill>
                  <a:schemeClr val="bg1"/>
                </a:solidFill>
              </a:rPr>
              <a:t>інші внесли величезний </a:t>
            </a:r>
            <a:r>
              <a:rPr lang="ru-RU" sz="1500" dirty="0" smtClean="0">
                <a:solidFill>
                  <a:schemeClr val="bg1"/>
                </a:solidFill>
              </a:rPr>
              <a:t>вклад до </a:t>
            </a:r>
            <a:r>
              <a:rPr lang="uk-UA" sz="1500" dirty="0" smtClean="0">
                <a:solidFill>
                  <a:schemeClr val="bg1"/>
                </a:solidFill>
              </a:rPr>
              <a:t>розвитку ракетобудування нашої </a:t>
            </a:r>
            <a:r>
              <a:rPr lang="uk-UA" sz="1500" dirty="0" err="1" smtClean="0">
                <a:solidFill>
                  <a:schemeClr val="bg1"/>
                </a:solidFill>
              </a:rPr>
              <a:t>колишньо</a:t>
            </a:r>
            <a:r>
              <a:rPr lang="ru-RU" sz="1500" dirty="0" err="1" smtClean="0">
                <a:solidFill>
                  <a:schemeClr val="bg1"/>
                </a:solidFill>
              </a:rPr>
              <a:t>ї</a:t>
            </a:r>
            <a:r>
              <a:rPr lang="ru-RU" sz="1500" dirty="0" smtClean="0">
                <a:solidFill>
                  <a:schemeClr val="bg1"/>
                </a:solidFill>
              </a:rPr>
              <a:t> </a:t>
            </a:r>
            <a:r>
              <a:rPr lang="uk-UA" sz="1500" dirty="0" smtClean="0">
                <a:solidFill>
                  <a:schemeClr val="bg1"/>
                </a:solidFill>
              </a:rPr>
              <a:t>великої країни</a:t>
            </a:r>
            <a:r>
              <a:rPr lang="ru-RU" sz="1500" dirty="0" smtClean="0">
                <a:solidFill>
                  <a:schemeClr val="bg1"/>
                </a:solidFill>
              </a:rPr>
              <a:t>. Але </a:t>
            </a:r>
            <a:r>
              <a:rPr lang="uk-UA" sz="1500" dirty="0" smtClean="0">
                <a:solidFill>
                  <a:schemeClr val="bg1"/>
                </a:solidFill>
              </a:rPr>
              <a:t>найдосконалішою бойовою </a:t>
            </a:r>
            <a:r>
              <a:rPr lang="ru-RU" sz="1500" dirty="0" smtClean="0">
                <a:solidFill>
                  <a:schemeClr val="bg1"/>
                </a:solidFill>
              </a:rPr>
              <a:t>ракетою стала ракета 15А18М (SS-18), </a:t>
            </a:r>
            <a:r>
              <a:rPr lang="uk-UA" sz="1500" dirty="0" smtClean="0">
                <a:solidFill>
                  <a:schemeClr val="bg1"/>
                </a:solidFill>
              </a:rPr>
              <a:t>виготовлена фахівцями «</a:t>
            </a:r>
            <a:r>
              <a:rPr lang="uk-UA" sz="1500" dirty="0" err="1" smtClean="0">
                <a:solidFill>
                  <a:schemeClr val="bg1"/>
                </a:solidFill>
              </a:rPr>
              <a:t>Південмашу</a:t>
            </a:r>
            <a:r>
              <a:rPr lang="uk-UA" sz="1500" dirty="0" smtClean="0">
                <a:solidFill>
                  <a:schemeClr val="bg1"/>
                </a:solidFill>
              </a:rPr>
              <a:t>». </a:t>
            </a:r>
            <a:r>
              <a:rPr lang="ru-RU" sz="1500" dirty="0" smtClean="0">
                <a:solidFill>
                  <a:schemeClr val="bg1"/>
                </a:solidFill>
              </a:rPr>
              <a:t>У 90-і роки вона </a:t>
            </a:r>
            <a:r>
              <a:rPr lang="uk-UA" sz="1500" dirty="0" smtClean="0">
                <a:solidFill>
                  <a:schemeClr val="bg1"/>
                </a:solidFill>
              </a:rPr>
              <a:t>була визнана кращою </a:t>
            </a:r>
            <a:r>
              <a:rPr lang="ru-RU" sz="1500" dirty="0" smtClean="0">
                <a:solidFill>
                  <a:schemeClr val="bg1"/>
                </a:solidFill>
              </a:rPr>
              <a:t>в </a:t>
            </a:r>
            <a:r>
              <a:rPr lang="uk-UA" sz="1500" dirty="0" smtClean="0">
                <a:solidFill>
                  <a:schemeClr val="bg1"/>
                </a:solidFill>
              </a:rPr>
              <a:t>світі серед міжконтинентальних балістичних </a:t>
            </a:r>
            <a:r>
              <a:rPr lang="ru-RU" sz="1500" dirty="0" smtClean="0">
                <a:solidFill>
                  <a:schemeClr val="bg1"/>
                </a:solidFill>
              </a:rPr>
              <a:t>ракет. </a:t>
            </a:r>
            <a:r>
              <a:rPr lang="uk-UA" sz="1500" dirty="0" smtClean="0">
                <a:solidFill>
                  <a:schemeClr val="bg1"/>
                </a:solidFill>
              </a:rPr>
              <a:t>Американці дали їй прізвисько «Сатана», а заводчани називають</a:t>
            </a:r>
            <a:r>
              <a:rPr lang="ru-RU" sz="1500" dirty="0" smtClean="0">
                <a:solidFill>
                  <a:schemeClr val="bg1"/>
                </a:solidFill>
              </a:rPr>
              <a:t> «невидимкою». </a:t>
            </a:r>
            <a:endParaRPr lang="ru-RU" sz="1500" dirty="0">
              <a:solidFill>
                <a:schemeClr val="bg1"/>
              </a:solidFill>
            </a:endParaRPr>
          </a:p>
        </p:txBody>
      </p:sp>
      <p:sp>
        <p:nvSpPr>
          <p:cNvPr id="10" name="Содержимое 9"/>
          <p:cNvSpPr>
            <a:spLocks noGrp="1"/>
          </p:cNvSpPr>
          <p:nvPr>
            <p:ph sz="half" idx="2"/>
          </p:nvPr>
        </p:nvSpPr>
        <p:spPr>
          <a:xfrm>
            <a:off x="4648200" y="1645920"/>
            <a:ext cx="4038600" cy="140006"/>
          </a:xfrm>
        </p:spPr>
        <p:txBody>
          <a:bodyPr>
            <a:normAutofit fontScale="25000" lnSpcReduction="20000"/>
          </a:bodyPr>
          <a:lstStyle/>
          <a:p>
            <a:endParaRPr lang="ru-RU" dirty="0"/>
          </a:p>
        </p:txBody>
      </p:sp>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3" name="Picture 5" descr="D:\03_03_03_12.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2" name="Заголовок 1"/>
          <p:cNvSpPr>
            <a:spLocks noGrp="1"/>
          </p:cNvSpPr>
          <p:nvPr>
            <p:ph type="ctrTitle"/>
          </p:nvPr>
        </p:nvSpPr>
        <p:spPr>
          <a:xfrm>
            <a:off x="214282" y="142852"/>
            <a:ext cx="8715436" cy="928694"/>
          </a:xfrm>
        </p:spPr>
        <p:txBody>
          <a:bodyPr>
            <a:normAutofit fontScale="90000"/>
          </a:bodyPr>
          <a:lstStyle/>
          <a:p>
            <a:r>
              <a:rPr lang="uk-U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Космічні вершини підкорили космонавти з України:</a:t>
            </a:r>
            <a:endParaRPr lang="ru-RU"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Подзаголовок 2"/>
          <p:cNvSpPr>
            <a:spLocks noGrp="1"/>
          </p:cNvSpPr>
          <p:nvPr>
            <p:ph type="subTitle" idx="1"/>
          </p:nvPr>
        </p:nvSpPr>
        <p:spPr>
          <a:xfrm>
            <a:off x="285720" y="1214422"/>
            <a:ext cx="6929486" cy="5643578"/>
          </a:xfrm>
          <a:scene3d>
            <a:camera prst="perspectiveRight"/>
            <a:lightRig rig="threePt" dir="t"/>
          </a:scene3d>
        </p:spPr>
        <p:txBody>
          <a:bodyPr>
            <a:normAutofit fontScale="62500" lnSpcReduction="20000"/>
          </a:bodyPr>
          <a:lstStyle/>
          <a:p>
            <a:pPr algn="l"/>
            <a:r>
              <a:rPr lang="uk-UA" dirty="0" smtClean="0">
                <a:solidFill>
                  <a:schemeClr val="tx1"/>
                </a:solidFill>
              </a:rPr>
              <a:t/>
            </a:r>
            <a:br>
              <a:rPr lang="uk-UA" dirty="0" smtClean="0">
                <a:solidFill>
                  <a:schemeClr val="tx1"/>
                </a:solidFill>
              </a:rPr>
            </a:br>
            <a:r>
              <a:rPr lang="uk-UA" dirty="0" smtClean="0">
                <a:solidFill>
                  <a:srgbClr val="C00000"/>
                </a:solidFill>
              </a:rPr>
              <a:t>Павло Попович-4-й космонавт Землі(народився в Київській обл.)і,свої польоти здійснив в1962р.,1974р.</a:t>
            </a:r>
            <a:r>
              <a:rPr lang="uk-UA" dirty="0" smtClean="0">
                <a:solidFill>
                  <a:srgbClr val="7030A0"/>
                </a:solidFill>
              </a:rPr>
              <a:t/>
            </a:r>
            <a:br>
              <a:rPr lang="uk-UA" dirty="0" smtClean="0">
                <a:solidFill>
                  <a:srgbClr val="7030A0"/>
                </a:solidFill>
              </a:rPr>
            </a:br>
            <a:r>
              <a:rPr lang="uk-UA" dirty="0" smtClean="0">
                <a:solidFill>
                  <a:srgbClr val="0070C0"/>
                </a:solidFill>
              </a:rPr>
              <a:t>Георгій Береговий(Полтавська обл.)-1968р.</a:t>
            </a:r>
            <a:r>
              <a:rPr lang="uk-UA" dirty="0" smtClean="0">
                <a:solidFill>
                  <a:srgbClr val="7030A0"/>
                </a:solidFill>
              </a:rPr>
              <a:t/>
            </a:r>
            <a:br>
              <a:rPr lang="uk-UA" dirty="0" smtClean="0">
                <a:solidFill>
                  <a:srgbClr val="7030A0"/>
                </a:solidFill>
              </a:rPr>
            </a:br>
            <a:r>
              <a:rPr lang="uk-UA" dirty="0" smtClean="0">
                <a:solidFill>
                  <a:schemeClr val="accent3"/>
                </a:solidFill>
              </a:rPr>
              <a:t>Георгій Шохін(Луганська обл.)-1969р.</a:t>
            </a:r>
            <a:r>
              <a:rPr lang="uk-UA" dirty="0" smtClean="0">
                <a:solidFill>
                  <a:srgbClr val="7030A0"/>
                </a:solidFill>
              </a:rPr>
              <a:t/>
            </a:r>
            <a:br>
              <a:rPr lang="uk-UA" dirty="0" smtClean="0">
                <a:solidFill>
                  <a:srgbClr val="7030A0"/>
                </a:solidFill>
              </a:rPr>
            </a:br>
            <a:r>
              <a:rPr lang="uk-UA" dirty="0" smtClean="0">
                <a:solidFill>
                  <a:schemeClr val="accent6">
                    <a:lumMod val="75000"/>
                  </a:schemeClr>
                </a:solidFill>
              </a:rPr>
              <a:t>Георгій </a:t>
            </a:r>
            <a:r>
              <a:rPr lang="uk-UA" dirty="0" err="1" smtClean="0">
                <a:solidFill>
                  <a:schemeClr val="accent6">
                    <a:lumMod val="75000"/>
                  </a:schemeClr>
                </a:solidFill>
              </a:rPr>
              <a:t>Добровольський</a:t>
            </a:r>
            <a:r>
              <a:rPr lang="uk-UA" dirty="0" smtClean="0">
                <a:solidFill>
                  <a:schemeClr val="accent6">
                    <a:lumMod val="75000"/>
                  </a:schemeClr>
                </a:solidFill>
              </a:rPr>
              <a:t> ( м. Одеса)-1971р.</a:t>
            </a:r>
            <a:r>
              <a:rPr lang="uk-UA" dirty="0" smtClean="0">
                <a:solidFill>
                  <a:srgbClr val="7030A0"/>
                </a:solidFill>
              </a:rPr>
              <a:t/>
            </a:r>
            <a:br>
              <a:rPr lang="uk-UA" dirty="0" smtClean="0">
                <a:solidFill>
                  <a:srgbClr val="7030A0"/>
                </a:solidFill>
              </a:rPr>
            </a:br>
            <a:r>
              <a:rPr lang="uk-UA" dirty="0" smtClean="0">
                <a:solidFill>
                  <a:srgbClr val="820DC3"/>
                </a:solidFill>
              </a:rPr>
              <a:t>Віталій </a:t>
            </a:r>
            <a:r>
              <a:rPr lang="uk-UA" dirty="0" err="1" smtClean="0">
                <a:solidFill>
                  <a:srgbClr val="820DC3"/>
                </a:solidFill>
              </a:rPr>
              <a:t>Жолобов</a:t>
            </a:r>
            <a:r>
              <a:rPr lang="uk-UA" dirty="0" smtClean="0">
                <a:solidFill>
                  <a:srgbClr val="820DC3"/>
                </a:solidFill>
              </a:rPr>
              <a:t> (Херсонська обл.)-1976р.</a:t>
            </a:r>
            <a:r>
              <a:rPr lang="uk-UA" dirty="0" smtClean="0">
                <a:solidFill>
                  <a:srgbClr val="7030A0"/>
                </a:solidFill>
              </a:rPr>
              <a:t/>
            </a:r>
            <a:br>
              <a:rPr lang="uk-UA" dirty="0" smtClean="0">
                <a:solidFill>
                  <a:srgbClr val="7030A0"/>
                </a:solidFill>
              </a:rPr>
            </a:br>
            <a:r>
              <a:rPr lang="uk-UA" dirty="0" smtClean="0">
                <a:solidFill>
                  <a:srgbClr val="FFC000"/>
                </a:solidFill>
              </a:rPr>
              <a:t>Володимир </a:t>
            </a:r>
            <a:r>
              <a:rPr lang="uk-UA" dirty="0" err="1" smtClean="0">
                <a:solidFill>
                  <a:srgbClr val="FFC000"/>
                </a:solidFill>
              </a:rPr>
              <a:t>Ляхов</a:t>
            </a:r>
            <a:r>
              <a:rPr lang="uk-UA" dirty="0" smtClean="0">
                <a:solidFill>
                  <a:srgbClr val="FFC000"/>
                </a:solidFill>
              </a:rPr>
              <a:t> (Луганська обл.)-1979р.,1985р.,1988р.</a:t>
            </a:r>
            <a:r>
              <a:rPr lang="uk-UA" dirty="0" smtClean="0">
                <a:solidFill>
                  <a:srgbClr val="7030A0"/>
                </a:solidFill>
              </a:rPr>
              <a:t/>
            </a:r>
            <a:br>
              <a:rPr lang="uk-UA" dirty="0" smtClean="0">
                <a:solidFill>
                  <a:srgbClr val="7030A0"/>
                </a:solidFill>
              </a:rPr>
            </a:br>
            <a:r>
              <a:rPr lang="uk-UA" dirty="0" smtClean="0">
                <a:solidFill>
                  <a:srgbClr val="FF0000"/>
                </a:solidFill>
              </a:rPr>
              <a:t>Леонід Попов(Кіровоградська обл.)-1980р.,1981р.,1982р.</a:t>
            </a:r>
            <a:r>
              <a:rPr lang="uk-UA" dirty="0" smtClean="0">
                <a:solidFill>
                  <a:srgbClr val="7030A0"/>
                </a:solidFill>
              </a:rPr>
              <a:t/>
            </a:r>
            <a:br>
              <a:rPr lang="uk-UA" dirty="0" smtClean="0">
                <a:solidFill>
                  <a:srgbClr val="7030A0"/>
                </a:solidFill>
              </a:rPr>
            </a:br>
            <a:r>
              <a:rPr lang="uk-UA" dirty="0" err="1" smtClean="0">
                <a:solidFill>
                  <a:schemeClr val="accent5"/>
                </a:solidFill>
              </a:rPr>
              <a:t>Ленід</a:t>
            </a:r>
            <a:r>
              <a:rPr lang="uk-UA" dirty="0" smtClean="0">
                <a:solidFill>
                  <a:schemeClr val="accent5"/>
                </a:solidFill>
              </a:rPr>
              <a:t> </a:t>
            </a:r>
            <a:r>
              <a:rPr lang="uk-UA" dirty="0" err="1" smtClean="0">
                <a:solidFill>
                  <a:schemeClr val="accent5"/>
                </a:solidFill>
              </a:rPr>
              <a:t>Кизім</a:t>
            </a:r>
            <a:r>
              <a:rPr lang="uk-UA" dirty="0" smtClean="0">
                <a:solidFill>
                  <a:schemeClr val="accent5"/>
                </a:solidFill>
              </a:rPr>
              <a:t> (Донецька обл.)-1980,1984р.,1986р.</a:t>
            </a:r>
            <a:r>
              <a:rPr lang="uk-UA" dirty="0" smtClean="0">
                <a:solidFill>
                  <a:srgbClr val="7030A0"/>
                </a:solidFill>
              </a:rPr>
              <a:t/>
            </a:r>
            <a:br>
              <a:rPr lang="uk-UA" dirty="0" smtClean="0">
                <a:solidFill>
                  <a:srgbClr val="7030A0"/>
                </a:solidFill>
              </a:rPr>
            </a:br>
            <a:r>
              <a:rPr lang="uk-UA" dirty="0" smtClean="0">
                <a:solidFill>
                  <a:schemeClr val="accent6">
                    <a:lumMod val="50000"/>
                  </a:schemeClr>
                </a:solidFill>
              </a:rPr>
              <a:t>Ігор </a:t>
            </a:r>
            <a:r>
              <a:rPr lang="uk-UA" dirty="0" err="1" smtClean="0">
                <a:solidFill>
                  <a:schemeClr val="accent6">
                    <a:lumMod val="50000"/>
                  </a:schemeClr>
                </a:solidFill>
              </a:rPr>
              <a:t>Волк</a:t>
            </a:r>
            <a:r>
              <a:rPr lang="uk-UA" dirty="0" smtClean="0">
                <a:solidFill>
                  <a:schemeClr val="accent6">
                    <a:lumMod val="50000"/>
                  </a:schemeClr>
                </a:solidFill>
              </a:rPr>
              <a:t> (Херсонська обл.)-1984р.</a:t>
            </a:r>
            <a:r>
              <a:rPr lang="uk-UA" dirty="0" smtClean="0">
                <a:solidFill>
                  <a:srgbClr val="7030A0"/>
                </a:solidFill>
              </a:rPr>
              <a:t/>
            </a:r>
            <a:br>
              <a:rPr lang="uk-UA" dirty="0" smtClean="0">
                <a:solidFill>
                  <a:srgbClr val="7030A0"/>
                </a:solidFill>
              </a:rPr>
            </a:br>
            <a:r>
              <a:rPr lang="uk-UA" dirty="0" smtClean="0">
                <a:solidFill>
                  <a:srgbClr val="FF0000"/>
                </a:solidFill>
              </a:rPr>
              <a:t>Володимир </a:t>
            </a:r>
            <a:r>
              <a:rPr lang="uk-UA" dirty="0" err="1" smtClean="0">
                <a:solidFill>
                  <a:srgbClr val="FF0000"/>
                </a:solidFill>
              </a:rPr>
              <a:t>Васютін</a:t>
            </a:r>
            <a:r>
              <a:rPr lang="uk-UA" dirty="0" smtClean="0">
                <a:solidFill>
                  <a:srgbClr val="FF0000"/>
                </a:solidFill>
              </a:rPr>
              <a:t> ( м. Харків)-1985р.</a:t>
            </a:r>
            <a:r>
              <a:rPr lang="uk-UA" dirty="0" smtClean="0">
                <a:solidFill>
                  <a:srgbClr val="7030A0"/>
                </a:solidFill>
              </a:rPr>
              <a:t/>
            </a:r>
            <a:br>
              <a:rPr lang="uk-UA" dirty="0" smtClean="0">
                <a:solidFill>
                  <a:srgbClr val="7030A0"/>
                </a:solidFill>
              </a:rPr>
            </a:br>
            <a:r>
              <a:rPr lang="uk-UA" dirty="0" smtClean="0">
                <a:solidFill>
                  <a:srgbClr val="7030A0"/>
                </a:solidFill>
              </a:rPr>
              <a:t>Олександр Волков (Донецька обл.)-1985р.,1988р.,1992р.</a:t>
            </a:r>
            <a:br>
              <a:rPr lang="uk-UA" dirty="0" smtClean="0">
                <a:solidFill>
                  <a:srgbClr val="7030A0"/>
                </a:solidFill>
              </a:rPr>
            </a:br>
            <a:r>
              <a:rPr lang="uk-UA" dirty="0" smtClean="0">
                <a:solidFill>
                  <a:srgbClr val="F7A429"/>
                </a:solidFill>
              </a:rPr>
              <a:t>Анатолій </a:t>
            </a:r>
            <a:r>
              <a:rPr lang="uk-UA" dirty="0" err="1" smtClean="0">
                <a:solidFill>
                  <a:srgbClr val="F7A429"/>
                </a:solidFill>
              </a:rPr>
              <a:t>Левченко</a:t>
            </a:r>
            <a:r>
              <a:rPr lang="uk-UA" dirty="0" smtClean="0">
                <a:solidFill>
                  <a:srgbClr val="F7A429"/>
                </a:solidFill>
              </a:rPr>
              <a:t> (Харківська обл.)-1987р.</a:t>
            </a:r>
            <a:r>
              <a:rPr lang="uk-UA" dirty="0" smtClean="0">
                <a:solidFill>
                  <a:srgbClr val="7030A0"/>
                </a:solidFill>
              </a:rPr>
              <a:t/>
            </a:r>
            <a:br>
              <a:rPr lang="uk-UA" dirty="0" smtClean="0">
                <a:solidFill>
                  <a:srgbClr val="7030A0"/>
                </a:solidFill>
              </a:rPr>
            </a:br>
            <a:r>
              <a:rPr lang="uk-UA" dirty="0" smtClean="0">
                <a:solidFill>
                  <a:schemeClr val="accent2">
                    <a:lumMod val="50000"/>
                  </a:schemeClr>
                </a:solidFill>
              </a:rPr>
              <a:t>Анатолій </a:t>
            </a:r>
            <a:r>
              <a:rPr lang="uk-UA" dirty="0" err="1" smtClean="0">
                <a:solidFill>
                  <a:schemeClr val="accent2">
                    <a:lumMod val="50000"/>
                  </a:schemeClr>
                </a:solidFill>
              </a:rPr>
              <a:t>Арцебарський</a:t>
            </a:r>
            <a:r>
              <a:rPr lang="uk-UA" dirty="0" smtClean="0">
                <a:solidFill>
                  <a:schemeClr val="accent2">
                    <a:lumMod val="50000"/>
                  </a:schemeClr>
                </a:solidFill>
              </a:rPr>
              <a:t> (Дніпропетровська обл.)-1991р</a:t>
            </a:r>
            <a:r>
              <a:rPr lang="uk-UA" dirty="0" smtClean="0">
                <a:solidFill>
                  <a:srgbClr val="7030A0"/>
                </a:solidFill>
              </a:rPr>
              <a:t>.</a:t>
            </a:r>
            <a:br>
              <a:rPr lang="uk-UA" dirty="0" smtClean="0">
                <a:solidFill>
                  <a:srgbClr val="7030A0"/>
                </a:solidFill>
              </a:rPr>
            </a:br>
            <a:r>
              <a:rPr lang="uk-UA" dirty="0" smtClean="0">
                <a:solidFill>
                  <a:schemeClr val="tx2">
                    <a:lumMod val="50000"/>
                  </a:schemeClr>
                </a:solidFill>
              </a:rPr>
              <a:t>Василь </a:t>
            </a:r>
            <a:r>
              <a:rPr lang="uk-UA" dirty="0" err="1" smtClean="0">
                <a:solidFill>
                  <a:schemeClr val="tx2">
                    <a:lumMod val="50000"/>
                  </a:schemeClr>
                </a:solidFill>
              </a:rPr>
              <a:t>Циблієв</a:t>
            </a:r>
            <a:r>
              <a:rPr lang="uk-UA" dirty="0" smtClean="0">
                <a:solidFill>
                  <a:schemeClr val="tx2">
                    <a:lumMod val="50000"/>
                  </a:schemeClr>
                </a:solidFill>
              </a:rPr>
              <a:t> (Крим)-1994р.</a:t>
            </a:r>
            <a:r>
              <a:rPr lang="uk-UA" dirty="0" smtClean="0">
                <a:solidFill>
                  <a:srgbClr val="7030A0"/>
                </a:solidFill>
              </a:rPr>
              <a:t/>
            </a:r>
            <a:br>
              <a:rPr lang="uk-UA" dirty="0" smtClean="0">
                <a:solidFill>
                  <a:srgbClr val="7030A0"/>
                </a:solidFill>
              </a:rPr>
            </a:br>
            <a:r>
              <a:rPr lang="uk-UA" dirty="0" smtClean="0">
                <a:solidFill>
                  <a:srgbClr val="00B050"/>
                </a:solidFill>
              </a:rPr>
              <a:t>Юрій </a:t>
            </a:r>
            <a:r>
              <a:rPr lang="uk-UA" dirty="0" err="1" smtClean="0">
                <a:solidFill>
                  <a:srgbClr val="00B050"/>
                </a:solidFill>
              </a:rPr>
              <a:t>Маленченко</a:t>
            </a:r>
            <a:r>
              <a:rPr lang="uk-UA" dirty="0" smtClean="0">
                <a:solidFill>
                  <a:srgbClr val="00B050"/>
                </a:solidFill>
              </a:rPr>
              <a:t>(Кіровоградська обл.)-1934р.</a:t>
            </a:r>
            <a:r>
              <a:rPr lang="uk-UA" dirty="0" smtClean="0">
                <a:solidFill>
                  <a:srgbClr val="7030A0"/>
                </a:solidFill>
              </a:rPr>
              <a:t/>
            </a:r>
            <a:br>
              <a:rPr lang="uk-UA" dirty="0" smtClean="0">
                <a:solidFill>
                  <a:srgbClr val="7030A0"/>
                </a:solidFill>
              </a:rPr>
            </a:br>
            <a:r>
              <a:rPr lang="uk-UA" dirty="0" smtClean="0">
                <a:solidFill>
                  <a:schemeClr val="accent2">
                    <a:lumMod val="75000"/>
                  </a:schemeClr>
                </a:solidFill>
              </a:rPr>
              <a:t>Юрій </a:t>
            </a:r>
            <a:r>
              <a:rPr lang="uk-UA" dirty="0" err="1" smtClean="0">
                <a:solidFill>
                  <a:schemeClr val="accent2">
                    <a:lumMod val="75000"/>
                  </a:schemeClr>
                </a:solidFill>
              </a:rPr>
              <a:t>Гудзенко</a:t>
            </a:r>
            <a:r>
              <a:rPr lang="uk-UA" dirty="0" smtClean="0">
                <a:solidFill>
                  <a:schemeClr val="accent2">
                    <a:lumMod val="75000"/>
                  </a:schemeClr>
                </a:solidFill>
              </a:rPr>
              <a:t>(Миколаївська обл.)-1996р.</a:t>
            </a:r>
            <a:r>
              <a:rPr lang="uk-UA" dirty="0" smtClean="0">
                <a:solidFill>
                  <a:srgbClr val="7030A0"/>
                </a:solidFill>
              </a:rPr>
              <a:t/>
            </a:r>
            <a:br>
              <a:rPr lang="uk-UA" dirty="0" smtClean="0">
                <a:solidFill>
                  <a:srgbClr val="7030A0"/>
                </a:solidFill>
              </a:rPr>
            </a:br>
            <a:r>
              <a:rPr lang="uk-UA" dirty="0" smtClean="0">
                <a:solidFill>
                  <a:srgbClr val="FF0000"/>
                </a:solidFill>
              </a:rPr>
              <a:t>Юрій Онуфрієнко(Харківська обл.)-1996р.</a:t>
            </a:r>
            <a:r>
              <a:rPr lang="uk-UA" dirty="0" smtClean="0">
                <a:solidFill>
                  <a:srgbClr val="7030A0"/>
                </a:solidFill>
              </a:rPr>
              <a:t/>
            </a:r>
            <a:br>
              <a:rPr lang="uk-UA" dirty="0" smtClean="0">
                <a:solidFill>
                  <a:srgbClr val="7030A0"/>
                </a:solidFill>
              </a:rPr>
            </a:br>
            <a:r>
              <a:rPr lang="uk-UA" dirty="0" smtClean="0">
                <a:solidFill>
                  <a:srgbClr val="7030A0"/>
                </a:solidFill>
              </a:rPr>
              <a:t>Леонід Каденюк(Чернівецька обл.)-1997р.</a:t>
            </a:r>
            <a:r>
              <a:rPr lang="uk-UA" sz="4000" dirty="0" smtClean="0">
                <a:solidFill>
                  <a:schemeClr val="tx1"/>
                </a:solidFill>
              </a:rPr>
              <a:t/>
            </a:r>
            <a:br>
              <a:rPr lang="uk-UA" sz="4000" dirty="0" smtClean="0">
                <a:solidFill>
                  <a:schemeClr val="tx1"/>
                </a:solidFill>
              </a:rPr>
            </a:br>
            <a:endParaRPr lang="ru-RU" dirty="0">
              <a:solidFill>
                <a:schemeClr val="tx1"/>
              </a:solidFill>
            </a:endParaRPr>
          </a:p>
        </p:txBody>
      </p:sp>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t>Каденюк Леонід Костянтинович</a:t>
            </a:r>
            <a:endParaRPr lang="ru-RU" dirty="0"/>
          </a:p>
        </p:txBody>
      </p:sp>
      <p:pic>
        <p:nvPicPr>
          <p:cNvPr id="4" name="Picture 10"/>
          <p:cNvPicPr>
            <a:picLocks noGrp="1" noChangeAspect="1" noChangeArrowheads="1"/>
          </p:cNvPicPr>
          <p:nvPr>
            <p:ph idx="1"/>
          </p:nvPr>
        </p:nvPicPr>
        <p:blipFill>
          <a:blip r:embed="rId2"/>
          <a:srcRect/>
          <a:stretch>
            <a:fillRect/>
          </a:stretch>
        </p:blipFill>
        <p:spPr>
          <a:xfrm>
            <a:off x="4214810" y="1500174"/>
            <a:ext cx="4143404" cy="5179256"/>
          </a:xfrm>
        </p:spPr>
      </p:pic>
      <p:sp>
        <p:nvSpPr>
          <p:cNvPr id="5" name="Прямоугольник 4"/>
          <p:cNvSpPr/>
          <p:nvPr/>
        </p:nvSpPr>
        <p:spPr>
          <a:xfrm>
            <a:off x="214282" y="1714488"/>
            <a:ext cx="3786214" cy="341632"/>
          </a:xfrm>
          <a:prstGeom prst="rect">
            <a:avLst/>
          </a:prstGeom>
        </p:spPr>
        <p:txBody>
          <a:bodyPr wrap="square">
            <a:spAutoFit/>
          </a:bodyPr>
          <a:lstStyle/>
          <a:p>
            <a:pPr>
              <a:lnSpc>
                <a:spcPct val="90000"/>
              </a:lnSpc>
            </a:pPr>
            <a:endParaRPr lang="ru-RU" dirty="0" smtClean="0">
              <a:solidFill>
                <a:srgbClr val="FF0000"/>
              </a:solidFill>
            </a:endParaRPr>
          </a:p>
        </p:txBody>
      </p:sp>
      <p:sp>
        <p:nvSpPr>
          <p:cNvPr id="6" name="Прямоугольник 5"/>
          <p:cNvSpPr/>
          <p:nvPr/>
        </p:nvSpPr>
        <p:spPr>
          <a:xfrm>
            <a:off x="285720" y="1928802"/>
            <a:ext cx="3857652" cy="4579715"/>
          </a:xfrm>
          <a:prstGeom prst="rect">
            <a:avLst/>
          </a:prstGeom>
        </p:spPr>
        <p:txBody>
          <a:bodyPr wrap="square">
            <a:spAutoFit/>
          </a:bodyPr>
          <a:lstStyle/>
          <a:p>
            <a:pPr>
              <a:lnSpc>
                <a:spcPct val="90000"/>
              </a:lnSpc>
            </a:pPr>
            <a:r>
              <a:rPr lang="uk-UA" dirty="0" smtClean="0">
                <a:solidFill>
                  <a:schemeClr val="bg1"/>
                </a:solidFill>
              </a:rPr>
              <a:t>Народився в 1951 році в с . </a:t>
            </a:r>
            <a:r>
              <a:rPr lang="uk-UA" dirty="0" err="1" smtClean="0">
                <a:solidFill>
                  <a:schemeClr val="bg1"/>
                </a:solidFill>
              </a:rPr>
              <a:t>Клиш</a:t>
            </a:r>
            <a:r>
              <a:rPr lang="uk-UA" dirty="0" smtClean="0">
                <a:solidFill>
                  <a:schemeClr val="bg1"/>
                </a:solidFill>
              </a:rPr>
              <a:t>  – </a:t>
            </a:r>
            <a:r>
              <a:rPr lang="uk-UA" dirty="0" err="1" smtClean="0">
                <a:solidFill>
                  <a:schemeClr val="bg1"/>
                </a:solidFill>
              </a:rPr>
              <a:t>ковичі</a:t>
            </a:r>
            <a:r>
              <a:rPr lang="uk-UA" dirty="0" smtClean="0">
                <a:solidFill>
                  <a:schemeClr val="bg1"/>
                </a:solidFill>
              </a:rPr>
              <a:t>  Хотинського району Чернівецької обл.,у родині   вчителів . Перший космонавт незалежної України,генерал-майор Збройних сил України,кавалер ордена « за мужність» 1 ступеня.</a:t>
            </a:r>
          </a:p>
          <a:p>
            <a:pPr>
              <a:lnSpc>
                <a:spcPct val="90000"/>
              </a:lnSpc>
            </a:pPr>
            <a:r>
              <a:rPr lang="uk-UA" dirty="0" smtClean="0">
                <a:solidFill>
                  <a:schemeClr val="bg1"/>
                </a:solidFill>
              </a:rPr>
              <a:t>19 листопада - 5 грудня 1997 року здійснив експериментальний космічний політ на американському кораблі</a:t>
            </a:r>
            <a:r>
              <a:rPr lang="en-US" dirty="0" smtClean="0">
                <a:solidFill>
                  <a:schemeClr val="bg1"/>
                </a:solidFill>
              </a:rPr>
              <a:t>Columbia(STS-87)</a:t>
            </a:r>
            <a:r>
              <a:rPr lang="uk-UA" dirty="0" smtClean="0">
                <a:solidFill>
                  <a:schemeClr val="bg1"/>
                </a:solidFill>
              </a:rPr>
              <a:t>. Під час польоту виконував експерименти зі штучного опилення паростків сої та рапсу з метою отримання насіння за умов невагомості. Політ тривав 15 діб 16 годин 35 хвилин 1 секунду.</a:t>
            </a:r>
            <a:r>
              <a:rPr lang="uk-UA" dirty="0" smtClean="0">
                <a:solidFill>
                  <a:srgbClr val="FF0000"/>
                </a:solidFill>
              </a:rPr>
              <a:t> </a:t>
            </a:r>
          </a:p>
        </p:txBody>
      </p:sp>
    </p:spTree>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43050"/>
            <a:ext cx="9144000" cy="5214950"/>
          </a:xfrm>
          <a:ln w="76200"/>
        </p:spPr>
        <p:style>
          <a:lnRef idx="1">
            <a:schemeClr val="accent4"/>
          </a:lnRef>
          <a:fillRef idx="2">
            <a:schemeClr val="accent4"/>
          </a:fillRef>
          <a:effectRef idx="1">
            <a:schemeClr val="accent4"/>
          </a:effectRef>
          <a:fontRef idx="minor">
            <a:schemeClr val="dk1"/>
          </a:fontRef>
        </p:style>
        <p:txBody>
          <a:bodyPr>
            <a:normAutofit/>
          </a:bodyPr>
          <a:lstStyle/>
          <a:p>
            <a:pPr algn="l"/>
            <a:r>
              <a:rPr lang="uk-UA" sz="1500" dirty="0"/>
              <a:t>Другий український космонавт може здійснити політ у 2014 році, повідомив голова Державного космічного агентства Юрій Алексєєв. Тим часом, Україна залишається активним учасником досліджень космосу.                                                     150 мільйонів доларів коштує підготовка космонавта, сам політ та реабілітація після приземлення, повідомив голова </a:t>
            </a:r>
            <a:r>
              <a:rPr lang="uk-UA" sz="1500" dirty="0" err="1"/>
              <a:t>Держкосмосу</a:t>
            </a:r>
            <a:r>
              <a:rPr lang="uk-UA" sz="1500" dirty="0"/>
              <a:t> Юрій Алексєєв, якого цитує Радіо Свобода. За його словами, до 2014 року вже сформовані всі космічні екіпажі, відтак залишається дочекатися черги та визначити кандидатуру. Утім, цим не вичерпується участь України в освоєнні космосу. Українські науковці та фахівці виробничих комплексів беруть участь у кількох міжнародних проектах, відзначив Алексєєв.  "Цього року, після трирічної перерви, має відновити свою роботу "Морський старт", 20 січня відбувся пуск ракети "Зеніт" із новим розгінним блоком "Фрегат". Цього року має бути запущено і ракету "</a:t>
            </a:r>
            <a:r>
              <a:rPr lang="uk-UA" sz="1500" dirty="0" err="1"/>
              <a:t>Таурус</a:t>
            </a:r>
            <a:r>
              <a:rPr lang="uk-UA" sz="1500" dirty="0"/>
              <a:t>-2", у виготовлені якої беруть участь й наші фахівці, її використовуватимуть для доставки вантажів на МКС. За програмою "Дніпро" має відбутися запуск південнокорейського супутника. У травні-червні, ми маємо надію, буде запущено за програмою "Дніпро" наш супутник "Січ-2М", - розповів голова </a:t>
            </a:r>
            <a:r>
              <a:rPr lang="uk-UA" sz="1500" dirty="0" err="1" smtClean="0"/>
              <a:t>Держкосмосу</a:t>
            </a:r>
            <a:r>
              <a:rPr lang="uk-UA" sz="1500" dirty="0" smtClean="0"/>
              <a:t>.  </a:t>
            </a:r>
            <a:r>
              <a:rPr lang="uk-UA" sz="1500" dirty="0"/>
              <a:t>Штучний супутник Землі "Січ-2" вивчатиме і дистанційно зондуватиме поверхню Землі, зокрема територію України, уточнив Юрій Алексєєв. Він також повідомив, що на космічну галузь у 2011 році держбюджетом передбачено 60 мільйонів гривень. Із них 34,6 мільйони гривень - на погашення заборгованості 2010 року. Відтак, експерти відзначають, що, попри потужний потенціал, увага до космічної галузі залишається недостатньою. Крім комерційного аспекту, владою майже не врахована оборонна складова, вважає директор Центру дослідження армії, конверсії та роззброєння Валентин </a:t>
            </a:r>
            <a:r>
              <a:rPr lang="uk-UA" sz="1500" dirty="0" err="1"/>
              <a:t>Бадрак</a:t>
            </a:r>
            <a:r>
              <a:rPr lang="uk-UA" sz="1500" dirty="0"/>
              <a:t>.  Втім, експерти наголошують, що в Україні є потужна промислова база для дослідження космічного простору, створення ракетно-космічної техніки, нових високих технологій. Зокрема, це найбільші заводи: "</a:t>
            </a:r>
            <a:r>
              <a:rPr lang="uk-UA" sz="1500" dirty="0" err="1"/>
              <a:t>Південмаш</a:t>
            </a:r>
            <a:r>
              <a:rPr lang="uk-UA" sz="1500" dirty="0"/>
              <a:t>", "Комунар", "</a:t>
            </a:r>
            <a:r>
              <a:rPr lang="uk-UA" sz="1500" dirty="0" err="1"/>
              <a:t>Київприлад</a:t>
            </a:r>
            <a:r>
              <a:rPr lang="uk-UA" sz="1500" dirty="0"/>
              <a:t>", Київський радіозавод, </a:t>
            </a:r>
            <a:r>
              <a:rPr lang="uk-UA" sz="1500" dirty="0" err="1"/>
              <a:t>Павлоградський</a:t>
            </a:r>
            <a:r>
              <a:rPr lang="uk-UA" sz="1500" dirty="0"/>
              <a:t> хімзавод, "Арсенал", а також конструкторські бюро "Південне", "</a:t>
            </a:r>
            <a:r>
              <a:rPr lang="uk-UA" sz="1500" dirty="0" err="1"/>
              <a:t>Хартрон</a:t>
            </a:r>
            <a:r>
              <a:rPr lang="uk-UA" sz="1500" dirty="0"/>
              <a:t>" та низка інститутів. </a:t>
            </a:r>
            <a:r>
              <a:rPr lang="ru-RU" sz="1500" dirty="0"/>
              <a:t/>
            </a:r>
            <a:br>
              <a:rPr lang="ru-RU" sz="1500" dirty="0"/>
            </a:br>
            <a:endParaRPr lang="ru-RU" sz="1500" dirty="0"/>
          </a:p>
        </p:txBody>
      </p:sp>
      <p:sp>
        <p:nvSpPr>
          <p:cNvPr id="3" name="Горизонтальный свиток 2"/>
          <p:cNvSpPr/>
          <p:nvPr/>
        </p:nvSpPr>
        <p:spPr>
          <a:xfrm>
            <a:off x="142844" y="0"/>
            <a:ext cx="8501122" cy="1595021"/>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uk-UA" sz="3600" b="1" i="1" dirty="0" smtClean="0"/>
              <a:t>Українська космонавтика. Про перспективи та сьогодення</a:t>
            </a:r>
            <a:endParaRPr lang="uk-UA" sz="3600" dirty="0"/>
          </a:p>
        </p:txBody>
      </p:sp>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1000108"/>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uk-UA" b="1" dirty="0" smtClean="0"/>
              <a:t/>
            </a:r>
            <a:br>
              <a:rPr lang="uk-UA" b="1" dirty="0" smtClean="0"/>
            </a:br>
            <a:r>
              <a:rPr lang="uk-UA" b="1" dirty="0" smtClean="0"/>
              <a:t>Напрям  </a:t>
            </a:r>
            <a:r>
              <a:rPr lang="uk-UA" b="1" dirty="0"/>
              <a:t>робіт у космосі </a:t>
            </a:r>
            <a:r>
              <a:rPr lang="en-US" b="1" dirty="0"/>
              <a:t>XXI </a:t>
            </a:r>
            <a:r>
              <a:rPr lang="uk-UA" b="1" dirty="0"/>
              <a:t>ст.</a:t>
            </a:r>
            <a:r>
              <a:rPr lang="ru-RU" dirty="0"/>
              <a:t/>
            </a:r>
            <a:br>
              <a:rPr lang="ru-RU" dirty="0"/>
            </a:br>
            <a:endParaRPr lang="ru-RU" dirty="0"/>
          </a:p>
        </p:txBody>
      </p:sp>
      <p:sp>
        <p:nvSpPr>
          <p:cNvPr id="3" name="Подзаголовок 2"/>
          <p:cNvSpPr>
            <a:spLocks noGrp="1"/>
          </p:cNvSpPr>
          <p:nvPr>
            <p:ph type="subTitle" idx="1"/>
          </p:nvPr>
        </p:nvSpPr>
        <p:spPr>
          <a:xfrm>
            <a:off x="0" y="1214422"/>
            <a:ext cx="9144000" cy="5643578"/>
          </a:xfr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a:normAutofit fontScale="47500" lnSpcReduction="20000"/>
          </a:bodyPr>
          <a:lstStyle/>
          <a:p>
            <a:pPr algn="l"/>
            <a:r>
              <a:rPr lang="uk-UA" dirty="0">
                <a:solidFill>
                  <a:schemeClr val="bg1"/>
                </a:solidFill>
              </a:rPr>
              <a:t>Міністр оборони України Михайло ЄЖЕЛЬ запропонував міністру оборони Бразилії </a:t>
            </a:r>
            <a:r>
              <a:rPr lang="uk-UA" dirty="0" err="1">
                <a:solidFill>
                  <a:schemeClr val="bg1"/>
                </a:solidFill>
              </a:rPr>
              <a:t>Селсу</a:t>
            </a:r>
            <a:r>
              <a:rPr lang="uk-UA" dirty="0">
                <a:solidFill>
                  <a:schemeClr val="bg1"/>
                </a:solidFill>
              </a:rPr>
              <a:t> АМОРІМ співробітництво у військово-технічній сфері. </a:t>
            </a:r>
            <a:r>
              <a:rPr lang="uk-UA" dirty="0" smtClean="0">
                <a:solidFill>
                  <a:schemeClr val="bg1"/>
                </a:solidFill>
              </a:rPr>
              <a:t> </a:t>
            </a:r>
            <a:r>
              <a:rPr lang="uk-UA" dirty="0">
                <a:solidFill>
                  <a:schemeClr val="bg1"/>
                </a:solidFill>
              </a:rPr>
              <a:t>26 вересня2011 </a:t>
            </a:r>
            <a:r>
              <a:rPr lang="uk-UA" dirty="0" err="1">
                <a:solidFill>
                  <a:schemeClr val="bg1"/>
                </a:solidFill>
              </a:rPr>
              <a:t>рокуМ.ЄЖЕЛЬ</a:t>
            </a:r>
            <a:r>
              <a:rPr lang="uk-UA" dirty="0">
                <a:solidFill>
                  <a:schemeClr val="bg1"/>
                </a:solidFill>
              </a:rPr>
              <a:t> зазначив, що Україна готова інвестувати фінансовий ресурс у спільний українсько-бразильський проект </a:t>
            </a:r>
            <a:r>
              <a:rPr lang="uk-UA" dirty="0" err="1">
                <a:solidFill>
                  <a:schemeClr val="bg1"/>
                </a:solidFill>
              </a:rPr>
              <a:t>“Алкантара</a:t>
            </a:r>
            <a:r>
              <a:rPr lang="uk-UA" dirty="0">
                <a:solidFill>
                  <a:schemeClr val="bg1"/>
                </a:solidFill>
              </a:rPr>
              <a:t> Циклон </a:t>
            </a:r>
            <a:r>
              <a:rPr lang="uk-UA" dirty="0" err="1">
                <a:solidFill>
                  <a:schemeClr val="bg1"/>
                </a:solidFill>
              </a:rPr>
              <a:t>Спейс”</a:t>
            </a:r>
            <a:r>
              <a:rPr lang="uk-UA" dirty="0">
                <a:solidFill>
                  <a:schemeClr val="bg1"/>
                </a:solidFill>
              </a:rPr>
              <a:t>, а також відкрита для діалогу щодо спільної розробки ракетоносія «Циклон-5».Міністр оборони Федеративної Республіки Бразилія </a:t>
            </a:r>
            <a:r>
              <a:rPr lang="uk-UA" dirty="0" err="1">
                <a:solidFill>
                  <a:schemeClr val="bg1"/>
                </a:solidFill>
              </a:rPr>
              <a:t>Селсу</a:t>
            </a:r>
            <a:r>
              <a:rPr lang="uk-UA" dirty="0">
                <a:solidFill>
                  <a:schemeClr val="bg1"/>
                </a:solidFill>
              </a:rPr>
              <a:t> АМОРІМ позитивно оцінив цю пропозицію і відзначив, що це є доброю ознакою розвитку українсько-бразильського технологічного співробітництва. Зокрема, М.ЄЖЕЛЬ запропонував бразильській сторони співробітництво у сферах авіабудування, </a:t>
            </a:r>
            <a:r>
              <a:rPr lang="uk-UA" dirty="0" err="1">
                <a:solidFill>
                  <a:schemeClr val="bg1"/>
                </a:solidFill>
              </a:rPr>
              <a:t>судно-</a:t>
            </a:r>
            <a:r>
              <a:rPr lang="uk-UA" dirty="0">
                <a:solidFill>
                  <a:schemeClr val="bg1"/>
                </a:solidFill>
              </a:rPr>
              <a:t> та танкобудування, в яких Україна має великий досвід та сучасні промислові потужності. Крім того, є великі перспективи у розвитку співпраці в галузях підготовки кадрів та обміну персоналом. </a:t>
            </a:r>
            <a:r>
              <a:rPr lang="uk-UA" dirty="0" smtClean="0">
                <a:solidFill>
                  <a:schemeClr val="bg1"/>
                </a:solidFill>
              </a:rPr>
              <a:t> </a:t>
            </a:r>
            <a:r>
              <a:rPr lang="uk-UA" dirty="0">
                <a:solidFill>
                  <a:schemeClr val="bg1"/>
                </a:solidFill>
              </a:rPr>
              <a:t>27 вересня українська військова делегація працювала на військовому аеродромі пускового центру космодрому </a:t>
            </a:r>
            <a:r>
              <a:rPr lang="uk-UA" dirty="0" err="1">
                <a:solidFill>
                  <a:schemeClr val="bg1"/>
                </a:solidFill>
              </a:rPr>
              <a:t>Алкантара</a:t>
            </a:r>
            <a:r>
              <a:rPr lang="uk-UA" dirty="0">
                <a:solidFill>
                  <a:schemeClr val="bg1"/>
                </a:solidFill>
              </a:rPr>
              <a:t>, в проектуванні і будівництві якого беруть участь українські фахівці. </a:t>
            </a:r>
            <a:r>
              <a:rPr lang="uk-UA" dirty="0" smtClean="0">
                <a:solidFill>
                  <a:schemeClr val="bg1"/>
                </a:solidFill>
              </a:rPr>
              <a:t> </a:t>
            </a:r>
            <a:r>
              <a:rPr lang="uk-UA" dirty="0">
                <a:solidFill>
                  <a:schemeClr val="bg1"/>
                </a:solidFill>
              </a:rPr>
              <a:t>Як повідомляв УНІАН, Верховна Рада у квітні поточного року проголосувала за надання державних гарантій для залучення кредиту на завершення проекту, що реалізує українсько-бразильського СП «</a:t>
            </a:r>
            <a:r>
              <a:rPr lang="uk-UA" dirty="0" err="1">
                <a:solidFill>
                  <a:schemeClr val="bg1"/>
                </a:solidFill>
              </a:rPr>
              <a:t>Алкантара</a:t>
            </a:r>
            <a:r>
              <a:rPr lang="uk-UA" dirty="0">
                <a:solidFill>
                  <a:schemeClr val="bg1"/>
                </a:solidFill>
              </a:rPr>
              <a:t> Циклон </a:t>
            </a:r>
            <a:r>
              <a:rPr lang="uk-UA" dirty="0" err="1">
                <a:solidFill>
                  <a:schemeClr val="bg1"/>
                </a:solidFill>
              </a:rPr>
              <a:t>Спейс</a:t>
            </a:r>
            <a:r>
              <a:rPr lang="uk-UA" dirty="0">
                <a:solidFill>
                  <a:schemeClr val="bg1"/>
                </a:solidFill>
              </a:rPr>
              <a:t>», з розробки і створення ракети-носія "Циклон-4" (включаючи наземний комплекс), яка запускатиметься з космодрому </a:t>
            </a:r>
            <a:r>
              <a:rPr lang="uk-UA" dirty="0" err="1">
                <a:solidFill>
                  <a:schemeClr val="bg1"/>
                </a:solidFill>
              </a:rPr>
              <a:t>Алкантара</a:t>
            </a:r>
            <a:r>
              <a:rPr lang="uk-UA" dirty="0">
                <a:solidFill>
                  <a:schemeClr val="bg1"/>
                </a:solidFill>
              </a:rPr>
              <a:t>. </a:t>
            </a:r>
            <a:r>
              <a:rPr lang="uk-UA" dirty="0" smtClean="0">
                <a:solidFill>
                  <a:schemeClr val="bg1"/>
                </a:solidFill>
              </a:rPr>
              <a:t> </a:t>
            </a:r>
            <a:r>
              <a:rPr lang="uk-UA" dirty="0">
                <a:solidFill>
                  <a:schemeClr val="bg1"/>
                </a:solidFill>
              </a:rPr>
              <a:t>9 червня Кабінет міністрів України ухвалив рішення про надання державних гарантій для залучення </a:t>
            </a:r>
            <a:r>
              <a:rPr lang="uk-UA" dirty="0" err="1">
                <a:solidFill>
                  <a:schemeClr val="bg1"/>
                </a:solidFill>
              </a:rPr>
              <a:t>ДП</a:t>
            </a:r>
            <a:r>
              <a:rPr lang="uk-UA" dirty="0">
                <a:solidFill>
                  <a:schemeClr val="bg1"/>
                </a:solidFill>
              </a:rPr>
              <a:t> "Конструкторське бюро "Південне" імені М.К.Янгеля кредиту в сумі, еквівалентній 260 млн. доларів США, зокрема 83 млн. - для створення ракети-носія “Циклон-4” у пусковому центрі «</a:t>
            </a:r>
            <a:r>
              <a:rPr lang="uk-UA" dirty="0" err="1">
                <a:solidFill>
                  <a:schemeClr val="bg1"/>
                </a:solidFill>
              </a:rPr>
              <a:t>Алкантара</a:t>
            </a:r>
            <a:r>
              <a:rPr lang="uk-UA" dirty="0">
                <a:solidFill>
                  <a:schemeClr val="bg1"/>
                </a:solidFill>
              </a:rPr>
              <a:t>» (Бразилія), 177 млн. дол. - для забезпечення участі української сторони в створенні наземного комплексу. </a:t>
            </a:r>
            <a:r>
              <a:rPr lang="uk-UA" dirty="0" smtClean="0">
                <a:solidFill>
                  <a:schemeClr val="bg1"/>
                </a:solidFill>
              </a:rPr>
              <a:t> </a:t>
            </a:r>
            <a:r>
              <a:rPr lang="uk-UA" dirty="0">
                <a:solidFill>
                  <a:schemeClr val="bg1"/>
                </a:solidFill>
              </a:rPr>
              <a:t>Будівництво комплексу в Бразилії почалося у вересні 2010 р. в рамках спільного </a:t>
            </a:r>
            <a:r>
              <a:rPr lang="uk-UA" dirty="0" err="1">
                <a:solidFill>
                  <a:schemeClr val="bg1"/>
                </a:solidFill>
              </a:rPr>
              <a:t>україно-бразильського</a:t>
            </a:r>
            <a:r>
              <a:rPr lang="uk-UA" dirty="0">
                <a:solidFill>
                  <a:schemeClr val="bg1"/>
                </a:solidFill>
              </a:rPr>
              <a:t> проекту, за яким Україна в особі конструкторського бюро "Південне" і держпідприємства "</a:t>
            </a:r>
            <a:r>
              <a:rPr lang="uk-UA" dirty="0" err="1">
                <a:solidFill>
                  <a:schemeClr val="bg1"/>
                </a:solidFill>
              </a:rPr>
              <a:t>Південмаш</a:t>
            </a:r>
            <a:r>
              <a:rPr lang="uk-UA" dirty="0">
                <a:solidFill>
                  <a:schemeClr val="bg1"/>
                </a:solidFill>
              </a:rPr>
              <a:t>" має також розробити і виготовити ракету-носій "Циклон-4".                                                                  Запуск ракети-носія «Циклон-4» з космодрому </a:t>
            </a:r>
            <a:r>
              <a:rPr lang="uk-UA" dirty="0" err="1">
                <a:solidFill>
                  <a:schemeClr val="bg1"/>
                </a:solidFill>
              </a:rPr>
              <a:t>Aлкантара</a:t>
            </a:r>
            <a:r>
              <a:rPr lang="uk-UA" dirty="0">
                <a:solidFill>
                  <a:schemeClr val="bg1"/>
                </a:solidFill>
              </a:rPr>
              <a:t> планується наприкінці 2012 - початку 2013 р.</a:t>
            </a:r>
            <a:endParaRPr lang="ru-RU" dirty="0">
              <a:solidFill>
                <a:schemeClr val="bg1"/>
              </a:solidFill>
            </a:endParaRPr>
          </a:p>
          <a:p>
            <a:pPr algn="l"/>
            <a:r>
              <a:rPr lang="uk-UA" dirty="0">
                <a:solidFill>
                  <a:schemeClr val="bg1"/>
                </a:solidFill>
              </a:rPr>
              <a:t> «Циклон-4» є покращеним варіантом триступінчатої ракети-носія «Циклон-3», призначений для оперативного й високоточного виведення на кругові, геостаціонарні й сонячно-синхронні орбіти космічних апаратів різного призначення з космодрому в </a:t>
            </a:r>
            <a:r>
              <a:rPr lang="uk-UA" dirty="0" err="1">
                <a:solidFill>
                  <a:schemeClr val="bg1"/>
                </a:solidFill>
              </a:rPr>
              <a:t>Алкантарі</a:t>
            </a:r>
            <a:r>
              <a:rPr lang="uk-UA" dirty="0">
                <a:solidFill>
                  <a:schemeClr val="bg1"/>
                </a:solidFill>
              </a:rPr>
              <a:t>. Він дозволить виводити супутники масою до 5,5 т на кругову орбіту висотою 500 км і масою до 1,8 т – на </a:t>
            </a:r>
            <a:r>
              <a:rPr lang="uk-UA" dirty="0" err="1">
                <a:solidFill>
                  <a:schemeClr val="bg1"/>
                </a:solidFill>
              </a:rPr>
              <a:t>геоперехідну</a:t>
            </a:r>
            <a:r>
              <a:rPr lang="uk-UA" dirty="0">
                <a:solidFill>
                  <a:schemeClr val="bg1"/>
                </a:solidFill>
              </a:rPr>
              <a:t> орбіту.                                                                                                                   Експерти сподіваються, що "Циклон-4" може вивести на орбіту разом із сотнями космічних кораблів і всю українську ракетну промисловість - на якісно новий рівень.</a:t>
            </a:r>
            <a:endParaRPr lang="ru-RU" dirty="0">
              <a:solidFill>
                <a:schemeClr val="bg1"/>
              </a:solidFill>
            </a:endParaRPr>
          </a:p>
          <a:p>
            <a:pPr algn="l"/>
            <a:endParaRPr lang="ru-RU" dirty="0">
              <a:solidFill>
                <a:schemeClr val="bg1"/>
              </a:solidFill>
            </a:endParaRPr>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853"/>
            <a:ext cx="7772400" cy="1428759"/>
          </a:xfrm>
        </p:spPr>
        <p:txBody>
          <a:bodyPr>
            <a:normAutofit fontScale="90000"/>
          </a:bodyPr>
          <a:lstStyle/>
          <a:p>
            <a:r>
              <a:rPr lang="ru-RU" b="1" i="1" dirty="0" err="1" smtClean="0"/>
              <a:t>Українська</a:t>
            </a:r>
            <a:r>
              <a:rPr lang="ru-RU" b="1" i="1" dirty="0" smtClean="0"/>
              <a:t> космонавтика. Про </a:t>
            </a:r>
            <a:r>
              <a:rPr lang="ru-RU" b="1" i="1" dirty="0" err="1" smtClean="0"/>
              <a:t>перспективи</a:t>
            </a:r>
            <a:r>
              <a:rPr lang="ru-RU" b="1" i="1" dirty="0" smtClean="0"/>
              <a:t> та </a:t>
            </a:r>
            <a:r>
              <a:rPr lang="ru-RU" b="1" i="1" dirty="0" err="1" smtClean="0"/>
              <a:t>сьогодення</a:t>
            </a:r>
            <a:endParaRPr lang="ru-RU" i="1" dirty="0"/>
          </a:p>
        </p:txBody>
      </p:sp>
      <p:sp>
        <p:nvSpPr>
          <p:cNvPr id="3" name="Подзаголовок 2"/>
          <p:cNvSpPr>
            <a:spLocks noGrp="1"/>
          </p:cNvSpPr>
          <p:nvPr>
            <p:ph type="subTitle" idx="1"/>
          </p:nvPr>
        </p:nvSpPr>
        <p:spPr>
          <a:xfrm>
            <a:off x="5286380" y="2571744"/>
            <a:ext cx="3714776" cy="3571900"/>
          </a:xfrm>
          <a:ln>
            <a:noFill/>
          </a:ln>
          <a:effectLst/>
          <a:scene3d>
            <a:camera prst="orthographicFront">
              <a:rot lat="0" lon="0" rev="0"/>
            </a:camera>
            <a:lightRig rig="chilly" dir="t">
              <a:rot lat="0" lon="0" rev="18480000"/>
            </a:lightRig>
          </a:scene3d>
          <a:sp3d prstMaterial="clear">
            <a:bevelT h="63500"/>
          </a:sp3d>
        </p:spPr>
        <p:txBody>
          <a:bodyPr>
            <a:normAutofit/>
          </a:bodyPr>
          <a:lstStyle/>
          <a:p>
            <a:r>
              <a:rPr lang="ru-RU" sz="3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К</a:t>
            </a:r>
            <a:r>
              <a:rPr lang="ru-RU" sz="3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осмодром "</a:t>
            </a:r>
            <a:r>
              <a:rPr lang="ru-RU" sz="30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Алкантара</a:t>
            </a:r>
            <a:r>
              <a:rPr lang="ru-RU" sz="3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у </a:t>
            </a:r>
            <a:r>
              <a:rPr lang="ru-RU" sz="30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Бразилії</a:t>
            </a:r>
            <a:r>
              <a:rPr lang="ru-RU" sz="3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де через </a:t>
            </a:r>
            <a:r>
              <a:rPr lang="ru-RU" sz="30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рік</a:t>
            </a:r>
            <a:r>
              <a:rPr lang="ru-RU" sz="3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r>
              <a:rPr lang="ru-RU" sz="30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відбудеться</a:t>
            </a:r>
            <a:r>
              <a:rPr lang="ru-RU" sz="3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запуск </a:t>
            </a:r>
            <a:r>
              <a:rPr lang="ru-RU" sz="30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української</a:t>
            </a:r>
            <a:r>
              <a:rPr lang="ru-RU" sz="3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r>
              <a:rPr lang="ru-RU" sz="3000" b="1" spc="100" dirty="0" err="1"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ракети</a:t>
            </a:r>
            <a:r>
              <a:rPr lang="ru-RU" sz="3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"Циклон-4".</a:t>
            </a:r>
            <a:endParaRPr lang="ru-RU" sz="3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1026" name="Picture 2" descr="D:\383414267.jpg"/>
          <p:cNvPicPr>
            <a:picLocks noChangeAspect="1" noChangeArrowheads="1"/>
          </p:cNvPicPr>
          <p:nvPr/>
        </p:nvPicPr>
        <p:blipFill>
          <a:blip r:embed="rId2"/>
          <a:srcRect/>
          <a:stretch>
            <a:fillRect/>
          </a:stretch>
        </p:blipFill>
        <p:spPr bwMode="auto">
          <a:xfrm>
            <a:off x="214282" y="3071810"/>
            <a:ext cx="4665116" cy="3160730"/>
          </a:xfrm>
          <a:prstGeom prst="rect">
            <a:avLst/>
          </a:prstGeom>
          <a:noFill/>
        </p:spPr>
      </p:pic>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0" y="0"/>
            <a:ext cx="9251950" cy="7400925"/>
          </a:xfrm>
          <a:prstGeom prst="rect">
            <a:avLst/>
          </a:prstGeom>
          <a:noFill/>
          <a:ln w="9525">
            <a:noFill/>
            <a:miter lim="800000"/>
            <a:headEnd/>
            <a:tailEnd/>
          </a:ln>
          <a:effectLst/>
        </p:spPr>
      </p:pic>
      <p:sp>
        <p:nvSpPr>
          <p:cNvPr id="2" name="Заголовок 1"/>
          <p:cNvSpPr>
            <a:spLocks noGrp="1"/>
          </p:cNvSpPr>
          <p:nvPr>
            <p:ph type="ctrTitle"/>
          </p:nvPr>
        </p:nvSpPr>
        <p:spPr>
          <a:xfrm>
            <a:off x="642910" y="571480"/>
            <a:ext cx="7772400" cy="2928958"/>
          </a:xfrm>
        </p:spPr>
        <p:txBody>
          <a:bodyPr>
            <a:normAutofit/>
          </a:bodyPr>
          <a:lstStyle/>
          <a:p>
            <a:pPr algn="ctr"/>
            <a:r>
              <a:rPr lang="uk-UA" sz="5400" b="0" dirty="0" smtClean="0">
                <a:solidFill>
                  <a:srgbClr val="00B050"/>
                </a:solidFill>
                <a:effectLst/>
              </a:rPr>
              <a:t>Земля ― колиска людства, але ж не можна вічно жити в колисці.</a:t>
            </a:r>
            <a:endParaRPr lang="ru-RU" sz="5400" b="0" dirty="0">
              <a:solidFill>
                <a:srgbClr val="00B050"/>
              </a:solidFill>
              <a:effectLst/>
            </a:endParaRPr>
          </a:p>
        </p:txBody>
      </p:sp>
      <p:sp>
        <p:nvSpPr>
          <p:cNvPr id="3" name="Подзаголовок 2"/>
          <p:cNvSpPr>
            <a:spLocks noGrp="1"/>
          </p:cNvSpPr>
          <p:nvPr>
            <p:ph type="subTitle" idx="1"/>
          </p:nvPr>
        </p:nvSpPr>
        <p:spPr>
          <a:xfrm>
            <a:off x="5857884" y="5000636"/>
            <a:ext cx="3286116" cy="1752600"/>
          </a:xfrm>
        </p:spPr>
        <p:txBody>
          <a:bodyPr/>
          <a:lstStyle/>
          <a:p>
            <a:endParaRPr lang="uk-UA" dirty="0" smtClean="0"/>
          </a:p>
          <a:p>
            <a:endParaRPr lang="uk-UA" dirty="0"/>
          </a:p>
          <a:p>
            <a:r>
              <a:rPr lang="uk-UA" dirty="0" smtClean="0">
                <a:solidFill>
                  <a:srgbClr val="00B050"/>
                </a:solidFill>
              </a:rPr>
              <a:t>К.Е. Ціолковський</a:t>
            </a:r>
            <a:endParaRPr lang="ru-RU" dirty="0">
              <a:solidFill>
                <a:srgbClr val="00B050"/>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D:\073c7bf6ea8a2c2e584697fc3ab64a82.jpg"/>
          <p:cNvPicPr>
            <a:picLocks noChangeAspect="1" noChangeArrowheads="1"/>
          </p:cNvPicPr>
          <p:nvPr/>
        </p:nvPicPr>
        <p:blipFill>
          <a:blip r:embed="rId2"/>
          <a:srcRect/>
          <a:stretch>
            <a:fillRect/>
          </a:stretch>
        </p:blipFill>
        <p:spPr bwMode="auto">
          <a:xfrm>
            <a:off x="-214346" y="-214338"/>
            <a:ext cx="9753600" cy="7315200"/>
          </a:xfrm>
          <a:prstGeom prst="rect">
            <a:avLst/>
          </a:prstGeom>
          <a:noFill/>
        </p:spPr>
      </p:pic>
      <p:sp>
        <p:nvSpPr>
          <p:cNvPr id="2" name="Заголовок 1"/>
          <p:cNvSpPr>
            <a:spLocks noGrp="1"/>
          </p:cNvSpPr>
          <p:nvPr>
            <p:ph type="ctrTitle"/>
          </p:nvPr>
        </p:nvSpPr>
        <p:spPr>
          <a:xfrm>
            <a:off x="5143504" y="2500306"/>
            <a:ext cx="4214842" cy="1643074"/>
          </a:xfrm>
        </p:spPr>
        <p:txBody>
          <a:bodyPr>
            <a:normAutofit fontScale="90000"/>
          </a:bodyPr>
          <a:lstStyle/>
          <a:p>
            <a:pPr algn="l"/>
            <a:r>
              <a:rPr lang="uk-UA" dirty="0" smtClean="0">
                <a:solidFill>
                  <a:srgbClr val="FFFF00"/>
                </a:solidFill>
              </a:rPr>
              <a:t/>
            </a:r>
            <a:br>
              <a:rPr lang="uk-UA" dirty="0" smtClean="0">
                <a:solidFill>
                  <a:srgbClr val="FFFF00"/>
                </a:solidFill>
              </a:rPr>
            </a:br>
            <a:r>
              <a:rPr lang="uk-UA" sz="2800" dirty="0" smtClean="0">
                <a:solidFill>
                  <a:srgbClr val="FFFF00"/>
                </a:solidFill>
              </a:rPr>
              <a:t>До різних ми наук охочі,</a:t>
            </a:r>
            <a:br>
              <a:rPr lang="uk-UA" sz="2800" dirty="0" smtClean="0">
                <a:solidFill>
                  <a:srgbClr val="FFFF00"/>
                </a:solidFill>
              </a:rPr>
            </a:br>
            <a:r>
              <a:rPr lang="uk-UA" sz="2800" dirty="0" smtClean="0">
                <a:solidFill>
                  <a:srgbClr val="FFFF00"/>
                </a:solidFill>
              </a:rPr>
              <a:t>Нехай ведуть нас до вершин</a:t>
            </a:r>
            <a:br>
              <a:rPr lang="uk-UA" sz="2800" dirty="0" smtClean="0">
                <a:solidFill>
                  <a:srgbClr val="FFFF00"/>
                </a:solidFill>
              </a:rPr>
            </a:br>
            <a:r>
              <a:rPr lang="uk-UA" sz="2800" dirty="0" smtClean="0">
                <a:solidFill>
                  <a:srgbClr val="FFFF00"/>
                </a:solidFill>
              </a:rPr>
              <a:t>Та зараз ми сказати хочемо:</a:t>
            </a:r>
            <a:br>
              <a:rPr lang="uk-UA" sz="2800" dirty="0" smtClean="0">
                <a:solidFill>
                  <a:srgbClr val="FFFF00"/>
                </a:solidFill>
              </a:rPr>
            </a:br>
            <a:r>
              <a:rPr lang="de-DE" sz="2800" dirty="0" smtClean="0">
                <a:solidFill>
                  <a:srgbClr val="FFFF00"/>
                </a:solidFill>
              </a:rPr>
              <a:t>„</a:t>
            </a:r>
            <a:r>
              <a:rPr lang="uk-UA" sz="2800" dirty="0" smtClean="0">
                <a:solidFill>
                  <a:srgbClr val="FFFF00"/>
                </a:solidFill>
              </a:rPr>
              <a:t>Наш фізиці уклін!”</a:t>
            </a:r>
            <a:endParaRPr lang="ru-RU" sz="2800" dirty="0">
              <a:solidFill>
                <a:srgbClr val="FFFF00"/>
              </a:solidFill>
            </a:endParaRPr>
          </a:p>
        </p:txBody>
      </p:sp>
      <p:sp>
        <p:nvSpPr>
          <p:cNvPr id="3" name="Подзаголовок 2"/>
          <p:cNvSpPr>
            <a:spLocks noGrp="1"/>
          </p:cNvSpPr>
          <p:nvPr>
            <p:ph type="subTitle" idx="1"/>
          </p:nvPr>
        </p:nvSpPr>
        <p:spPr>
          <a:xfrm flipH="1">
            <a:off x="0" y="0"/>
            <a:ext cx="4786314" cy="2214554"/>
          </a:xfrm>
        </p:spPr>
        <p:txBody>
          <a:bodyPr>
            <a:normAutofit/>
          </a:bodyPr>
          <a:lstStyle/>
          <a:p>
            <a:pPr algn="l"/>
            <a:r>
              <a:rPr lang="uk-UA" sz="2500" dirty="0" smtClean="0">
                <a:solidFill>
                  <a:srgbClr val="FFFF00"/>
                </a:solidFill>
              </a:rPr>
              <a:t>Наук на світі є багато, </a:t>
            </a:r>
            <a:br>
              <a:rPr lang="uk-UA" sz="2500" dirty="0" smtClean="0">
                <a:solidFill>
                  <a:srgbClr val="FFFF00"/>
                </a:solidFill>
              </a:rPr>
            </a:br>
            <a:r>
              <a:rPr lang="uk-UA" sz="2500" dirty="0" smtClean="0">
                <a:solidFill>
                  <a:srgbClr val="FFFF00"/>
                </a:solidFill>
              </a:rPr>
              <a:t>Їх навіть важко полічити.</a:t>
            </a:r>
            <a:br>
              <a:rPr lang="uk-UA" sz="2500" dirty="0" smtClean="0">
                <a:solidFill>
                  <a:srgbClr val="FFFF00"/>
                </a:solidFill>
              </a:rPr>
            </a:br>
            <a:r>
              <a:rPr lang="uk-UA" sz="2500" dirty="0" smtClean="0">
                <a:solidFill>
                  <a:srgbClr val="FFFF00"/>
                </a:solidFill>
              </a:rPr>
              <a:t>Та нам їх треба добре знати,</a:t>
            </a:r>
            <a:br>
              <a:rPr lang="uk-UA" sz="2500" dirty="0" smtClean="0">
                <a:solidFill>
                  <a:srgbClr val="FFFF00"/>
                </a:solidFill>
              </a:rPr>
            </a:br>
            <a:r>
              <a:rPr lang="uk-UA" sz="2500" dirty="0" smtClean="0">
                <a:solidFill>
                  <a:srgbClr val="FFFF00"/>
                </a:solidFill>
              </a:rPr>
              <a:t>Щоб Всесвітом оволодіти.</a:t>
            </a:r>
            <a:endParaRPr lang="ru-RU" sz="2500" dirty="0"/>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_mg_0583.jpg"/>
          <p:cNvPicPr>
            <a:picLocks noChangeAspect="1" noChangeArrowheads="1"/>
          </p:cNvPicPr>
          <p:nvPr/>
        </p:nvPicPr>
        <p:blipFill>
          <a:blip r:embed="rId2" cstate="print"/>
          <a:srcRect/>
          <a:stretch>
            <a:fillRect/>
          </a:stretch>
        </p:blipFill>
        <p:spPr bwMode="auto">
          <a:xfrm>
            <a:off x="-571536" y="-1"/>
            <a:ext cx="9858412" cy="6858001"/>
          </a:xfrm>
          <a:prstGeom prst="rect">
            <a:avLst/>
          </a:prstGeom>
          <a:noFill/>
        </p:spPr>
      </p:pic>
      <p:sp>
        <p:nvSpPr>
          <p:cNvPr id="2" name="Заголовок 1"/>
          <p:cNvSpPr>
            <a:spLocks noGrp="1"/>
          </p:cNvSpPr>
          <p:nvPr>
            <p:ph type="ctrTitle"/>
          </p:nvPr>
        </p:nvSpPr>
        <p:spPr>
          <a:xfrm>
            <a:off x="-64" y="214290"/>
            <a:ext cx="9144064" cy="3386160"/>
          </a:xfrm>
        </p:spPr>
        <p:txBody>
          <a:bodyPr>
            <a:normAutofit/>
          </a:bodyPr>
          <a:lstStyle/>
          <a:p>
            <a:pPr algn="ctr"/>
            <a:r>
              <a:rPr lang="uk-UA" sz="5400" dirty="0">
                <a:solidFill>
                  <a:schemeClr val="accent5"/>
                </a:solidFill>
                <a:effectLst/>
              </a:rPr>
              <a:t>Хоч і далекі від очей простори неба,та не такі вони віддалені від розуму людського</a:t>
            </a:r>
            <a:r>
              <a:rPr lang="uk-UA" sz="5400" dirty="0" smtClean="0">
                <a:solidFill>
                  <a:schemeClr val="accent5"/>
                </a:solidFill>
                <a:effectLst/>
              </a:rPr>
              <a:t>…</a:t>
            </a:r>
            <a:endParaRPr lang="ru-RU" sz="5400" dirty="0">
              <a:solidFill>
                <a:schemeClr val="accent5"/>
              </a:solidFill>
              <a:effectLst/>
            </a:endParaRPr>
          </a:p>
        </p:txBody>
      </p:sp>
      <p:sp>
        <p:nvSpPr>
          <p:cNvPr id="3" name="Подзаголовок 2"/>
          <p:cNvSpPr>
            <a:spLocks noGrp="1"/>
          </p:cNvSpPr>
          <p:nvPr>
            <p:ph type="subTitle" idx="1"/>
          </p:nvPr>
        </p:nvSpPr>
        <p:spPr>
          <a:xfrm>
            <a:off x="5857884" y="4929198"/>
            <a:ext cx="3128962" cy="1752600"/>
          </a:xfrm>
        </p:spPr>
        <p:txBody>
          <a:bodyPr/>
          <a:lstStyle/>
          <a:p>
            <a:endParaRPr lang="uk-UA" dirty="0" smtClean="0"/>
          </a:p>
          <a:p>
            <a:r>
              <a:rPr lang="uk-UA" sz="3600" i="1" dirty="0" smtClean="0">
                <a:solidFill>
                  <a:schemeClr val="bg1"/>
                </a:solidFill>
              </a:rPr>
              <a:t>Ю</a:t>
            </a:r>
            <a:r>
              <a:rPr lang="uk-UA" sz="3600" i="1" dirty="0">
                <a:solidFill>
                  <a:schemeClr val="bg1"/>
                </a:solidFill>
              </a:rPr>
              <a:t>. Дрогобич</a:t>
            </a:r>
            <a:endParaRPr lang="ru-RU" sz="3600" i="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Засядько</a:t>
            </a:r>
            <a:r>
              <a:rPr lang="uk-UA"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Олександр Дмитрович (1779-1837)</a:t>
            </a:r>
            <a:endParaRPr lang="ru-RU" dirty="0"/>
          </a:p>
        </p:txBody>
      </p:sp>
      <p:pic>
        <p:nvPicPr>
          <p:cNvPr id="123906" name="Picture 2" descr="D:\03_03_03_10.jpg"/>
          <p:cNvPicPr>
            <a:picLocks noGrp="1" noChangeAspect="1" noChangeArrowheads="1"/>
          </p:cNvPicPr>
          <p:nvPr>
            <p:ph idx="1"/>
          </p:nvPr>
        </p:nvPicPr>
        <p:blipFill>
          <a:blip r:embed="rId2"/>
          <a:srcRect/>
          <a:stretch>
            <a:fillRect/>
          </a:stretch>
        </p:blipFill>
        <p:spPr bwMode="auto">
          <a:xfrm>
            <a:off x="4929190" y="2428868"/>
            <a:ext cx="4000528" cy="2787035"/>
          </a:xfrm>
          <a:prstGeom prst="rect">
            <a:avLst/>
          </a:prstGeom>
          <a:ln w="38100" cap="sq">
            <a:solidFill>
              <a:srgbClr val="000000"/>
            </a:solidFill>
            <a:prstDash val="solid"/>
            <a:miter lim="800000"/>
          </a:ln>
          <a:effectLst>
            <a:glow rad="228600">
              <a:schemeClr val="accent4">
                <a:satMod val="175000"/>
                <a:alpha val="40000"/>
              </a:schemeClr>
            </a:glow>
            <a:outerShdw blurRad="50800" dist="38100" dir="2700000" algn="tl" rotWithShape="0">
              <a:srgbClr val="000000">
                <a:alpha val="43000"/>
              </a:srgbClr>
            </a:outerShdw>
          </a:effectLst>
        </p:spPr>
      </p:pic>
      <p:sp>
        <p:nvSpPr>
          <p:cNvPr id="5" name="Прямоугольник 4"/>
          <p:cNvSpPr/>
          <p:nvPr/>
        </p:nvSpPr>
        <p:spPr>
          <a:xfrm>
            <a:off x="214282" y="1857364"/>
            <a:ext cx="3643338" cy="2308324"/>
          </a:xfrm>
          <a:prstGeom prst="rect">
            <a:avLst/>
          </a:prstGeom>
          <a:scene3d>
            <a:camera prst="perspectiveRight"/>
            <a:lightRig rig="threePt" dir="t"/>
          </a:scene3d>
        </p:spPr>
        <p:style>
          <a:lnRef idx="1">
            <a:schemeClr val="accent4"/>
          </a:lnRef>
          <a:fillRef idx="2">
            <a:schemeClr val="accent4"/>
          </a:fillRef>
          <a:effectRef idx="1">
            <a:schemeClr val="accent4"/>
          </a:effectRef>
          <a:fontRef idx="minor">
            <a:schemeClr val="dk1"/>
          </a:fontRef>
        </p:style>
        <p:txBody>
          <a:bodyPr wrap="square">
            <a:spAutoFit/>
          </a:bodyPr>
          <a:lstStyle/>
          <a:p>
            <a:r>
              <a:rPr lang="uk-UA" dirty="0" smtClean="0"/>
              <a:t>Перший </a:t>
            </a:r>
            <a:r>
              <a:rPr lang="de-DE" dirty="0" smtClean="0"/>
              <a:t>„</a:t>
            </a:r>
            <a:r>
              <a:rPr lang="uk-UA" dirty="0" smtClean="0"/>
              <a:t>ракетний генерал ” російської армії. </a:t>
            </a:r>
            <a:r>
              <a:rPr lang="uk-UA" dirty="0" err="1" smtClean="0"/>
              <a:t>Нородився</a:t>
            </a:r>
            <a:r>
              <a:rPr lang="uk-UA" dirty="0" smtClean="0"/>
              <a:t> у с. </a:t>
            </a:r>
            <a:r>
              <a:rPr lang="uk-UA" dirty="0" err="1" smtClean="0"/>
              <a:t>Лютенці</a:t>
            </a:r>
            <a:r>
              <a:rPr lang="uk-UA" dirty="0" smtClean="0"/>
              <a:t> Полтавської губернії. Під час російсько-турецької війни (1828-1829) організував ракетні обстріли фортець,що дало змогу їх захопити. Це були перші у світі перемоги ракетної зброї.</a:t>
            </a:r>
            <a:r>
              <a:rPr lang="de-DE" dirty="0" smtClean="0"/>
              <a:t> </a:t>
            </a:r>
            <a:r>
              <a:rPr lang="uk-UA" dirty="0" smtClean="0"/>
              <a:t> </a:t>
            </a:r>
            <a:endParaRPr lang="ru-RU" dirty="0"/>
          </a:p>
        </p:txBody>
      </p:sp>
    </p:spTree>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Блок-схема: память с посл. доступом 5"/>
          <p:cNvSpPr/>
          <p:nvPr/>
        </p:nvSpPr>
        <p:spPr>
          <a:xfrm>
            <a:off x="142844" y="1714488"/>
            <a:ext cx="4214842" cy="3786214"/>
          </a:xfrm>
          <a:prstGeom prst="flowChartMagneticTap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142852"/>
            <a:ext cx="8543956" cy="1143008"/>
          </a:xfrm>
        </p:spPr>
        <p:txBody>
          <a:bodyPr>
            <a:noAutofit/>
          </a:bodyPr>
          <a:lstStyle/>
          <a:p>
            <a:pPr algn="ctr"/>
            <a:r>
              <a:rPr lang="uk-UA" sz="4000"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Константинов</a:t>
            </a:r>
            <a:r>
              <a:rPr lang="uk-UA" sz="4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Костянтин Іванович (1818-1871)</a:t>
            </a:r>
            <a:endParaRPr lang="ru-RU" sz="4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Текст 3"/>
          <p:cNvSpPr>
            <a:spLocks noGrp="1"/>
          </p:cNvSpPr>
          <p:nvPr>
            <p:ph type="body" sz="half" idx="2"/>
          </p:nvPr>
        </p:nvSpPr>
        <p:spPr>
          <a:xfrm>
            <a:off x="714348" y="2143116"/>
            <a:ext cx="2793999" cy="2928958"/>
          </a:xfrm>
        </p:spPr>
        <p:txBody>
          <a:bodyPr>
            <a:normAutofit/>
          </a:bodyPr>
          <a:lstStyle/>
          <a:p>
            <a:r>
              <a:rPr lang="uk-UA" sz="1800" dirty="0" smtClean="0">
                <a:solidFill>
                  <a:srgbClr val="002060"/>
                </a:solidFill>
              </a:rPr>
              <a:t>Народився в сім’ї купця, в Чернігівській губернії. Костянтин Іванович створив бойові ракети з дальністю польоту 4-5 км, запровадив нові способи застосування ракет у військовій справі. З 1861 р. керував Миколаївським ракетним заводом.</a:t>
            </a:r>
            <a:endParaRPr lang="ru-RU" sz="1800" dirty="0">
              <a:solidFill>
                <a:srgbClr val="002060"/>
              </a:solidFill>
            </a:endParaRPr>
          </a:p>
        </p:txBody>
      </p:sp>
      <p:pic>
        <p:nvPicPr>
          <p:cNvPr id="124930" name="Picture 2"/>
          <p:cNvPicPr>
            <a:picLocks noGrp="1" noChangeAspect="1" noChangeArrowheads="1"/>
          </p:cNvPicPr>
          <p:nvPr>
            <p:ph idx="1"/>
          </p:nvPr>
        </p:nvPicPr>
        <p:blipFill>
          <a:blip r:embed="rId2"/>
          <a:srcRect/>
          <a:stretch>
            <a:fillRect/>
          </a:stretch>
        </p:blipFill>
        <p:spPr bwMode="auto">
          <a:xfrm>
            <a:off x="5072066" y="1571612"/>
            <a:ext cx="3771900" cy="4991100"/>
          </a:xfrm>
          <a:prstGeom prst="snip2DiagRect">
            <a:avLst/>
          </a:prstGeom>
          <a:solidFill>
            <a:srgbClr val="FFFFFF">
              <a:shade val="85000"/>
            </a:srgbClr>
          </a:solidFill>
          <a:ln w="88900" cap="sq">
            <a:solidFill>
              <a:srgbClr val="FFFFFF"/>
            </a:solidFill>
            <a:miter lim="800000"/>
          </a:ln>
          <a:effectLst>
            <a:glow rad="139700">
              <a:schemeClr val="accent6">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72518" cy="727058"/>
          </a:xfrm>
        </p:spPr>
        <p:txBody>
          <a:bodyPr>
            <a:normAutofit fontScale="90000"/>
          </a:bodyPr>
          <a:lstStyle/>
          <a:p>
            <a:pPr algn="ctr"/>
            <a:r>
              <a:rPr lang="uk-UA" sz="4800" dirty="0" smtClean="0">
                <a:solidFill>
                  <a:srgbClr val="FF9900"/>
                </a:solidFill>
              </a:rPr>
              <a:t>Микола Кибальчич</a:t>
            </a:r>
            <a:r>
              <a:rPr lang="uk-UA" sz="4800" dirty="0" smtClean="0"/>
              <a:t> </a:t>
            </a:r>
            <a:endParaRPr lang="ru-RU" sz="4800" dirty="0"/>
          </a:p>
        </p:txBody>
      </p:sp>
      <p:sp>
        <p:nvSpPr>
          <p:cNvPr id="3" name="Текст 2"/>
          <p:cNvSpPr>
            <a:spLocks noGrp="1"/>
          </p:cNvSpPr>
          <p:nvPr>
            <p:ph type="body" idx="2"/>
          </p:nvPr>
        </p:nvSpPr>
        <p:spPr>
          <a:xfrm>
            <a:off x="214282" y="928670"/>
            <a:ext cx="4500594" cy="5429288"/>
          </a:xfrm>
        </p:spPr>
        <p:txBody>
          <a:bodyPr>
            <a:normAutofit/>
          </a:bodyPr>
          <a:lstStyle/>
          <a:p>
            <a:r>
              <a:rPr lang="uk-UA" sz="2000" dirty="0" smtClean="0">
                <a:solidFill>
                  <a:srgbClr val="30990B"/>
                </a:solidFill>
              </a:rPr>
              <a:t>Кибальчич М.І. (1853-1881) – постать складна й трагічна. Двадцятисемирічна біографія революціонера-народника багата епізодами наукових пошуків і відкриттів, невпинної боротьби із самодержавством. Кибальчич – автор першого в світі реактивного апарату для польоту людини. У записці він обґрунтував побудову порохового двигуна, програмний режим згоряння, забезпечення надійності апарата і керування ним у польоті шляхом зміни кута нахилу двигуна, випередивши тим самим стернові ракетні двигуни нинішнього дня. </a:t>
            </a:r>
          </a:p>
          <a:p>
            <a:endParaRPr lang="ru-RU" dirty="0"/>
          </a:p>
        </p:txBody>
      </p:sp>
      <p:pic>
        <p:nvPicPr>
          <p:cNvPr id="5" name="Picture 11" descr="2d599b3d-b"/>
          <p:cNvPicPr>
            <a:picLocks noGrp="1" noChangeAspect="1" noChangeArrowheads="1"/>
          </p:cNvPicPr>
          <p:nvPr>
            <p:ph sz="half" idx="1"/>
          </p:nvPr>
        </p:nvPicPr>
        <p:blipFill>
          <a:blip r:embed="rId2"/>
          <a:stretch>
            <a:fillRect/>
          </a:stretch>
        </p:blipFill>
        <p:spPr>
          <a:xfrm>
            <a:off x="5429256" y="1428736"/>
            <a:ext cx="2847975" cy="3790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kib.jpg"/>
          <p:cNvPicPr>
            <a:picLocks noGrp="1" noChangeAspect="1" noChangeArrowheads="1"/>
          </p:cNvPicPr>
          <p:nvPr>
            <p:ph idx="1"/>
          </p:nvPr>
        </p:nvPicPr>
        <p:blipFill>
          <a:blip r:embed="rId2"/>
          <a:stretch>
            <a:fillRect/>
          </a:stretch>
        </p:blipFill>
        <p:spPr bwMode="auto">
          <a:xfrm>
            <a:off x="4857752" y="1785926"/>
            <a:ext cx="2857500" cy="4105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p:txBody>
          <a:bodyPr>
            <a:normAutofit fontScale="90000"/>
          </a:bodyPr>
          <a:lstStyle/>
          <a:p>
            <a:pPr algn="ctr"/>
            <a:r>
              <a:rPr lang="uk-UA" dirty="0" smtClean="0"/>
              <a:t>Реактивний літальний апарат </a:t>
            </a:r>
            <a:br>
              <a:rPr lang="uk-UA" dirty="0" smtClean="0"/>
            </a:br>
            <a:r>
              <a:rPr lang="uk-UA" dirty="0" smtClean="0"/>
              <a:t>М. І. Кибальчича</a:t>
            </a:r>
            <a:endParaRPr lang="ru-RU" dirty="0"/>
          </a:p>
        </p:txBody>
      </p:sp>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686800" cy="1162050"/>
          </a:xfrm>
        </p:spPr>
        <p:txBody>
          <a:bodyPr>
            <a:noAutofit/>
          </a:bodyPr>
          <a:lstStyle/>
          <a:p>
            <a:pPr algn="ctr"/>
            <a:r>
              <a:rPr lang="uk-UA" sz="3600" b="0" dirty="0" smtClean="0"/>
              <a:t>Юрій Кондратюк (Олександр </a:t>
            </a:r>
            <a:r>
              <a:rPr lang="uk-UA" sz="3600" b="0" dirty="0" err="1" smtClean="0"/>
              <a:t>Шаргей</a:t>
            </a:r>
            <a:r>
              <a:rPr lang="uk-UA" sz="3600" b="0" dirty="0" smtClean="0"/>
              <a:t>)</a:t>
            </a:r>
            <a:br>
              <a:rPr lang="uk-UA" sz="3600" b="0" dirty="0" smtClean="0"/>
            </a:br>
            <a:r>
              <a:rPr lang="uk-UA" sz="3600" b="0" dirty="0" smtClean="0"/>
              <a:t>(1897-1942)</a:t>
            </a:r>
            <a:endParaRPr lang="ru-RU" sz="3600" b="0" dirty="0"/>
          </a:p>
        </p:txBody>
      </p:sp>
      <p:sp>
        <p:nvSpPr>
          <p:cNvPr id="4" name="Текст 3"/>
          <p:cNvSpPr>
            <a:spLocks noGrp="1"/>
          </p:cNvSpPr>
          <p:nvPr>
            <p:ph type="body" idx="2"/>
          </p:nvPr>
        </p:nvSpPr>
        <p:spPr>
          <a:xfrm>
            <a:off x="142844" y="1571612"/>
            <a:ext cx="4857784" cy="5072098"/>
          </a:xfrm>
        </p:spPr>
        <p:txBody>
          <a:bodyPr/>
          <a:lstStyle/>
          <a:p>
            <a:r>
              <a:rPr lang="uk-UA" sz="1600" dirty="0" smtClean="0"/>
              <a:t>Юрій Васильович  народився в Полтаві,незалежно від </a:t>
            </a:r>
            <a:r>
              <a:rPr lang="en-US" sz="1600" dirty="0" smtClean="0"/>
              <a:t>K</a:t>
            </a:r>
            <a:r>
              <a:rPr lang="ru-RU" sz="1600" dirty="0" smtClean="0"/>
              <a:t>.</a:t>
            </a:r>
            <a:r>
              <a:rPr lang="en-US" sz="1600" dirty="0" smtClean="0"/>
              <a:t>I</a:t>
            </a:r>
            <a:r>
              <a:rPr lang="uk-UA" sz="1600" dirty="0" smtClean="0"/>
              <a:t>. Ціолковського вивів основне рівняння руху ракети, накрес­лив схеми й дав опис чотириступінчастої ракети на киснево-водневому паливі. Він запропонував використовувати опір атмосфери для гальмування ракети під час спуску; для економії енергії під час польотів до небесних тіл виводи їй космічні кораблі на орбіту їхнього штучного супутника, а для посадки на них людини та її повернення </a:t>
            </a:r>
            <a:r>
              <a:rPr lang="uk-UA" sz="1600" dirty="0" smtClean="0"/>
              <a:t>використовувати </a:t>
            </a:r>
            <a:r>
              <a:rPr lang="uk-UA" sz="1600" dirty="0" smtClean="0"/>
              <a:t>окремий злітно-посадочний апарат. Виклав ідею космічного скафандра. Запропонував використовувати сили тяжіння небесних тіл, що знаходяться поблизу траси польоту, для корекції] швидкості й руху корабля. У1929 р. у Новосибірську опублікував теоретичне дослідження «</a:t>
            </a:r>
            <a:r>
              <a:rPr lang="uk-UA" sz="1600" dirty="0" smtClean="0"/>
              <a:t>Завоювання </a:t>
            </a:r>
            <a:r>
              <a:rPr lang="uk-UA" sz="1600" dirty="0" smtClean="0"/>
              <a:t>міжпланетних просторів», частково повторивши й доповнивши роботи К. Е. Ціолковського.</a:t>
            </a:r>
            <a:endParaRPr lang="ru-RU" sz="1600" dirty="0" smtClean="0"/>
          </a:p>
          <a:p>
            <a:endParaRPr lang="ru-RU" dirty="0"/>
          </a:p>
        </p:txBody>
      </p:sp>
      <p:pic>
        <p:nvPicPr>
          <p:cNvPr id="107522" name="Picture 2" descr="D:\03_03_03_09.jpg"/>
          <p:cNvPicPr>
            <a:picLocks noGrp="1" noChangeAspect="1" noChangeArrowheads="1"/>
          </p:cNvPicPr>
          <p:nvPr>
            <p:ph sz="quarter" idx="1"/>
          </p:nvPr>
        </p:nvPicPr>
        <p:blipFill>
          <a:blip r:embed="rId3"/>
          <a:stretch>
            <a:fillRect/>
          </a:stretch>
        </p:blipFill>
        <p:spPr bwMode="auto">
          <a:xfrm>
            <a:off x="5786446" y="1928802"/>
            <a:ext cx="2857520" cy="4572036"/>
          </a:xfrm>
          <a:prstGeom prst="round2DiagRect">
            <a:avLst>
              <a:gd name="adj1" fmla="val 16667"/>
              <a:gd name="adj2" fmla="val 0"/>
            </a:avLst>
          </a:prstGeom>
          <a:ln w="88900" cap="sq">
            <a:solidFill>
              <a:srgbClr val="FFFFFF"/>
            </a:solidFill>
            <a:miter lim="800000"/>
          </a:ln>
          <a:effectLst>
            <a:glow rad="228600">
              <a:schemeClr val="accent5">
                <a:satMod val="175000"/>
                <a:alpha val="40000"/>
              </a:schemeClr>
            </a:glow>
            <a:outerShdw blurRad="254000" algn="tl" rotWithShape="0">
              <a:srgbClr val="000000">
                <a:alpha val="43000"/>
              </a:srgbClr>
            </a:outerShdw>
          </a:effectLst>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Текст 3"/>
          <p:cNvSpPr>
            <a:spLocks noGrp="1"/>
          </p:cNvSpPr>
          <p:nvPr>
            <p:ph type="body" idx="2"/>
          </p:nvPr>
        </p:nvSpPr>
        <p:spPr>
          <a:xfrm>
            <a:off x="285720" y="500042"/>
            <a:ext cx="4071966" cy="5605482"/>
          </a:xfrm>
          <a:scene3d>
            <a:camera prst="isometricOffAxis2Left"/>
            <a:lightRig rig="threePt" dir="t"/>
          </a:scene3d>
        </p:spPr>
        <p:txBody>
          <a:bodyPr>
            <a:normAutofit fontScale="92500" lnSpcReduction="10000"/>
          </a:bodyPr>
          <a:lstStyle/>
          <a:p>
            <a:r>
              <a:rPr lang="uk-U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Сергій Павлович Корольов(1907-1966)конструктор та організатор ракетно-космічної техніки,академік Академії наук </a:t>
            </a:r>
            <a:r>
              <a:rPr lang="uk-UA"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СРСР.Народився</a:t>
            </a:r>
            <a:r>
              <a:rPr lang="uk-U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 в Житомирі,жив та навчався в Ніжині,Києві,Одесі, Москві. Під керівництвом Корольова вперше у світі здійснено запуски штучного супутника Землі,супутника із собакою Лайкою,запуск балістичної ракети  з підводного човна,перший політ у космос.</a:t>
            </a:r>
          </a:p>
          <a:p>
            <a:r>
              <a:rPr lang="uk-UA"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У 1938 р. був заарештований,потрапив на Колиму,потім у московську тюрму. Звільнений у 1944 році,повністю реабілітований у 1957 році. Ім’я Корольова носять кратери на Місяці, на Марсі, астероїд 1855.</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ndParaRPr>
          </a:p>
        </p:txBody>
      </p:sp>
      <p:pic>
        <p:nvPicPr>
          <p:cNvPr id="5" name="Picture 7" descr="korolev2"/>
          <p:cNvPicPr>
            <a:picLocks noGrp="1" noChangeAspect="1" noChangeArrowheads="1"/>
          </p:cNvPicPr>
          <p:nvPr>
            <p:ph sz="half" idx="1"/>
          </p:nvPr>
        </p:nvPicPr>
        <p:blipFill>
          <a:blip r:embed="rId2"/>
          <a:stretch>
            <a:fillRect/>
          </a:stretch>
        </p:blipFill>
        <p:spPr>
          <a:xfrm>
            <a:off x="4572000" y="857232"/>
            <a:ext cx="4242587" cy="580385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spli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TotalTime>
  <Words>1618</Words>
  <Application>Microsoft Office PowerPoint</Application>
  <PresentationFormat>Экран (4:3)</PresentationFormat>
  <Paragraphs>51</Paragraphs>
  <Slides>20</Slides>
  <Notes>2</Notes>
  <HiddenSlides>0</HiddenSlides>
  <MMClips>0</MMClips>
  <ScaleCrop>false</ScaleCrop>
  <HeadingPairs>
    <vt:vector size="4" baseType="variant">
      <vt:variant>
        <vt:lpstr>Тема</vt:lpstr>
      </vt:variant>
      <vt:variant>
        <vt:i4>7</vt:i4>
      </vt:variant>
      <vt:variant>
        <vt:lpstr>Заголовки слайдов</vt:lpstr>
      </vt:variant>
      <vt:variant>
        <vt:i4>20</vt:i4>
      </vt:variant>
    </vt:vector>
  </HeadingPairs>
  <TitlesOfParts>
    <vt:vector size="27" baseType="lpstr">
      <vt:lpstr>Поток</vt:lpstr>
      <vt:lpstr>Трек</vt:lpstr>
      <vt:lpstr>Открытая</vt:lpstr>
      <vt:lpstr>Литейная</vt:lpstr>
      <vt:lpstr>Тема Office</vt:lpstr>
      <vt:lpstr>1_Тема Office</vt:lpstr>
      <vt:lpstr>Обычная</vt:lpstr>
      <vt:lpstr>Слайд 1</vt:lpstr>
      <vt:lpstr>Земля ― колиска людства, але ж не можна вічно жити в колисці.</vt:lpstr>
      <vt:lpstr>Хоч і далекі від очей простори неба,та не такі вони віддалені від розуму людського…</vt:lpstr>
      <vt:lpstr>Засядько Олександр Дмитрович (1779-1837)</vt:lpstr>
      <vt:lpstr>Константинов Костянтин Іванович (1818-1871)</vt:lpstr>
      <vt:lpstr>Микола Кибальчич </vt:lpstr>
      <vt:lpstr>Реактивний літальний апарат  М. І. Кибальчича</vt:lpstr>
      <vt:lpstr>Юрій Кондратюк (Олександр Шаргей) (1897-1942)</vt:lpstr>
      <vt:lpstr>Слайд 9</vt:lpstr>
      <vt:lpstr>Слайд 10</vt:lpstr>
      <vt:lpstr> </vt:lpstr>
      <vt:lpstr>Глушко Валентин Петрович (1908-1989)</vt:lpstr>
      <vt:lpstr>Челомей  Володимир Миколайович (1914-1984)</vt:lpstr>
      <vt:lpstr>       Дніпропетровськ – столиця ракетобудування </vt:lpstr>
      <vt:lpstr>Космічні вершини підкорили космонавти з України:</vt:lpstr>
      <vt:lpstr>Каденюк Леонід Костянтинович</vt:lpstr>
      <vt:lpstr>Другий український космонавт може здійснити політ у 2014 році, повідомив голова Державного космічного агентства Юрій Алексєєв. Тим часом, Україна залишається активним учасником досліджень космосу.                                                     150 мільйонів доларів коштує підготовка космонавта, сам політ та реабілітація після приземлення, повідомив голова Держкосмосу Юрій Алексєєв, якого цитує Радіо Свобода. За його словами, до 2014 року вже сформовані всі космічні екіпажі, відтак залишається дочекатися черги та визначити кандидатуру. Утім, цим не вичерпується участь України в освоєнні космосу. Українські науковці та фахівці виробничих комплексів беруть участь у кількох міжнародних проектах, відзначив Алексєєв.  "Цього року, після трирічної перерви, має відновити свою роботу "Морський старт", 20 січня відбувся пуск ракети "Зеніт" із новим розгінним блоком "Фрегат". Цього року має бути запущено і ракету "Таурус-2", у виготовлені якої беруть участь й наші фахівці, її використовуватимуть для доставки вантажів на МКС. За програмою "Дніпро" має відбутися запуск південнокорейського супутника. У травні-червні, ми маємо надію, буде запущено за програмою "Дніпро" наш супутник "Січ-2М", - розповів голова Держкосмосу.  Штучний супутник Землі "Січ-2" вивчатиме і дистанційно зондуватиме поверхню Землі, зокрема територію України, уточнив Юрій Алексєєв. Він також повідомив, що на космічну галузь у 2011 році держбюджетом передбачено 60 мільйонів гривень. Із них 34,6 мільйони гривень - на погашення заборгованості 2010 року. Відтак, експерти відзначають, що, попри потужний потенціал, увага до космічної галузі залишається недостатньою. Крім комерційного аспекту, владою майже не врахована оборонна складова, вважає директор Центру дослідження армії, конверсії та роззброєння Валентин Бадрак.  Втім, експерти наголошують, що в Україні є потужна промислова база для дослідження космічного простору, створення ракетно-космічної техніки, нових високих технологій. Зокрема, це найбільші заводи: "Південмаш", "Комунар", "Київприлад", Київський радіозавод, Павлоградський хімзавод, "Арсенал", а також конструкторські бюро "Південне", "Хартрон" та низка інститутів.  </vt:lpstr>
      <vt:lpstr> Напрям  робіт у космосі XXI ст. </vt:lpstr>
      <vt:lpstr>Українська космонавтика. Про перспективи та сьогодення</vt:lpstr>
      <vt:lpstr> До різних ми наук охочі, Нехай ведуть нас до вершин Та зараз ми сказати хочемо: „Наш фізиці уклін!”</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55</cp:revision>
  <dcterms:created xsi:type="dcterms:W3CDTF">2011-10-23T13:54:48Z</dcterms:created>
  <dcterms:modified xsi:type="dcterms:W3CDTF">2011-10-25T15:07:45Z</dcterms:modified>
</cp:coreProperties>
</file>