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sldIdLst>
    <p:sldId id="256" r:id="rId2"/>
    <p:sldId id="257" r:id="rId3"/>
    <p:sldId id="264" r:id="rId4"/>
    <p:sldId id="289" r:id="rId5"/>
    <p:sldId id="290" r:id="rId6"/>
    <p:sldId id="298" r:id="rId7"/>
    <p:sldId id="291" r:id="rId8"/>
    <p:sldId id="292" r:id="rId9"/>
    <p:sldId id="280" r:id="rId10"/>
    <p:sldId id="281" r:id="rId11"/>
    <p:sldId id="282" r:id="rId12"/>
    <p:sldId id="283" r:id="rId13"/>
    <p:sldId id="284" r:id="rId14"/>
    <p:sldId id="293" r:id="rId15"/>
    <p:sldId id="294" r:id="rId16"/>
    <p:sldId id="295" r:id="rId17"/>
    <p:sldId id="285" r:id="rId18"/>
    <p:sldId id="286" r:id="rId19"/>
    <p:sldId id="296" r:id="rId20"/>
    <p:sldId id="297" r:id="rId21"/>
    <p:sldId id="299" r:id="rId22"/>
    <p:sldId id="300" r:id="rId23"/>
    <p:sldId id="288" r:id="rId24"/>
    <p:sldId id="287" r:id="rId25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DB9"/>
    <a:srgbClr val="F5F9BD"/>
    <a:srgbClr val="CC0000"/>
    <a:srgbClr val="C4D337"/>
    <a:srgbClr val="D2FB05"/>
    <a:srgbClr val="0099FF"/>
    <a:srgbClr val="0066CC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2" autoAdjust="0"/>
    <p:restoredTop sz="94660"/>
  </p:normalViewPr>
  <p:slideViewPr>
    <p:cSldViewPr>
      <p:cViewPr>
        <p:scale>
          <a:sx n="75" d="100"/>
          <a:sy n="75" d="100"/>
        </p:scale>
        <p:origin x="-510" y="6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Образец заголовка</a:t>
            </a:r>
          </a:p>
        </p:txBody>
      </p:sp>
      <p:sp>
        <p:nvSpPr>
          <p:cNvPr id="30723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uk-UA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B70D6-77B6-4740-A6B7-B3F4CE61FA0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D1B90-F7E3-4E27-A7C0-15157D6F11F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921EC-A88D-4462-A488-65F96683842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6B21E-1298-4AC9-8404-590E33103B5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37E79-29FD-48BF-B509-793EFDA3889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24A48-B171-402F-B9B0-C0BD99CACB4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3D0D9-4DDC-4DCD-B01F-43D698C5E8A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39E58-F915-4C60-A6EF-EC2019285AC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8D1FF-E366-401D-B4AC-47FE8666013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CB679-2E29-4C5D-81B2-6FCBD02338F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D4F54-B92C-4F59-A4FC-B94DE4550DC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2BF13-411E-4D9E-8F81-82329205A82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rgbClr val="0099FF">
                <a:alpha val="68000"/>
              </a:srgbClr>
            </a:gs>
            <a:gs pos="100000">
              <a:srgbClr val="0066CC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заголовка</a:t>
            </a:r>
          </a:p>
        </p:txBody>
      </p:sp>
      <p:sp>
        <p:nvSpPr>
          <p:cNvPr id="29699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C7BAD3D6-2C26-4F21-B988-D2091EE39F6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655" r:id="rId11"/>
    <p:sldLayoutId id="21474836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2.mp3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3.mp3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4.mp3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5.mp3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6.mp3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7.mp3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1.mp3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E:\2\Безымянный.png"/>
          <p:cNvPicPr>
            <a:picLocks noChangeAspect="1" noChangeArrowheads="1"/>
          </p:cNvPicPr>
          <p:nvPr/>
        </p:nvPicPr>
        <p:blipFill>
          <a:blip r:embed="rId2" cstate="print"/>
          <a:srcRect l="16310" r="141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755650" y="260350"/>
            <a:ext cx="7772400" cy="1739900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 Unicode MS" pitchFamily="34" charset="-128"/>
              </a:rPr>
              <a:t>Українська народна казка</a:t>
            </a:r>
            <a:br>
              <a:rPr lang="uk-UA" b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 Unicode MS" pitchFamily="34" charset="-128"/>
              </a:rPr>
            </a:br>
            <a:r>
              <a:rPr lang="uk-UA" b="1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 Unicode MS" pitchFamily="34" charset="-128"/>
              </a:rPr>
              <a:t>“ЛИСИЦЯ </a:t>
            </a:r>
            <a:r>
              <a:rPr lang="uk-UA" b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 Unicode MS" pitchFamily="34" charset="-128"/>
              </a:rPr>
              <a:t>ТА ЇЖАК”</a:t>
            </a:r>
          </a:p>
        </p:txBody>
      </p:sp>
      <p:pic>
        <p:nvPicPr>
          <p:cNvPr id="14339" name="Picture 6" descr="C:\Documents and Settings\Admin\Мои документы\Мои рисунки\211384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0" y="3071813"/>
            <a:ext cx="3060700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9" descr="C:\Documents and Settings\Admin\Мои документы\Мои рисунки\211385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38" y="3357563"/>
            <a:ext cx="1357312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Rot="1" noChangeArrowheads="1"/>
          </p:cNvSpPr>
          <p:nvPr/>
        </p:nvSpPr>
        <p:spPr bwMode="auto">
          <a:xfrm>
            <a:off x="4071938" y="5500688"/>
            <a:ext cx="49291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2000" b="1">
                <a:solidFill>
                  <a:srgbClr val="2F2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Презентація вчителя</a:t>
            </a:r>
            <a:endParaRPr lang="en-US" sz="2000" b="1">
              <a:solidFill>
                <a:srgbClr val="2F2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 algn="ctr">
              <a:defRPr/>
            </a:pPr>
            <a:r>
              <a:rPr lang="uk-UA" sz="2000" b="1">
                <a:solidFill>
                  <a:srgbClr val="2F2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початкових  класів</a:t>
            </a:r>
          </a:p>
          <a:p>
            <a:pPr algn="ctr">
              <a:defRPr/>
            </a:pPr>
            <a:r>
              <a:rPr lang="uk-UA" sz="2000" b="1">
                <a:solidFill>
                  <a:srgbClr val="2F2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Черниховецької</a:t>
            </a:r>
          </a:p>
          <a:p>
            <a:pPr algn="ctr">
              <a:defRPr/>
            </a:pPr>
            <a:r>
              <a:rPr lang="uk-UA" sz="2000" b="1">
                <a:solidFill>
                  <a:srgbClr val="2F2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ЗОШ  І – ІІІ  ступенів</a:t>
            </a:r>
          </a:p>
          <a:p>
            <a:pPr algn="ctr">
              <a:defRPr/>
            </a:pPr>
            <a:r>
              <a:rPr lang="uk-UA" sz="2000" b="1">
                <a:solidFill>
                  <a:srgbClr val="2F2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Сокальської  Лілії</a:t>
            </a:r>
          </a:p>
          <a:p>
            <a:pPr algn="ctr">
              <a:defRPr/>
            </a:pPr>
            <a:r>
              <a:rPr lang="uk-UA" sz="2000" b="1">
                <a:solidFill>
                  <a:srgbClr val="2F2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Борисівни</a:t>
            </a: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3708400" y="6237288"/>
            <a:ext cx="1223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/>
              <a:t>2  клас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2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8645990" cy="4643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500063" y="5286375"/>
            <a:ext cx="8229600" cy="1428750"/>
          </a:xfrm>
        </p:spPr>
        <p:txBody>
          <a:bodyPr/>
          <a:lstStyle/>
          <a:p>
            <a:pPr>
              <a:buFontTx/>
              <a:buChar char="-"/>
              <a:defRPr/>
            </a:pPr>
            <a:r>
              <a:rPr lang="uk-UA" sz="2400" dirty="0" smtClean="0">
                <a:solidFill>
                  <a:srgbClr val="FFC000"/>
                </a:solidFill>
              </a:rPr>
              <a:t>Здоров був, їжаче!</a:t>
            </a:r>
          </a:p>
          <a:p>
            <a:pPr>
              <a:buFontTx/>
              <a:buChar char="-"/>
              <a:defRPr/>
            </a:pPr>
            <a:r>
              <a:rPr lang="uk-UA" sz="2400" dirty="0" smtClean="0">
                <a:solidFill>
                  <a:srgbClr val="FFC000"/>
                </a:solidFill>
              </a:rPr>
              <a:t>Здоровенькі й ви будьте, - відповів їжак і згорнувся клубочком. </a:t>
            </a:r>
          </a:p>
        </p:txBody>
      </p:sp>
      <p:pic>
        <p:nvPicPr>
          <p:cNvPr id="23555" name="Picture 5" descr="C:\Documents and Settings\Admin\Мои документы\Мои рисунки\2113838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0" y="706438"/>
            <a:ext cx="3614738" cy="401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7" descr="0_6091b_9ca53f7a_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8" y="2528888"/>
            <a:ext cx="1357312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" y="50006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E:\2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8469360" cy="4500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0" y="4714875"/>
            <a:ext cx="9144000" cy="200025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uk-UA" sz="2000" dirty="0" smtClean="0">
                <a:solidFill>
                  <a:srgbClr val="FFC000"/>
                </a:solidFill>
              </a:rPr>
              <a:t>- Як здоров’ячко?</a:t>
            </a:r>
          </a:p>
          <a:p>
            <a:pPr>
              <a:buFont typeface="Arial" charset="0"/>
              <a:buNone/>
              <a:defRPr/>
            </a:pPr>
            <a:r>
              <a:rPr lang="uk-UA" sz="2000" dirty="0" smtClean="0">
                <a:solidFill>
                  <a:srgbClr val="FFC000"/>
                </a:solidFill>
              </a:rPr>
              <a:t>- Спасибі.</a:t>
            </a:r>
          </a:p>
          <a:p>
            <a:pPr>
              <a:buFont typeface="Arial" charset="0"/>
              <a:buNone/>
              <a:defRPr/>
            </a:pPr>
            <a:r>
              <a:rPr lang="uk-UA" sz="2000" dirty="0" smtClean="0">
                <a:solidFill>
                  <a:srgbClr val="FFC000"/>
                </a:solidFill>
              </a:rPr>
              <a:t>- І давно ми не бачилися, голубчику. Давай на радощах поцілуємось.</a:t>
            </a:r>
          </a:p>
          <a:p>
            <a:pPr>
              <a:buFont typeface="Arial" charset="0"/>
              <a:buNone/>
              <a:defRPr/>
            </a:pPr>
            <a:r>
              <a:rPr lang="uk-UA" sz="2000" dirty="0" smtClean="0">
                <a:solidFill>
                  <a:srgbClr val="FFC000"/>
                </a:solidFill>
              </a:rPr>
              <a:t>Згорнувся їжак ще тугіше, засопів.</a:t>
            </a:r>
          </a:p>
          <a:p>
            <a:pPr>
              <a:buFont typeface="Arial" charset="0"/>
              <a:buNone/>
              <a:defRPr/>
            </a:pPr>
            <a:r>
              <a:rPr lang="uk-UA" sz="2000" dirty="0" smtClean="0">
                <a:solidFill>
                  <a:srgbClr val="FFC000"/>
                </a:solidFill>
              </a:rPr>
              <a:t>- Не можу, - відповідає. – Я ще не вмивався.</a:t>
            </a:r>
            <a:endParaRPr lang="ru-RU" sz="2000" dirty="0" smtClean="0">
              <a:solidFill>
                <a:srgbClr val="FFC000"/>
              </a:solidFill>
            </a:endParaRPr>
          </a:p>
        </p:txBody>
      </p:sp>
      <p:pic>
        <p:nvPicPr>
          <p:cNvPr id="24579" name="Picture 3" descr="C:\Documents and Settings\Admin\Мои документы\Мои рисунки\211384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5" y="1500188"/>
            <a:ext cx="2224088" cy="309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4572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0" y="5429250"/>
            <a:ext cx="9286875" cy="1000125"/>
          </a:xfrm>
        </p:spPr>
        <p:txBody>
          <a:bodyPr/>
          <a:lstStyle/>
          <a:p>
            <a:pPr>
              <a:buFontTx/>
              <a:buChar char="-"/>
              <a:defRPr/>
            </a:pPr>
            <a:r>
              <a:rPr lang="uk-UA" sz="2400" dirty="0" smtClean="0">
                <a:solidFill>
                  <a:srgbClr val="FFC000"/>
                </a:solidFill>
              </a:rPr>
              <a:t>А знаєш, - каже лисиця, - я тепер уже не їм м’яса, самі овочі.</a:t>
            </a:r>
          </a:p>
          <a:p>
            <a:pPr marL="0" indent="0">
              <a:buFont typeface="Arial" charset="0"/>
              <a:buNone/>
              <a:defRPr/>
            </a:pPr>
            <a:r>
              <a:rPr lang="uk-UA" sz="2400" dirty="0" smtClean="0">
                <a:solidFill>
                  <a:srgbClr val="FFC000"/>
                </a:solidFill>
              </a:rPr>
              <a:t>Сьогодні цілий ранок із кроликами у капусті паслася. Та й наїлася ж!..</a:t>
            </a:r>
            <a:endParaRPr lang="ru-RU" sz="2400" dirty="0" smtClean="0">
              <a:solidFill>
                <a:srgbClr val="FFC000"/>
              </a:solidFill>
            </a:endParaRPr>
          </a:p>
        </p:txBody>
      </p:sp>
      <p:pic>
        <p:nvPicPr>
          <p:cNvPr id="40962" name="Picture 2" descr="E:\2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8715436" cy="4666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603" name="Picture 3" descr="C:\Documents and Settings\Admin\Мои документы\Мои рисунки\2113846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500" y="785813"/>
            <a:ext cx="3027363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6572264" y="357166"/>
            <a:ext cx="1928826" cy="1000156"/>
          </a:xfrm>
          <a:prstGeom prst="wedgeRoundRectCallout">
            <a:avLst>
              <a:gd name="adj1" fmla="val -106902"/>
              <a:gd name="adj2" fmla="val 32321"/>
              <a:gd name="adj3" fmla="val 16667"/>
            </a:avLst>
          </a:prstGeom>
          <a:solidFill>
            <a:schemeClr val="tx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5607" name="Рисунок 7" descr="0_6091b_9ca53f7a_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2786063"/>
            <a:ext cx="1500188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Рисунок 4" descr="http://img-fotki.yandex.ru/get/3705/inmira.39/0_3a225_3215367_orig.i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54813" y="428625"/>
            <a:ext cx="474662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Рисунок 10" descr="81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38" y="928688"/>
            <a:ext cx="376237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Рисунок 6" descr="http://img-fotki.yandex.ru/get/26/inmira.39/0_3a224_d351ae27_orig.i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43813" y="428625"/>
            <a:ext cx="614362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Рисунок 7" descr="0_55dfb_6a33258b_XX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841825" flipH="1">
            <a:off x="7323932" y="932656"/>
            <a:ext cx="258762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313" y="5072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0" y="5572125"/>
            <a:ext cx="9144000" cy="1285875"/>
          </a:xfrm>
        </p:spPr>
        <p:txBody>
          <a:bodyPr/>
          <a:lstStyle/>
          <a:p>
            <a:pPr>
              <a:buFontTx/>
              <a:buChar char="-"/>
              <a:defRPr/>
            </a:pPr>
            <a:r>
              <a:rPr lang="uk-UA" sz="2400" dirty="0" smtClean="0">
                <a:solidFill>
                  <a:srgbClr val="FFC000"/>
                </a:solidFill>
              </a:rPr>
              <a:t>Та що ви кажете?! А я оце саме хотів вам сказати, що біля старої вільхи виводок </a:t>
            </a:r>
            <a:r>
              <a:rPr lang="uk-UA" sz="2400" dirty="0" err="1" smtClean="0">
                <a:solidFill>
                  <a:srgbClr val="FFC000"/>
                </a:solidFill>
              </a:rPr>
              <a:t>тетеревенят</a:t>
            </a:r>
            <a:r>
              <a:rPr lang="uk-UA" sz="2400" dirty="0" smtClean="0">
                <a:solidFill>
                  <a:srgbClr val="FFC000"/>
                </a:solidFill>
              </a:rPr>
              <a:t> пасеться.</a:t>
            </a:r>
          </a:p>
          <a:p>
            <a:pPr>
              <a:buFontTx/>
              <a:buChar char="-"/>
              <a:defRPr/>
            </a:pPr>
            <a:r>
              <a:rPr lang="uk-UA" sz="2400" dirty="0" smtClean="0">
                <a:solidFill>
                  <a:srgbClr val="FFC000"/>
                </a:solidFill>
              </a:rPr>
              <a:t>Де це? – так і підскочила лисиця.</a:t>
            </a:r>
            <a:endParaRPr lang="ru-RU" sz="2400" dirty="0" smtClean="0">
              <a:solidFill>
                <a:srgbClr val="FFC000"/>
              </a:solidFill>
            </a:endParaRPr>
          </a:p>
        </p:txBody>
      </p:sp>
      <p:pic>
        <p:nvPicPr>
          <p:cNvPr id="6" name="Picture 2" descr="E:\2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69" y="409553"/>
            <a:ext cx="8715436" cy="4666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27" name="Picture 3" descr="C:\Documents and Settings\Admin\Мои документы\Мои рисунки\211385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88" y="2500313"/>
            <a:ext cx="165417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C:\Documents and Settings\Admin\Мои документы\Мои рисунки\2113844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25" y="428625"/>
            <a:ext cx="3840163" cy="43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3" y="50006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>
                <a:solidFill>
                  <a:srgbClr val="F5F9BD"/>
                </a:solidFill>
                <a:effectLst/>
              </a:rPr>
              <a:t>Довідкове  бюро</a:t>
            </a:r>
            <a:endParaRPr lang="ru-RU" smtClean="0">
              <a:solidFill>
                <a:srgbClr val="F5F9BD"/>
              </a:solidFill>
              <a:effectLst/>
            </a:endParaRPr>
          </a:p>
        </p:txBody>
      </p:sp>
      <p:sp>
        <p:nvSpPr>
          <p:cNvPr id="5120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uk-UA" sz="2400" smtClean="0"/>
              <a:t>Солодкими оченятами                  	 дивиться довкола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uk-UA" sz="2400" smtClean="0"/>
              <a:t>                                                                       </a:t>
            </a:r>
          </a:p>
          <a:p>
            <a:pPr>
              <a:lnSpc>
                <a:spcPct val="80000"/>
              </a:lnSpc>
              <a:defRPr/>
            </a:pPr>
            <a:r>
              <a:rPr lang="uk-UA" sz="2400" smtClean="0"/>
              <a:t>Тугіше					безрезультатне,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uk-UA" sz="2400" smtClean="0"/>
              <a:t>						           погане</a:t>
            </a:r>
          </a:p>
          <a:p>
            <a:pPr>
              <a:lnSpc>
                <a:spcPct val="80000"/>
              </a:lnSpc>
              <a:defRPr/>
            </a:pPr>
            <a:endParaRPr lang="uk-UA" sz="2400" smtClean="0"/>
          </a:p>
          <a:p>
            <a:pPr>
              <a:lnSpc>
                <a:spcPct val="80000"/>
              </a:lnSpc>
              <a:defRPr/>
            </a:pPr>
            <a:r>
              <a:rPr lang="uk-UA" sz="2400" smtClean="0"/>
              <a:t>Позирає 					улесливо, 								нещиро 								дивиться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uk-UA" sz="2400" smtClean="0"/>
              <a:t>                                                   </a:t>
            </a:r>
          </a:p>
          <a:p>
            <a:pPr>
              <a:lnSpc>
                <a:spcPct val="80000"/>
              </a:lnSpc>
              <a:defRPr/>
            </a:pPr>
            <a:r>
              <a:rPr lang="uk-UA" sz="2400" smtClean="0"/>
              <a:t>Потупав 					щільніше</a:t>
            </a:r>
          </a:p>
          <a:p>
            <a:pPr>
              <a:lnSpc>
                <a:spcPct val="80000"/>
              </a:lnSpc>
              <a:defRPr/>
            </a:pPr>
            <a:endParaRPr lang="uk-UA" sz="2400" smtClean="0"/>
          </a:p>
          <a:p>
            <a:pPr>
              <a:lnSpc>
                <a:spcPct val="80000"/>
              </a:lnSpc>
              <a:defRPr/>
            </a:pPr>
            <a:r>
              <a:rPr lang="uk-UA" sz="2400" smtClean="0"/>
              <a:t>Невдале					пішов</a:t>
            </a:r>
            <a:endParaRPr lang="ru-RU" sz="2400" smtClean="0"/>
          </a:p>
          <a:p>
            <a:pPr lvl="4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600" smtClean="0">
              <a:effectLst/>
            </a:endParaRPr>
          </a:p>
        </p:txBody>
      </p:sp>
      <p:cxnSp>
        <p:nvCxnSpPr>
          <p:cNvPr id="12" name="Прямая со стрелкой 11"/>
          <p:cNvCxnSpPr>
            <a:cxnSpLocks noChangeShapeType="1"/>
          </p:cNvCxnSpPr>
          <p:nvPr/>
        </p:nvCxnSpPr>
        <p:spPr bwMode="auto">
          <a:xfrm>
            <a:off x="1835150" y="4868863"/>
            <a:ext cx="4000500" cy="857250"/>
          </a:xfrm>
          <a:prstGeom prst="straightConnector1">
            <a:avLst/>
          </a:prstGeom>
          <a:noFill/>
          <a:ln w="38100" algn="ctr">
            <a:solidFill>
              <a:srgbClr val="CC0000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27652" name="Line 6"/>
          <p:cNvSpPr>
            <a:spLocks noChangeShapeType="1"/>
          </p:cNvSpPr>
          <p:nvPr/>
        </p:nvSpPr>
        <p:spPr bwMode="auto">
          <a:xfrm>
            <a:off x="3995738" y="1916113"/>
            <a:ext cx="1871662" cy="18732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3" name="Line 7"/>
          <p:cNvSpPr>
            <a:spLocks noChangeShapeType="1"/>
          </p:cNvSpPr>
          <p:nvPr/>
        </p:nvSpPr>
        <p:spPr bwMode="auto">
          <a:xfrm>
            <a:off x="1692275" y="2565400"/>
            <a:ext cx="4103688" cy="24479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4" name="Line 8"/>
          <p:cNvSpPr>
            <a:spLocks noChangeShapeType="1"/>
          </p:cNvSpPr>
          <p:nvPr/>
        </p:nvSpPr>
        <p:spPr bwMode="auto">
          <a:xfrm flipV="1">
            <a:off x="2051050" y="1916113"/>
            <a:ext cx="3889375" cy="18002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5" name="Line 9"/>
          <p:cNvSpPr>
            <a:spLocks noChangeShapeType="1"/>
          </p:cNvSpPr>
          <p:nvPr/>
        </p:nvSpPr>
        <p:spPr bwMode="auto">
          <a:xfrm flipV="1">
            <a:off x="1979613" y="2636838"/>
            <a:ext cx="3744912" cy="309721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>
                <a:solidFill>
                  <a:srgbClr val="F3FDB9"/>
                </a:solidFill>
                <a:effectLst/>
              </a:rPr>
              <a:t>Хвилинка  відпочинку</a:t>
            </a:r>
            <a:endParaRPr lang="ru-RU" smtClean="0">
              <a:solidFill>
                <a:srgbClr val="F3FDB9"/>
              </a:solidFill>
              <a:effectLst/>
            </a:endParaRPr>
          </a:p>
        </p:txBody>
      </p:sp>
      <p:sp>
        <p:nvSpPr>
          <p:cNvPr id="28674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uk-UA" dirty="0" smtClean="0">
                <a:effectLst/>
              </a:rPr>
              <a:t>Їжачок  ішов  лісочком, (крокують  на  місці)</a:t>
            </a:r>
          </a:p>
          <a:p>
            <a:pPr>
              <a:buFont typeface="Wingdings" pitchFamily="2" charset="2"/>
              <a:buNone/>
            </a:pPr>
            <a:r>
              <a:rPr lang="uk-UA" dirty="0" smtClean="0">
                <a:effectLst/>
              </a:rPr>
              <a:t>Вмить  згорнувся  він  клубочком,  (присідають)</a:t>
            </a:r>
          </a:p>
          <a:p>
            <a:pPr>
              <a:buFont typeface="Wingdings" pitchFamily="2" charset="2"/>
              <a:buNone/>
            </a:pPr>
            <a:r>
              <a:rPr lang="uk-UA" dirty="0" smtClean="0">
                <a:effectLst/>
              </a:rPr>
              <a:t>А  лисичка  походила,  (знову  крокують)</a:t>
            </a:r>
          </a:p>
          <a:p>
            <a:pPr>
              <a:buFont typeface="Wingdings" pitchFamily="2" charset="2"/>
              <a:buNone/>
            </a:pPr>
            <a:r>
              <a:rPr lang="uk-UA" dirty="0" smtClean="0">
                <a:effectLst/>
              </a:rPr>
              <a:t>Їжачка  </a:t>
            </a:r>
            <a:r>
              <a:rPr lang="uk-UA" dirty="0" smtClean="0">
                <a:effectLst/>
              </a:rPr>
              <a:t>того  не  з</a:t>
            </a:r>
            <a:r>
              <a:rPr lang="en-US" dirty="0" smtClean="0">
                <a:effectLst/>
              </a:rPr>
              <a:t>’</a:t>
            </a:r>
            <a:r>
              <a:rPr lang="uk-UA" dirty="0" smtClean="0">
                <a:effectLst/>
              </a:rPr>
              <a:t>їла  (розводять  руками  в  сторони).</a:t>
            </a:r>
          </a:p>
          <a:p>
            <a:pPr>
              <a:buFont typeface="Wingdings" pitchFamily="2" charset="2"/>
              <a:buNone/>
            </a:pPr>
            <a:endParaRPr lang="ru-RU" dirty="0" smtClean="0">
              <a:effectLst/>
            </a:endParaRPr>
          </a:p>
        </p:txBody>
      </p:sp>
      <p:pic>
        <p:nvPicPr>
          <p:cNvPr id="28675" name="Рисунок 3" descr="http://i014.radikal.ru/0710/93/1ca6fd29ab4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0" y="4200525"/>
            <a:ext cx="371475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smtClean="0">
                <a:solidFill>
                  <a:srgbClr val="FFC000"/>
                </a:solidFill>
              </a:rPr>
              <a:t>Розширення кута зору</a:t>
            </a:r>
            <a:endParaRPr lang="ru-RU" smtClean="0">
              <a:solidFill>
                <a:srgbClr val="FFC000"/>
              </a:solidFill>
            </a:endParaRPr>
          </a:p>
        </p:txBody>
      </p:sp>
      <p:sp>
        <p:nvSpPr>
          <p:cNvPr id="29698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uk-UA" smtClean="0">
                <a:effectLst/>
              </a:rPr>
              <a:t>			у				це</a:t>
            </a:r>
          </a:p>
          <a:p>
            <a:pPr>
              <a:buFont typeface="Wingdings" pitchFamily="2" charset="2"/>
              <a:buNone/>
            </a:pPr>
            <a:r>
              <a:rPr lang="uk-UA" smtClean="0">
                <a:effectLst/>
              </a:rPr>
              <a:t>		      від			       піди</a:t>
            </a:r>
          </a:p>
          <a:p>
            <a:pPr>
              <a:buFont typeface="Wingdings" pitchFamily="2" charset="2"/>
              <a:buNone/>
            </a:pPr>
            <a:r>
              <a:rPr lang="uk-UA" smtClean="0">
                <a:effectLst/>
              </a:rPr>
              <a:t>		    овочі                        радощі</a:t>
            </a:r>
          </a:p>
          <a:p>
            <a:pPr>
              <a:buFont typeface="Wingdings" pitchFamily="2" charset="2"/>
              <a:buNone/>
            </a:pPr>
            <a:r>
              <a:rPr lang="uk-UA" smtClean="0">
                <a:effectLst/>
              </a:rPr>
              <a:t>	       бурчить			   праворуч</a:t>
            </a:r>
          </a:p>
          <a:p>
            <a:pPr>
              <a:buFont typeface="Wingdings" pitchFamily="2" charset="2"/>
              <a:buNone/>
            </a:pPr>
            <a:r>
              <a:rPr lang="uk-UA" smtClean="0">
                <a:effectLst/>
              </a:rPr>
              <a:t>		   стара			   пасеться</a:t>
            </a:r>
          </a:p>
          <a:p>
            <a:pPr>
              <a:buFont typeface="Wingdings" pitchFamily="2" charset="2"/>
              <a:buNone/>
            </a:pPr>
            <a:r>
              <a:rPr lang="uk-UA" smtClean="0">
                <a:effectLst/>
              </a:rPr>
              <a:t>		     іде			     побіжу</a:t>
            </a:r>
          </a:p>
          <a:p>
            <a:pPr>
              <a:buFont typeface="Wingdings" pitchFamily="2" charset="2"/>
              <a:buNone/>
            </a:pPr>
            <a:r>
              <a:rPr lang="uk-UA" smtClean="0">
                <a:effectLst/>
              </a:rPr>
              <a:t>		      ж			       куди</a:t>
            </a:r>
          </a:p>
          <a:p>
            <a:pPr>
              <a:buFont typeface="Wingdings" pitchFamily="2" charset="2"/>
              <a:buNone/>
            </a:pPr>
            <a:endParaRPr lang="ru-RU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E:\2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8748390" cy="4714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0" y="5429250"/>
            <a:ext cx="9144000" cy="1143000"/>
          </a:xfrm>
        </p:spPr>
        <p:txBody>
          <a:bodyPr/>
          <a:lstStyle/>
          <a:p>
            <a:pPr>
              <a:buFontTx/>
              <a:buChar char="-"/>
              <a:defRPr/>
            </a:pPr>
            <a:r>
              <a:rPr lang="uk-UA" sz="2400" dirty="0" smtClean="0">
                <a:solidFill>
                  <a:srgbClr val="FFC000"/>
                </a:solidFill>
              </a:rPr>
              <a:t>За струмочком, праворуч. Та куди ж ви?</a:t>
            </a:r>
          </a:p>
          <a:p>
            <a:pPr>
              <a:buFontTx/>
              <a:buChar char="-"/>
              <a:defRPr/>
            </a:pPr>
            <a:r>
              <a:rPr lang="uk-UA" sz="2400" dirty="0" smtClean="0">
                <a:solidFill>
                  <a:srgbClr val="FFC000"/>
                </a:solidFill>
              </a:rPr>
              <a:t>Побіжу, ніколи…</a:t>
            </a:r>
            <a:endParaRPr lang="ru-RU" sz="2400" dirty="0" smtClean="0">
              <a:solidFill>
                <a:srgbClr val="FFC000"/>
              </a:solidFill>
            </a:endParaRPr>
          </a:p>
        </p:txBody>
      </p:sp>
      <p:pic>
        <p:nvPicPr>
          <p:cNvPr id="30723" name="Picture 2" descr="C:\Documents and Settings\Admin\Мои документы\Мои рисунки\2113841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39388" flipH="1">
            <a:off x="4241800" y="1270000"/>
            <a:ext cx="25654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C:\Documents and Settings\Admin\Мои документы\Мои рисунки\2113850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394632">
            <a:off x="7997825" y="2546350"/>
            <a:ext cx="8636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8" y="4857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0" y="5429250"/>
            <a:ext cx="9144000" cy="142875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uk-UA" sz="2400" dirty="0" smtClean="0">
                <a:solidFill>
                  <a:srgbClr val="FFC000"/>
                </a:solidFill>
              </a:rPr>
              <a:t>І лисиці як не було.</a:t>
            </a:r>
          </a:p>
          <a:p>
            <a:pPr>
              <a:buFont typeface="Arial" charset="0"/>
              <a:buNone/>
              <a:defRPr/>
            </a:pPr>
            <a:r>
              <a:rPr lang="uk-UA" sz="2400" dirty="0" smtClean="0">
                <a:solidFill>
                  <a:srgbClr val="FFC000"/>
                </a:solidFill>
              </a:rPr>
              <a:t>Розгорнувся їжак:</a:t>
            </a:r>
          </a:p>
          <a:p>
            <a:pPr>
              <a:buFontTx/>
              <a:buChar char="-"/>
              <a:defRPr/>
            </a:pPr>
            <a:r>
              <a:rPr lang="uk-UA" sz="2400" dirty="0" smtClean="0">
                <a:solidFill>
                  <a:srgbClr val="FFC000"/>
                </a:solidFill>
              </a:rPr>
              <a:t>Піди-но, побігай! Нас, голубонько, не обдуриш…</a:t>
            </a:r>
          </a:p>
        </p:txBody>
      </p:sp>
      <p:pic>
        <p:nvPicPr>
          <p:cNvPr id="5" name="Picture 3" descr="E:\2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8748390" cy="4714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7" name="Picture 2" descr="C:\Documents and Settings\Admin\Мои документы\Мои рисунки\211385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214438"/>
            <a:ext cx="2562225" cy="36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4929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smtClean="0">
                <a:solidFill>
                  <a:srgbClr val="FFC000"/>
                </a:solidFill>
              </a:rPr>
              <a:t>Мовно-логічне завдання</a:t>
            </a:r>
            <a:endParaRPr lang="ru-RU" smtClean="0">
              <a:solidFill>
                <a:srgbClr val="FFC000"/>
              </a:solidFill>
            </a:endParaRPr>
          </a:p>
        </p:txBody>
      </p:sp>
      <p:sp>
        <p:nvSpPr>
          <p:cNvPr id="5427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uk-UA" smtClean="0">
                <a:solidFill>
                  <a:srgbClr val="FFFF00"/>
                </a:solidFill>
              </a:rPr>
              <a:t>Лисиця (яка?) -			Їжак (який?) –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uk-UA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uk-UA" smtClean="0"/>
              <a:t>   Добрий, мудрий, хижа, кмітливий, хитра, розумний, улеслива, голодна, винахідливий, підступна, зла, дотепний, безсоромна, впевнений, рішучий.</a:t>
            </a:r>
            <a:endParaRPr lang="ru-RU" smtClean="0"/>
          </a:p>
          <a:p>
            <a:pPr eaLnBrk="1" hangingPunct="1">
              <a:buFont typeface="Wingdings" pitchFamily="2" charset="2"/>
              <a:buNone/>
              <a:defRPr/>
            </a:pPr>
            <a:endParaRPr lang="uk-UA" smtClean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uk-UA" smtClean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uk-UA" smtClean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ru-RU" smtClean="0">
              <a:effectLst/>
            </a:endParaRPr>
          </a:p>
        </p:txBody>
      </p:sp>
      <p:pic>
        <p:nvPicPr>
          <p:cNvPr id="32771" name="Picture 2" descr="C:\Documents and Settings\Admin\Мои документы\Мои рисунки\2113842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4868863"/>
            <a:ext cx="1106487" cy="185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Рисунок 4" descr="http://img-fotki.yandex.ru/get/3705/inmira.3a/0_3a239_840acb82_orig.i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38" y="4643438"/>
            <a:ext cx="1214437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smtClean="0">
                <a:solidFill>
                  <a:srgbClr val="FFC000"/>
                </a:solidFill>
              </a:rPr>
              <a:t>План  уроку</a:t>
            </a:r>
          </a:p>
        </p:txBody>
      </p:sp>
      <p:sp>
        <p:nvSpPr>
          <p:cNvPr id="307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uk-UA" smtClean="0">
                <a:solidFill>
                  <a:srgbClr val="D2FB05"/>
                </a:solidFill>
              </a:rPr>
              <a:t>Мовна  розминка.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uk-UA" smtClean="0">
                <a:solidFill>
                  <a:srgbClr val="D2FB05"/>
                </a:solidFill>
              </a:rPr>
              <a:t>Розчитування.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uk-UA" smtClean="0">
                <a:solidFill>
                  <a:srgbClr val="D2FB05"/>
                </a:solidFill>
              </a:rPr>
              <a:t>Перевірка  домашнього  завдання.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uk-UA" smtClean="0">
                <a:solidFill>
                  <a:srgbClr val="D2FB05"/>
                </a:solidFill>
              </a:rPr>
              <a:t>Працюємо  над  казкою.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uk-UA" smtClean="0">
                <a:solidFill>
                  <a:srgbClr val="D2FB05"/>
                </a:solidFill>
              </a:rPr>
              <a:t>Віночок  друзів.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uk-UA" smtClean="0">
                <a:solidFill>
                  <a:srgbClr val="D2FB05"/>
                </a:solidFill>
              </a:rPr>
              <a:t>Підсумки.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uk-UA" smtClean="0">
              <a:solidFill>
                <a:srgbClr val="D2FB05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7557" y="3404967"/>
            <a:ext cx="3257204" cy="34736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>
                <a:solidFill>
                  <a:schemeClr val="hlink"/>
                </a:solidFill>
                <a:effectLst/>
              </a:rPr>
              <a:t>Правила  ведення  діалогу</a:t>
            </a:r>
            <a:endParaRPr lang="ru-RU" smtClean="0">
              <a:solidFill>
                <a:schemeClr val="hlink"/>
              </a:solidFill>
              <a:effectLst/>
            </a:endParaRPr>
          </a:p>
        </p:txBody>
      </p:sp>
      <p:sp>
        <p:nvSpPr>
          <p:cNvPr id="33794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mtClean="0">
                <a:effectLst/>
              </a:rPr>
              <a:t>Бути  ввічливим,  привітним,  доброзичливим.</a:t>
            </a:r>
          </a:p>
          <a:p>
            <a:r>
              <a:rPr lang="uk-UA" smtClean="0">
                <a:effectLst/>
              </a:rPr>
              <a:t>Не  перебивати  співрозмовника.</a:t>
            </a:r>
          </a:p>
          <a:p>
            <a:r>
              <a:rPr lang="uk-UA" smtClean="0">
                <a:effectLst/>
              </a:rPr>
              <a:t>Говорити  чітко,  конкретно,  грамотно.</a:t>
            </a:r>
          </a:p>
          <a:p>
            <a:r>
              <a:rPr lang="uk-UA" smtClean="0">
                <a:effectLst/>
              </a:rPr>
              <a:t>Слухати  зацікавлено.</a:t>
            </a:r>
          </a:p>
          <a:p>
            <a:r>
              <a:rPr lang="uk-UA" smtClean="0">
                <a:effectLst/>
              </a:rPr>
              <a:t>Чемно  пояснювати  причину  прохання  чи  відмови.</a:t>
            </a:r>
            <a:endParaRPr lang="ru-RU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79388" y="188913"/>
            <a:ext cx="8540750" cy="5862637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uk-UA" smtClean="0">
              <a:effectLst/>
            </a:endParaRPr>
          </a:p>
          <a:p>
            <a:pPr>
              <a:buFont typeface="Wingdings" pitchFamily="2" charset="2"/>
              <a:buNone/>
              <a:defRPr/>
            </a:pPr>
            <a:endParaRPr lang="uk-UA" smtClean="0">
              <a:effectLst/>
            </a:endParaRPr>
          </a:p>
          <a:p>
            <a:pPr>
              <a:buFont typeface="Wingdings" pitchFamily="2" charset="2"/>
              <a:buNone/>
              <a:defRPr/>
            </a:pPr>
            <a:endParaRPr lang="uk-UA" smtClean="0">
              <a:effectLst/>
            </a:endParaRPr>
          </a:p>
          <a:p>
            <a:pPr>
              <a:buFont typeface="Wingdings" pitchFamily="2" charset="2"/>
              <a:buNone/>
              <a:defRPr/>
            </a:pPr>
            <a:endParaRPr lang="uk-UA" smtClean="0">
              <a:effectLst/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uk-UA" sz="3600" b="1" smtClean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5252F6"/>
                    </a:outerShdw>
                  </a:cont>
                  <a:cont type="tree" name="">
                    <a:effect ref="fillLine"/>
                    <a:outerShdw dist="38100" dir="2700000" algn="tl">
                      <a:srgbClr val="000062"/>
                    </a:outerShdw>
                  </a:cont>
                  <a:effect ref="fillLine"/>
                </a:effectDag>
              </a:rPr>
              <a:t>Цей  урок  мене  навчив</a:t>
            </a:r>
            <a:endParaRPr lang="ru-RU" sz="3600" b="1" smtClean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5252F6"/>
                  </a:outerShdw>
                </a:cont>
                <a:cont type="tree" name="">
                  <a:effect ref="fillLine"/>
                  <a:outerShdw dist="38100" dir="2700000" algn="tl">
                    <a:srgbClr val="000062"/>
                  </a:outerShdw>
                </a:cont>
                <a:effect ref="fillLine"/>
              </a:effectDag>
            </a:endParaRPr>
          </a:p>
        </p:txBody>
      </p:sp>
      <p:sp>
        <p:nvSpPr>
          <p:cNvPr id="34818" name="AutoShape 4"/>
          <p:cNvSpPr>
            <a:spLocks noChangeArrowheads="1"/>
          </p:cNvSpPr>
          <p:nvPr/>
        </p:nvSpPr>
        <p:spPr bwMode="auto">
          <a:xfrm>
            <a:off x="3419475" y="549275"/>
            <a:ext cx="1493838" cy="1768475"/>
          </a:xfrm>
          <a:prstGeom prst="upArrow">
            <a:avLst>
              <a:gd name="adj1" fmla="val 50000"/>
              <a:gd name="adj2" fmla="val 29596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AutoShape 5"/>
          <p:cNvSpPr>
            <a:spLocks noChangeArrowheads="1"/>
          </p:cNvSpPr>
          <p:nvPr/>
        </p:nvSpPr>
        <p:spPr bwMode="auto">
          <a:xfrm>
            <a:off x="7451725" y="2060575"/>
            <a:ext cx="1512888" cy="1277938"/>
          </a:xfrm>
          <a:prstGeom prst="rightArrow">
            <a:avLst>
              <a:gd name="adj1" fmla="val 50000"/>
              <a:gd name="adj2" fmla="val 29596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AutoShape 6"/>
          <p:cNvSpPr>
            <a:spLocks noChangeArrowheads="1"/>
          </p:cNvSpPr>
          <p:nvPr/>
        </p:nvSpPr>
        <p:spPr bwMode="auto">
          <a:xfrm>
            <a:off x="3419475" y="3213100"/>
            <a:ext cx="1584325" cy="1944688"/>
          </a:xfrm>
          <a:prstGeom prst="downArrow">
            <a:avLst>
              <a:gd name="adj1" fmla="val 50000"/>
              <a:gd name="adj2" fmla="val 30686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4821" name="AutoShape 7"/>
          <p:cNvSpPr>
            <a:spLocks noChangeArrowheads="1"/>
          </p:cNvSpPr>
          <p:nvPr/>
        </p:nvSpPr>
        <p:spPr bwMode="auto">
          <a:xfrm>
            <a:off x="0" y="1916113"/>
            <a:ext cx="1619250" cy="1439862"/>
          </a:xfrm>
          <a:prstGeom prst="leftArrow">
            <a:avLst>
              <a:gd name="adj1" fmla="val 50000"/>
              <a:gd name="adj2" fmla="val 28115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smtClean="0">
                <a:solidFill>
                  <a:schemeClr val="folHlink"/>
                </a:solidFill>
              </a:rPr>
              <a:t>Домашнє  завдання</a:t>
            </a:r>
            <a:endParaRPr lang="ru-RU" smtClean="0">
              <a:solidFill>
                <a:schemeClr val="folHlink"/>
              </a:solidFill>
            </a:endParaRPr>
          </a:p>
        </p:txBody>
      </p:sp>
      <p:sp>
        <p:nvSpPr>
          <p:cNvPr id="35842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uk-UA" dirty="0" smtClean="0">
                <a:effectLst/>
              </a:rPr>
              <a:t>1 – </a:t>
            </a:r>
            <a:r>
              <a:rPr lang="uk-UA" dirty="0" err="1" smtClean="0">
                <a:effectLst/>
              </a:rPr>
              <a:t>ша</a:t>
            </a:r>
            <a:r>
              <a:rPr lang="uk-UA" dirty="0" smtClean="0">
                <a:effectLst/>
              </a:rPr>
              <a:t>  група:  читати  виразно  текст  за  особами.</a:t>
            </a:r>
          </a:p>
          <a:p>
            <a:pPr>
              <a:buFont typeface="Wingdings" pitchFamily="2" charset="2"/>
              <a:buNone/>
            </a:pPr>
            <a:r>
              <a:rPr lang="uk-UA" dirty="0" smtClean="0">
                <a:effectLst/>
              </a:rPr>
              <a:t>2 – га  група:  підібрати  </a:t>
            </a:r>
            <a:r>
              <a:rPr lang="uk-UA" dirty="0" err="1" smtClean="0">
                <a:effectLst/>
              </a:rPr>
              <a:t>прислів</a:t>
            </a:r>
            <a:r>
              <a:rPr lang="en-US" dirty="0" smtClean="0">
                <a:effectLst/>
              </a:rPr>
              <a:t>’</a:t>
            </a:r>
            <a:r>
              <a:rPr lang="uk-UA" dirty="0" smtClean="0">
                <a:effectLst/>
              </a:rPr>
              <a:t>я  за  змістом  казки.</a:t>
            </a:r>
          </a:p>
          <a:p>
            <a:pPr>
              <a:buFont typeface="Wingdings" pitchFamily="2" charset="2"/>
              <a:buNone/>
            </a:pPr>
            <a:r>
              <a:rPr lang="uk-UA" dirty="0" smtClean="0">
                <a:effectLst/>
              </a:rPr>
              <a:t>3 – </a:t>
            </a:r>
            <a:r>
              <a:rPr lang="uk-UA" dirty="0" err="1" smtClean="0">
                <a:effectLst/>
              </a:rPr>
              <a:t>тя</a:t>
            </a:r>
            <a:r>
              <a:rPr lang="uk-UA" dirty="0" smtClean="0">
                <a:effectLst/>
              </a:rPr>
              <a:t>  група:  скласти  і  записати  3-4  правила  </a:t>
            </a:r>
            <a:r>
              <a:rPr lang="uk-UA" dirty="0" err="1" smtClean="0">
                <a:effectLst/>
              </a:rPr>
              <a:t>“друзів</a:t>
            </a:r>
            <a:r>
              <a:rPr lang="uk-UA" dirty="0" smtClean="0">
                <a:effectLst/>
              </a:rPr>
              <a:t>  </a:t>
            </a:r>
            <a:r>
              <a:rPr lang="uk-UA" smtClean="0">
                <a:effectLst/>
              </a:rPr>
              <a:t>природи”.</a:t>
            </a:r>
            <a:endParaRPr lang="ru-RU" dirty="0" smtClean="0">
              <a:effectLst/>
            </a:endParaRPr>
          </a:p>
        </p:txBody>
      </p:sp>
      <p:pic>
        <p:nvPicPr>
          <p:cNvPr id="35843" name="Picture 5" descr="C:\Documents and Settings\Admin\Мои документы\Мои рисунки\211384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953000"/>
            <a:ext cx="162083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500174"/>
            <a:ext cx="7786170" cy="51090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Оформлення – ресурси Інтернету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Читання. 2 клас/ уклад. Ю.Є.</a:t>
            </a:r>
            <a:r>
              <a:rPr lang="uk-UA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Бардакова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,Харків, </a:t>
            </a:r>
          </a:p>
          <a:p>
            <a:pPr>
              <a:defRPr/>
            </a:pP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Видавнича група “ </a:t>
            </a:r>
            <a:r>
              <a:rPr lang="uk-UA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Основа”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2011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С.Г.</a:t>
            </a:r>
            <a:r>
              <a:rPr lang="uk-UA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Заброцька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Уроки читання 2 клас. </a:t>
            </a:r>
          </a:p>
          <a:p>
            <a:pPr>
              <a:defRPr/>
            </a:pP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Посібник для вчителя </a:t>
            </a:r>
            <a:r>
              <a:rPr lang="uk-UA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.Тернопіль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2003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В.С. </a:t>
            </a:r>
            <a:r>
              <a:rPr lang="uk-UA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Бойцун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Р.О. </a:t>
            </a:r>
            <a:r>
              <a:rPr lang="uk-UA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Петраківська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Уроки читання .</a:t>
            </a:r>
          </a:p>
          <a:p>
            <a:pPr>
              <a:defRPr/>
            </a:pP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Кам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’янець-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Подільський “ </a:t>
            </a:r>
            <a:r>
              <a:rPr lang="uk-UA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Абетка-Нова”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2004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Читання. Матеріали до уроків. 2 клас </a:t>
            </a:r>
            <a:r>
              <a:rPr lang="uk-UA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.Харків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defRPr/>
            </a:pP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Торсінг</a:t>
            </a: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2005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І.Ю.Павлюк. Робочий зошит з читання . 2клас </a:t>
            </a:r>
          </a:p>
          <a:p>
            <a:pPr>
              <a:defRPr/>
            </a:pPr>
            <a:r>
              <a:rPr lang="uk-UA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Харків 2007</a:t>
            </a:r>
          </a:p>
          <a:p>
            <a:pPr>
              <a:defRPr/>
            </a:pP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14480" y="357166"/>
            <a:ext cx="5601854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ru-RU" sz="3600" b="1" spc="50" dirty="0" err="1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Використані</a:t>
            </a:r>
            <a:r>
              <a:rPr lang="ru-RU" sz="36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ru-RU" sz="3600" b="1" spc="50" dirty="0" err="1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матеріали</a:t>
            </a:r>
            <a:endParaRPr lang="ru-RU" sz="36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uk-UA" smtClean="0"/>
              <a:t>Сокальська  Лілія  Борисівна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228600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uk-UA" sz="15000" dirty="0" smtClean="0">
                <a:solidFill>
                  <a:srgbClr val="FFC000"/>
                </a:solidFill>
              </a:rPr>
              <a:t>Кінець</a:t>
            </a:r>
            <a:endParaRPr lang="ru-RU" sz="15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dirty="0" err="1" smtClean="0">
                <a:solidFill>
                  <a:srgbClr val="FFC000"/>
                </a:solidFill>
              </a:rPr>
              <a:t>Чистомовка</a:t>
            </a:r>
            <a:endParaRPr lang="uk-UA" dirty="0" smtClean="0">
              <a:solidFill>
                <a:srgbClr val="FFC000"/>
              </a:solidFill>
            </a:endParaRPr>
          </a:p>
        </p:txBody>
      </p:sp>
      <p:sp>
        <p:nvSpPr>
          <p:cNvPr id="1433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uk-UA" sz="2400" smtClean="0"/>
              <a:t>Ця-ця-ця – хитра , як  лисиця.</a:t>
            </a:r>
          </a:p>
          <a:p>
            <a:pPr eaLnBrk="1" hangingPunct="1"/>
            <a:r>
              <a:rPr lang="uk-UA" sz="2400" smtClean="0"/>
              <a:t>Ить – ить – ить –у  животі  бурчить.</a:t>
            </a:r>
          </a:p>
          <a:p>
            <a:pPr eaLnBrk="1" hangingPunct="1"/>
            <a:r>
              <a:rPr lang="uk-UA" sz="2400" smtClean="0"/>
              <a:t>Ак – ак – ак – добрий , як  їжак.</a:t>
            </a:r>
          </a:p>
          <a:p>
            <a:pPr eaLnBrk="1" hangingPunct="1"/>
            <a:r>
              <a:rPr lang="uk-UA" sz="2400" smtClean="0"/>
              <a:t>Ся – ся – ся – виводок  пасеться.</a:t>
            </a:r>
          </a:p>
          <a:p>
            <a:pPr eaLnBrk="1" hangingPunct="1"/>
            <a:r>
              <a:rPr lang="uk-UA" sz="2400" smtClean="0"/>
              <a:t>Ри – ри – ри – нікого  не  дури.</a:t>
            </a:r>
          </a:p>
          <a:p>
            <a:pPr eaLnBrk="1" hangingPunct="1"/>
            <a:r>
              <a:rPr lang="uk-UA" sz="2400" smtClean="0"/>
              <a:t>Жу – жу – жу – я  швидко  біжу.</a:t>
            </a:r>
          </a:p>
          <a:p>
            <a:pPr eaLnBrk="1" hangingPunct="1"/>
            <a:r>
              <a:rPr lang="uk-UA" sz="2400" smtClean="0"/>
              <a:t>Ко – ко – ко – як  твоє  здоров</a:t>
            </a:r>
            <a:r>
              <a:rPr lang="en-US" sz="2400" smtClean="0"/>
              <a:t>’</a:t>
            </a:r>
            <a:r>
              <a:rPr lang="uk-UA" sz="2400" smtClean="0"/>
              <a:t>ячко.</a:t>
            </a:r>
          </a:p>
          <a:p>
            <a:pPr eaLnBrk="1" hangingPunct="1"/>
            <a:endParaRPr lang="uk-UA" sz="2400" smtClean="0"/>
          </a:p>
        </p:txBody>
      </p:sp>
      <p:pic>
        <p:nvPicPr>
          <p:cNvPr id="16387" name="Рисунок 3" descr="http://img-fotki.yandex.ru/get/3707/inmira.39/0_3a22d_fe53c26c_orig.i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73492" flipH="1">
            <a:off x="1476375" y="4868863"/>
            <a:ext cx="1241425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Рисунок 8" descr="C:\Documents and Settings\Admin\Рабочий стол\Ёжи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38" y="4643438"/>
            <a:ext cx="15144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>
                <a:solidFill>
                  <a:schemeClr val="hlink"/>
                </a:solidFill>
                <a:effectLst/>
              </a:rPr>
              <a:t>Загадка  </a:t>
            </a:r>
            <a:endParaRPr lang="ru-RU" smtClean="0">
              <a:solidFill>
                <a:schemeClr val="hlink"/>
              </a:solidFill>
              <a:effectLst/>
            </a:endParaRPr>
          </a:p>
        </p:txBody>
      </p:sp>
      <p:sp>
        <p:nvSpPr>
          <p:cNvPr id="17410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uk-UA" smtClean="0">
                <a:effectLst/>
              </a:rPr>
              <a:t>В  мене  шубка  з  колючок,</a:t>
            </a:r>
          </a:p>
          <a:p>
            <a:pPr>
              <a:buFont typeface="Wingdings" pitchFamily="2" charset="2"/>
              <a:buNone/>
            </a:pPr>
            <a:r>
              <a:rPr lang="uk-UA" smtClean="0">
                <a:effectLst/>
              </a:rPr>
              <a:t>В  мене  сіра  спинка,</a:t>
            </a:r>
          </a:p>
          <a:p>
            <a:pPr>
              <a:buFont typeface="Wingdings" pitchFamily="2" charset="2"/>
              <a:buNone/>
            </a:pPr>
            <a:r>
              <a:rPr lang="uk-UA" smtClean="0">
                <a:effectLst/>
              </a:rPr>
              <a:t>Ніс,  як  чорний  п</a:t>
            </a:r>
            <a:r>
              <a:rPr lang="en-US" smtClean="0">
                <a:effectLst/>
              </a:rPr>
              <a:t>’</a:t>
            </a:r>
            <a:r>
              <a:rPr lang="uk-UA" smtClean="0">
                <a:effectLst/>
              </a:rPr>
              <a:t>ятачок,</a:t>
            </a:r>
          </a:p>
          <a:p>
            <a:pPr>
              <a:buFont typeface="Wingdings" pitchFamily="2" charset="2"/>
              <a:buNone/>
            </a:pPr>
            <a:r>
              <a:rPr lang="uk-UA" smtClean="0">
                <a:effectLst/>
              </a:rPr>
              <a:t>Очі – намистинки.</a:t>
            </a:r>
            <a:endParaRPr lang="ru-RU" smtClean="0">
              <a:effectLst/>
            </a:endParaRPr>
          </a:p>
        </p:txBody>
      </p:sp>
      <p:pic>
        <p:nvPicPr>
          <p:cNvPr id="17411" name="Picture 2" descr="C:\Documents and Settings\Admin\Мои документы\Мои рисунки\55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908050"/>
            <a:ext cx="3125788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>
                <a:solidFill>
                  <a:schemeClr val="hlink"/>
                </a:solidFill>
                <a:effectLst/>
              </a:rPr>
              <a:t>Тест</a:t>
            </a:r>
            <a:r>
              <a:rPr lang="uk-UA" smtClean="0">
                <a:effectLst/>
              </a:rPr>
              <a:t> </a:t>
            </a:r>
            <a:endParaRPr lang="ru-RU" smtClean="0">
              <a:effectLst/>
            </a:endParaRPr>
          </a:p>
        </p:txBody>
      </p:sp>
      <p:sp>
        <p:nvSpPr>
          <p:cNvPr id="18434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uk-UA" dirty="0" smtClean="0">
                <a:effectLst/>
              </a:rPr>
              <a:t>Який  спосіб  веде  їжак?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uk-UA" dirty="0" smtClean="0">
                <a:effectLst/>
              </a:rPr>
              <a:t>а) </a:t>
            </a:r>
            <a:r>
              <a:rPr lang="uk-UA" dirty="0" smtClean="0">
                <a:effectLst/>
              </a:rPr>
              <a:t>нічний   </a:t>
            </a:r>
            <a:r>
              <a:rPr lang="uk-UA" dirty="0" smtClean="0">
                <a:effectLst/>
              </a:rPr>
              <a:t>б)  денний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 startAt="2"/>
            </a:pPr>
            <a:r>
              <a:rPr lang="uk-UA" dirty="0" smtClean="0">
                <a:effectLst/>
              </a:rPr>
              <a:t>Чому  він  сірого  кольору?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uk-UA" dirty="0" smtClean="0">
                <a:effectLst/>
              </a:rPr>
              <a:t>а)  такий  колір  йому  </a:t>
            </a:r>
            <a:r>
              <a:rPr lang="uk-UA" dirty="0" smtClean="0">
                <a:effectLst/>
              </a:rPr>
              <a:t>подобається</a:t>
            </a:r>
            <a:endParaRPr lang="uk-UA" dirty="0" smtClean="0">
              <a:effectLst/>
            </a:endParaRP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uk-UA" dirty="0" smtClean="0">
                <a:effectLst/>
              </a:rPr>
              <a:t>б)  бо  це  допомагає  йому  </a:t>
            </a:r>
            <a:r>
              <a:rPr lang="uk-UA" dirty="0" smtClean="0">
                <a:effectLst/>
              </a:rPr>
              <a:t>полювати</a:t>
            </a:r>
            <a:endParaRPr lang="uk-UA" dirty="0" smtClean="0">
              <a:effectLst/>
            </a:endParaRPr>
          </a:p>
          <a:p>
            <a:pPr marL="609600" indent="-609600">
              <a:lnSpc>
                <a:spcPct val="90000"/>
              </a:lnSpc>
              <a:buFont typeface="Wingdings" pitchFamily="2" charset="2"/>
              <a:buAutoNum type="arabicPeriod" startAt="3"/>
            </a:pPr>
            <a:r>
              <a:rPr lang="uk-UA" dirty="0" smtClean="0">
                <a:effectLst/>
              </a:rPr>
              <a:t>Якого  кольору  їжаки  ,  що  живуть  у  пустелі?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uk-UA" dirty="0" smtClean="0">
                <a:effectLst/>
              </a:rPr>
              <a:t>а)  </a:t>
            </a:r>
            <a:r>
              <a:rPr lang="uk-UA" dirty="0" smtClean="0">
                <a:effectLst/>
              </a:rPr>
              <a:t>білого  </a:t>
            </a:r>
            <a:r>
              <a:rPr lang="uk-UA" dirty="0" smtClean="0">
                <a:effectLst/>
              </a:rPr>
              <a:t>б)  </a:t>
            </a:r>
            <a:r>
              <a:rPr lang="uk-UA" dirty="0" smtClean="0">
                <a:effectLst/>
              </a:rPr>
              <a:t>сірого</a:t>
            </a:r>
            <a:endParaRPr lang="ru-RU" dirty="0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smtClean="0">
                <a:solidFill>
                  <a:schemeClr val="folHlink"/>
                </a:solidFill>
                <a:effectLst/>
              </a:rPr>
              <a:t>Перевірка  домашнього  завдання</a:t>
            </a:r>
            <a:endParaRPr lang="ru-RU" sz="4000" smtClean="0">
              <a:solidFill>
                <a:schemeClr val="folHlink"/>
              </a:solidFill>
              <a:effectLst/>
            </a:endParaRPr>
          </a:p>
        </p:txBody>
      </p:sp>
      <p:sp>
        <p:nvSpPr>
          <p:cNvPr id="19458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mtClean="0">
                <a:effectLst/>
              </a:rPr>
              <a:t>Стислий  переказ  казки  “Рукавичка”.</a:t>
            </a:r>
          </a:p>
          <a:p>
            <a:r>
              <a:rPr lang="uk-UA" smtClean="0">
                <a:effectLst/>
              </a:rPr>
              <a:t>Читання  складеної  казки  на  новий  лад  за  поданим  початком :  “Ішов  Віталій  Кличко  лісом  і  загубив  рукавичку…”</a:t>
            </a:r>
          </a:p>
          <a:p>
            <a:r>
              <a:rPr lang="uk-UA" smtClean="0">
                <a:effectLst/>
              </a:rPr>
              <a:t>Представлення  малюнків  до  казки  “Рукавичка”.</a:t>
            </a:r>
            <a:endParaRPr lang="ru-RU" smtClean="0">
              <a:effectLst/>
            </a:endParaRPr>
          </a:p>
        </p:txBody>
      </p:sp>
      <p:pic>
        <p:nvPicPr>
          <p:cNvPr id="19459" name="Picture 4" descr="C:\Documents and Settings\Admin\Мои документы\Мои рисунки\3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825" y="4365625"/>
            <a:ext cx="2376488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0"/>
            <a:ext cx="8540750" cy="6099175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uk-UA" sz="4800" b="1" dirty="0" smtClean="0">
                <a:solidFill>
                  <a:srgbClr val="CC0000"/>
                </a:solidFill>
                <a:effectLst/>
              </a:rPr>
              <a:t>Доберіть  кінцівку.</a:t>
            </a:r>
          </a:p>
          <a:p>
            <a:pPr>
              <a:buFont typeface="Wingdings" pitchFamily="2" charset="2"/>
              <a:buNone/>
            </a:pPr>
            <a:r>
              <a:rPr lang="uk-UA" sz="3600" dirty="0" smtClean="0">
                <a:effectLst/>
              </a:rPr>
              <a:t>Літературна  казка  це  - …</a:t>
            </a:r>
          </a:p>
          <a:p>
            <a:pPr>
              <a:buFont typeface="Wingdings" pitchFamily="2" charset="2"/>
              <a:buNone/>
            </a:pPr>
            <a:r>
              <a:rPr lang="uk-UA" sz="3600" dirty="0" smtClean="0">
                <a:effectLst/>
              </a:rPr>
              <a:t>Народна  казка  це  -  …</a:t>
            </a:r>
          </a:p>
          <a:p>
            <a:pPr>
              <a:buFont typeface="Wingdings" pitchFamily="2" charset="2"/>
              <a:buNone/>
            </a:pPr>
            <a:r>
              <a:rPr lang="uk-UA" sz="3600" dirty="0" smtClean="0">
                <a:effectLst/>
              </a:rPr>
              <a:t>В  казках  перемагає   …</a:t>
            </a:r>
          </a:p>
          <a:p>
            <a:pPr>
              <a:buFont typeface="Wingdings" pitchFamily="2" charset="2"/>
              <a:buNone/>
            </a:pPr>
            <a:r>
              <a:rPr lang="uk-UA" sz="3600" dirty="0" smtClean="0">
                <a:effectLst/>
              </a:rPr>
              <a:t>На  мою  думку , казки  </a:t>
            </a:r>
            <a:r>
              <a:rPr lang="uk-UA" sz="3600" dirty="0" smtClean="0">
                <a:effectLst/>
              </a:rPr>
              <a:t>складались  </a:t>
            </a:r>
            <a:r>
              <a:rPr lang="uk-UA" sz="3600" dirty="0" smtClean="0">
                <a:effectLst/>
              </a:rPr>
              <a:t>для  того  ,  щоб   …</a:t>
            </a:r>
          </a:p>
          <a:p>
            <a:pPr>
              <a:buFont typeface="Wingdings" pitchFamily="2" charset="2"/>
              <a:buNone/>
            </a:pPr>
            <a:endParaRPr lang="ru-RU" sz="3600" dirty="0" smtClean="0">
              <a:effectLst/>
            </a:endParaRPr>
          </a:p>
        </p:txBody>
      </p:sp>
      <p:pic>
        <p:nvPicPr>
          <p:cNvPr id="10244" name="Picture 4" descr="C:\Documents and Settings\Admin\Мои документы\Мои рисунки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288" y="4316526"/>
            <a:ext cx="2831656" cy="2278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Documents and Settings\Admin\Мои документы\Мои рисунки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869466" y="4103462"/>
            <a:ext cx="3539764" cy="2452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smtClean="0">
                <a:solidFill>
                  <a:srgbClr val="FFC000"/>
                </a:solidFill>
              </a:rPr>
              <a:t>Загадка</a:t>
            </a:r>
            <a:endParaRPr lang="ru-RU" smtClean="0">
              <a:solidFill>
                <a:srgbClr val="FFC000"/>
              </a:solidFill>
            </a:endParaRPr>
          </a:p>
        </p:txBody>
      </p:sp>
      <p:sp>
        <p:nvSpPr>
          <p:cNvPr id="21506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uk-UA" smtClean="0">
                <a:effectLst/>
              </a:rPr>
              <a:t>В  темнім  лісі  проживає,</a:t>
            </a:r>
          </a:p>
          <a:p>
            <a:pPr>
              <a:buFont typeface="Wingdings" pitchFamily="2" charset="2"/>
              <a:buNone/>
            </a:pPr>
            <a:r>
              <a:rPr lang="uk-UA" smtClean="0">
                <a:effectLst/>
              </a:rPr>
              <a:t>Довгий  хвіст  пухнастий  має,</a:t>
            </a:r>
          </a:p>
          <a:p>
            <a:pPr>
              <a:buFont typeface="Wingdings" pitchFamily="2" charset="2"/>
              <a:buNone/>
            </a:pPr>
            <a:r>
              <a:rPr lang="uk-UA" smtClean="0">
                <a:effectLst/>
              </a:rPr>
              <a:t>Їй  на  місці  не  сидиться,</a:t>
            </a:r>
          </a:p>
          <a:p>
            <a:pPr>
              <a:buFont typeface="Wingdings" pitchFamily="2" charset="2"/>
              <a:buNone/>
            </a:pPr>
            <a:r>
              <a:rPr lang="uk-UA" smtClean="0">
                <a:effectLst/>
              </a:rPr>
              <a:t>А  зовуть  її  …</a:t>
            </a:r>
            <a:endParaRPr lang="ru-RU" smtClean="0">
              <a:effectLst/>
            </a:endParaRPr>
          </a:p>
        </p:txBody>
      </p:sp>
      <p:pic>
        <p:nvPicPr>
          <p:cNvPr id="21507" name="Picture 4" descr="C:\Documents and Settings\Admin\Мои документы\Мои рисунки\0008-016-Katitsja-kolobok-katitsja-a-navstrechu-emu-lis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2924175"/>
            <a:ext cx="28670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2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8645990" cy="4643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0" y="5500688"/>
            <a:ext cx="914400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indent="266700" algn="just" eaLnBrk="0" hangingPunct="0">
              <a:defRPr/>
            </a:pPr>
            <a:r>
              <a:rPr lang="uk-UA" sz="2300" dirty="0">
                <a:solidFill>
                  <a:srgbClr val="FFC000"/>
                </a:solidFill>
              </a:rPr>
              <a:t>Поверталася стара лисиця із невдалого полювання. У животі бурчить від голоду. Іде, солодкими оченятами позирає. Назустріч їжак.</a:t>
            </a:r>
            <a:endParaRPr lang="ru-RU" sz="2300" kern="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2531" name="Picture 3" descr="C:\Documents and Settings\Admin\Мои документы\Мои рисунки\211384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38" y="500063"/>
            <a:ext cx="2500312" cy="36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C:\Documents and Settings\Admin\Мои документы\Мои рисунки\2113851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188" y="1989138"/>
            <a:ext cx="1357312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" y="5072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Облака">
  <a:themeElements>
    <a:clrScheme name="Облака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Облак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635</TotalTime>
  <Words>648</Words>
  <Application>Microsoft Office PowerPoint</Application>
  <PresentationFormat>Экран (4:3)</PresentationFormat>
  <Paragraphs>127</Paragraphs>
  <Slides>24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Облака</vt:lpstr>
      <vt:lpstr>Українська народна казка “ЛИСИЦЯ ТА ЇЖАК”</vt:lpstr>
      <vt:lpstr>План  уроку</vt:lpstr>
      <vt:lpstr>Чистомовка</vt:lpstr>
      <vt:lpstr>Загадка  </vt:lpstr>
      <vt:lpstr>Тест </vt:lpstr>
      <vt:lpstr>Перевірка  домашнього  завдання</vt:lpstr>
      <vt:lpstr>Слайд 7</vt:lpstr>
      <vt:lpstr>Загадка</vt:lpstr>
      <vt:lpstr>Слайд 9</vt:lpstr>
      <vt:lpstr>Слайд 10</vt:lpstr>
      <vt:lpstr>Слайд 11</vt:lpstr>
      <vt:lpstr>Слайд 12</vt:lpstr>
      <vt:lpstr>Слайд 13</vt:lpstr>
      <vt:lpstr>Довідкове  бюро</vt:lpstr>
      <vt:lpstr>Хвилинка  відпочинку</vt:lpstr>
      <vt:lpstr>Розширення кута зору</vt:lpstr>
      <vt:lpstr>Слайд 17</vt:lpstr>
      <vt:lpstr>Слайд 18</vt:lpstr>
      <vt:lpstr>Мовно-логічне завдання</vt:lpstr>
      <vt:lpstr>Правила  ведення  діалогу</vt:lpstr>
      <vt:lpstr>Слайд 21</vt:lpstr>
      <vt:lpstr>Домашнє  завдання</vt:lpstr>
      <vt:lpstr>Слайд 23</vt:lpstr>
      <vt:lpstr>Кінець</vt:lpstr>
    </vt:vector>
  </TitlesOfParts>
  <Company>Организация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Українська народна казка “ЛИСИЧКА ТА ЇЖАК”</dc:title>
  <dc:creator>Sania</dc:creator>
  <cp:lastModifiedBy>admin</cp:lastModifiedBy>
  <cp:revision>57</cp:revision>
  <dcterms:created xsi:type="dcterms:W3CDTF">2011-12-27T20:24:27Z</dcterms:created>
  <dcterms:modified xsi:type="dcterms:W3CDTF">2013-11-18T16:08:37Z</dcterms:modified>
</cp:coreProperties>
</file>