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0" r:id="rId3"/>
    <p:sldId id="258" r:id="rId4"/>
    <p:sldId id="261" r:id="rId5"/>
    <p:sldId id="259" r:id="rId6"/>
    <p:sldId id="262" r:id="rId7"/>
    <p:sldId id="263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64" r:id="rId22"/>
  </p:sldIdLst>
  <p:sldSz cx="6858000" cy="9144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41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F5F47-4CF5-4764-8782-BD5C01567A1D}" type="datetimeFigureOut">
              <a:rPr lang="uk-UA" smtClean="0"/>
              <a:pPr/>
              <a:t>18.02.2015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746CA-FDFC-497B-BABA-43AB5C56D1B8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746CA-FDFC-497B-BABA-43AB5C56D1B8}" type="slidenum">
              <a:rPr lang="uk-UA" smtClean="0"/>
              <a:pPr/>
              <a:t>1</a:t>
            </a:fld>
            <a:endParaRPr lang="uk-U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746CA-FDFC-497B-BABA-43AB5C56D1B8}" type="slidenum">
              <a:rPr lang="uk-UA" smtClean="0"/>
              <a:pPr/>
              <a:t>18</a:t>
            </a:fld>
            <a:endParaRPr lang="uk-U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746CA-FDFC-497B-BABA-43AB5C56D1B8}" type="slidenum">
              <a:rPr lang="uk-UA" smtClean="0"/>
              <a:pPr/>
              <a:t>21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746CA-FDFC-497B-BABA-43AB5C56D1B8}" type="slidenum">
              <a:rPr lang="uk-UA" smtClean="0"/>
              <a:pPr/>
              <a:t>2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746CA-FDFC-497B-BABA-43AB5C56D1B8}" type="slidenum">
              <a:rPr lang="uk-UA" smtClean="0"/>
              <a:pPr/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746CA-FDFC-497B-BABA-43AB5C56D1B8}" type="slidenum">
              <a:rPr lang="uk-UA" smtClean="0"/>
              <a:pPr/>
              <a:t>4</a:t>
            </a:fld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746CA-FDFC-497B-BABA-43AB5C56D1B8}" type="slidenum">
              <a:rPr lang="uk-UA" smtClean="0"/>
              <a:pPr/>
              <a:t>5</a:t>
            </a:fld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746CA-FDFC-497B-BABA-43AB5C56D1B8}" type="slidenum">
              <a:rPr lang="uk-UA" smtClean="0"/>
              <a:pPr/>
              <a:t>6</a:t>
            </a:fld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746CA-FDFC-497B-BABA-43AB5C56D1B8}" type="slidenum">
              <a:rPr lang="uk-UA" smtClean="0"/>
              <a:pPr/>
              <a:t>7</a:t>
            </a:fld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746CA-FDFC-497B-BABA-43AB5C56D1B8}" type="slidenum">
              <a:rPr lang="uk-UA" smtClean="0"/>
              <a:pPr/>
              <a:t>12</a:t>
            </a:fld>
            <a:endParaRPr lang="uk-U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1746CA-FDFC-497B-BABA-43AB5C56D1B8}" type="slidenum">
              <a:rPr lang="uk-UA" smtClean="0"/>
              <a:pPr/>
              <a:t>15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24C1-EF41-46C1-99C6-1D7F158FE721}" type="datetimeFigureOut">
              <a:rPr lang="uk-UA" smtClean="0"/>
              <a:pPr/>
              <a:t>18.02.2015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B4C0-7E9F-49FC-BDDB-10B7F4DFF14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24C1-EF41-46C1-99C6-1D7F158FE721}" type="datetimeFigureOut">
              <a:rPr lang="uk-UA" smtClean="0"/>
              <a:pPr/>
              <a:t>18.02.2015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B4C0-7E9F-49FC-BDDB-10B7F4DFF14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24C1-EF41-46C1-99C6-1D7F158FE721}" type="datetimeFigureOut">
              <a:rPr lang="uk-UA" smtClean="0"/>
              <a:pPr/>
              <a:t>18.02.2015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B4C0-7E9F-49FC-BDDB-10B7F4DFF14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24C1-EF41-46C1-99C6-1D7F158FE721}" type="datetimeFigureOut">
              <a:rPr lang="uk-UA" smtClean="0"/>
              <a:pPr/>
              <a:t>18.02.2015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B4C0-7E9F-49FC-BDDB-10B7F4DFF14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24C1-EF41-46C1-99C6-1D7F158FE721}" type="datetimeFigureOut">
              <a:rPr lang="uk-UA" smtClean="0"/>
              <a:pPr/>
              <a:t>18.02.2015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B4C0-7E9F-49FC-BDDB-10B7F4DFF14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24C1-EF41-46C1-99C6-1D7F158FE721}" type="datetimeFigureOut">
              <a:rPr lang="uk-UA" smtClean="0"/>
              <a:pPr/>
              <a:t>18.02.2015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B4C0-7E9F-49FC-BDDB-10B7F4DFF14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24C1-EF41-46C1-99C6-1D7F158FE721}" type="datetimeFigureOut">
              <a:rPr lang="uk-UA" smtClean="0"/>
              <a:pPr/>
              <a:t>18.02.2015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B4C0-7E9F-49FC-BDDB-10B7F4DFF14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24C1-EF41-46C1-99C6-1D7F158FE721}" type="datetimeFigureOut">
              <a:rPr lang="uk-UA" smtClean="0"/>
              <a:pPr/>
              <a:t>18.02.2015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B4C0-7E9F-49FC-BDDB-10B7F4DFF14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24C1-EF41-46C1-99C6-1D7F158FE721}" type="datetimeFigureOut">
              <a:rPr lang="uk-UA" smtClean="0"/>
              <a:pPr/>
              <a:t>18.02.2015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B4C0-7E9F-49FC-BDDB-10B7F4DFF14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24C1-EF41-46C1-99C6-1D7F158FE721}" type="datetimeFigureOut">
              <a:rPr lang="uk-UA" smtClean="0"/>
              <a:pPr/>
              <a:t>18.02.2015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B4C0-7E9F-49FC-BDDB-10B7F4DFF14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24C1-EF41-46C1-99C6-1D7F158FE721}" type="datetimeFigureOut">
              <a:rPr lang="uk-UA" smtClean="0"/>
              <a:pPr/>
              <a:t>18.02.2015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DB4C0-7E9F-49FC-BDDB-10B7F4DFF14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124C1-EF41-46C1-99C6-1D7F158FE721}" type="datetimeFigureOut">
              <a:rPr lang="uk-UA" smtClean="0"/>
              <a:pPr/>
              <a:t>18.02.2015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DB4C0-7E9F-49FC-BDDB-10B7F4DFF140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VipTalisman2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6858000" cy="9143999"/>
          </a:xfrm>
        </p:spPr>
      </p:pic>
      <p:sp>
        <p:nvSpPr>
          <p:cNvPr id="5" name="Прямоугольник 4"/>
          <p:cNvSpPr/>
          <p:nvPr/>
        </p:nvSpPr>
        <p:spPr>
          <a:xfrm>
            <a:off x="1428736" y="2285984"/>
            <a:ext cx="398570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ПОРТФОЛІО </a:t>
            </a:r>
            <a:endParaRPr lang="uk-UA" sz="4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3050" y="3286116"/>
            <a:ext cx="347941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вчителя </a:t>
            </a:r>
            <a:br>
              <a:rPr lang="uk-UA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</a:br>
            <a:r>
              <a:rPr lang="uk-UA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ІНФОРМАТИКИ</a:t>
            </a:r>
            <a:endParaRPr lang="uk-UA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1546" y="5429256"/>
            <a:ext cx="460851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Кравчук </a:t>
            </a:r>
          </a:p>
          <a:p>
            <a:pPr algn="ctr"/>
            <a:r>
              <a:rPr lang="uk-UA" sz="4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Тетяни Петрівни</a:t>
            </a:r>
            <a:endParaRPr lang="uk-UA" sz="4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5860" y="1071538"/>
            <a:ext cx="43576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Тернопільська спеціалізована школа</a:t>
            </a:r>
          </a:p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І-ІІІ ступенів №7 з поглибленим вивченням іноземних мов 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VipTalisman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50117_2030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4582064"/>
          </a:xfrm>
          <a:prstGeom prst="rect">
            <a:avLst/>
          </a:prstGeom>
        </p:spPr>
      </p:pic>
      <p:pic>
        <p:nvPicPr>
          <p:cNvPr id="2" name="Рисунок 1" descr="IMG_20150117_202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00562"/>
            <a:ext cx="6858000" cy="464343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VipTalisman2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858000" cy="9143999"/>
          </a:xfrm>
        </p:spPr>
      </p:pic>
      <p:sp>
        <p:nvSpPr>
          <p:cNvPr id="9" name="Прямоугольник 8"/>
          <p:cNvSpPr/>
          <p:nvPr/>
        </p:nvSpPr>
        <p:spPr>
          <a:xfrm>
            <a:off x="928670" y="1142976"/>
            <a:ext cx="43576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Моє педагогічне кредо</a:t>
            </a:r>
          </a:p>
          <a:p>
            <a:pPr algn="ctr"/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28670" y="1571604"/>
            <a:ext cx="514353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2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“Щоб</a:t>
            </a:r>
            <a:r>
              <a:rPr lang="uk-UA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дійти до мети, потрібно перш за все </a:t>
            </a:r>
            <a:r>
              <a:rPr lang="uk-UA" sz="32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іти”</a:t>
            </a:r>
            <a:endParaRPr lang="uk-UA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43050" y="3071802"/>
            <a:ext cx="39290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Проблемна тема, </a:t>
            </a:r>
          </a:p>
          <a:p>
            <a:r>
              <a:rPr lang="uk-UA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над якою я працюю </a:t>
            </a:r>
            <a:endParaRPr lang="uk-UA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85860" y="3929058"/>
            <a:ext cx="4857784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“Формування</a:t>
            </a:r>
            <a:r>
              <a:rPr lang="uk-UA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інформаційної компетентності учнів на уроках інформатики через впровадження ігрових та проектних </a:t>
            </a:r>
            <a:r>
              <a:rPr lang="uk-UA" sz="32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технологій”</a:t>
            </a:r>
            <a:endParaRPr lang="uk-UA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VipTalisman2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6858000" cy="9143999"/>
          </a:xfrm>
        </p:spPr>
      </p:pic>
      <p:pic>
        <p:nvPicPr>
          <p:cNvPr id="8" name="Рисунок 7" descr="120071280_FULpi88A_1421505256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46" y="1142976"/>
            <a:ext cx="285752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500438" y="1643042"/>
            <a:ext cx="207170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Кравчук </a:t>
            </a:r>
          </a:p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Тетяна </a:t>
            </a:r>
          </a:p>
          <a:p>
            <a:pPr algn="ctr"/>
            <a:r>
              <a:rPr lang="uk-UA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Петрівна</a:t>
            </a:r>
            <a:endParaRPr lang="uk-UA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857232" y="5143504"/>
            <a:ext cx="507209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Дата народження</a:t>
            </a:r>
            <a:r>
              <a:rPr lang="uk-UA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- 30.04.1978 р.</a:t>
            </a:r>
            <a:endParaRPr lang="uk-UA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Адреса </a:t>
            </a:r>
            <a:r>
              <a:rPr lang="uk-UA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м. Тернопіль, вул. Братів </a:t>
            </a:r>
            <a:r>
              <a:rPr lang="uk-UA" sz="20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Гжицьких</a:t>
            </a:r>
            <a:r>
              <a:rPr lang="uk-UA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1/14, 46009</a:t>
            </a:r>
          </a:p>
          <a:p>
            <a:pPr eaLnBrk="0" hangingPunct="0"/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Місце роботи - </a:t>
            </a:r>
            <a:r>
              <a:rPr lang="uk-UA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Тернопільська спеціалізована школа І-ІІІ ступенів №7 з поглибленим вивченням іноземних мов</a:t>
            </a:r>
            <a:endParaRPr lang="uk-UA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Категорія, звання </a:t>
            </a:r>
            <a:r>
              <a:rPr lang="uk-UA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вища, «Старший </a:t>
            </a:r>
            <a:r>
              <a:rPr lang="uk-UA" sz="20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вчитель”</a:t>
            </a:r>
            <a:r>
              <a:rPr lang="uk-UA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uk-UA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Стаж роботи </a:t>
            </a:r>
            <a:r>
              <a:rPr lang="uk-UA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13 років</a:t>
            </a:r>
            <a:endParaRPr lang="uk-UA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uk-UA" sz="20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66" y="3786182"/>
            <a:ext cx="4572032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Вчитель інформатики, з</a:t>
            </a:r>
            <a:r>
              <a:rPr lang="uk-UA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аступник </a:t>
            </a:r>
            <a:r>
              <a:rPr lang="uk-UA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директора </a:t>
            </a:r>
          </a:p>
          <a:p>
            <a:pPr algn="ctr"/>
            <a:r>
              <a:rPr lang="uk-UA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 виховної </a:t>
            </a:r>
            <a:r>
              <a:rPr lang="uk-UA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роботи</a:t>
            </a:r>
            <a:endParaRPr lang="uk-UA" sz="2400" b="1" dirty="0" smtClean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VipTalisman2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858000" cy="9143999"/>
          </a:xfrm>
        </p:spPr>
      </p:pic>
      <p:sp>
        <p:nvSpPr>
          <p:cNvPr id="10" name="Прямоугольник 9"/>
          <p:cNvSpPr/>
          <p:nvPr/>
        </p:nvSpPr>
        <p:spPr>
          <a:xfrm>
            <a:off x="1357298" y="3500430"/>
            <a:ext cx="4857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Освіта </a:t>
            </a: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вища,   Тернопільський  державний педагогічний університет ім. В.Гнатюка, 22.02001р.    </a:t>
            </a:r>
          </a:p>
          <a:p>
            <a:pPr eaLnBrk="0" hangingPunct="0"/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</a:t>
            </a:r>
            <a:endParaRPr lang="uk-UA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Спеціальність </a:t>
            </a: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Педагогіка і методика середньої освіти. Фізика та основи інформатики</a:t>
            </a:r>
          </a:p>
          <a:p>
            <a:pPr eaLnBrk="0" hangingPunct="0"/>
            <a:endParaRPr lang="uk-UA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Фахова  кваліфікація </a:t>
            </a: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вчитель фізики, основ інформатики, астрономії і безпеки життєдіяльності</a:t>
            </a:r>
          </a:p>
          <a:p>
            <a:pPr eaLnBrk="0" hangingPunct="0"/>
            <a:endParaRPr lang="uk-UA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1" name="Рисунок 10" descr="images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74" y="1142976"/>
            <a:ext cx="4357718" cy="2143140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VipTalisman2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858000" cy="9143999"/>
          </a:xfrm>
        </p:spPr>
      </p:pic>
      <p:sp>
        <p:nvSpPr>
          <p:cNvPr id="6" name="Прямоугольник 5"/>
          <p:cNvSpPr/>
          <p:nvPr/>
        </p:nvSpPr>
        <p:spPr>
          <a:xfrm>
            <a:off x="928670" y="4857752"/>
            <a:ext cx="51435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Підвищення кваліфікації </a:t>
            </a: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ТОКІППО</a:t>
            </a:r>
            <a:b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27.07.2007р., реєстраційний номер </a:t>
            </a:r>
          </a:p>
          <a:p>
            <a:pPr eaLnBrk="0" hangingPunct="0"/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посвідчення 1890</a:t>
            </a:r>
          </a:p>
          <a:p>
            <a:pPr eaLnBrk="0" hangingPunct="0"/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Залікова робота на тему </a:t>
            </a:r>
            <a:r>
              <a:rPr lang="uk-UA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“Створення</a:t>
            </a: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дидактичних матеріалів у програмі </a:t>
            </a:r>
            <a:r>
              <a:rPr lang="en-US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Word</a:t>
            </a: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b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uk-UA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Ø"/>
            </a:pP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27.03.2012р., реєстраційний номер посвідчення 733</a:t>
            </a:r>
          </a:p>
          <a:p>
            <a:pPr eaLnBrk="0" hangingPunct="0"/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Залікова робота на тему </a:t>
            </a:r>
            <a:r>
              <a:rPr lang="uk-UA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“Формування</a:t>
            </a: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ключових </a:t>
            </a:r>
            <a:r>
              <a:rPr lang="uk-UA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компетентностей</a:t>
            </a: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учнів через систему моральних </a:t>
            </a:r>
            <a:r>
              <a:rPr lang="uk-UA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цінностей”</a:t>
            </a:r>
            <a:r>
              <a:rPr lang="uk-UA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(проект)</a:t>
            </a:r>
            <a:endParaRPr lang="uk-UA" dirty="0"/>
          </a:p>
        </p:txBody>
      </p:sp>
      <p:pic>
        <p:nvPicPr>
          <p:cNvPr id="7" name="Рисунок 6" descr="tokippo_12_10_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422" y="1000100"/>
            <a:ext cx="4429156" cy="2143140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857232" y="3214678"/>
            <a:ext cx="45720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Педагоги не можуть успішно когось учити, якщо в цей же час ретельно не вчаться самі.</a:t>
            </a:r>
          </a:p>
          <a:p>
            <a:pPr algn="r"/>
            <a:r>
              <a:rPr lang="uk-UA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Алі Апшероні</a:t>
            </a:r>
            <a:endParaRPr lang="uk-UA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VipTalisman2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6858000" cy="9143999"/>
          </a:xfr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85860" y="1571604"/>
            <a:ext cx="500066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2005  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Грамота управління освіти і науки Тернопільської міської ради за багаторічну сумлінну працю, успіхи у навчанні і вихованні підростаючого покоління та за результатами атестації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2005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Грамота управління освіти і науки Тернопільської обласної державної адміністрації за багаторічну сумлінну працю, професіоналізм та з нагоди 50-річчя від дня заснування школи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2005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Грамота дирекції ТСШ№7 у номінації </a:t>
            </a:r>
            <a:r>
              <a:rPr lang="uk-UA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“Класний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керівник </a:t>
            </a:r>
            <a:r>
              <a:rPr lang="uk-UA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року”</a:t>
            </a:r>
            <a:endParaRPr lang="uk-UA" sz="1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2007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Грамота управління освіти Тернопільської міської ради за багаторічну сумлінну працю, високий професіоналізм та з нагоди Дня працівників освіти 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2009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Грамота управління освіти Тернопільської міської ради за участь у І (міському) турі Всеукраїнського конкурсу </a:t>
            </a:r>
            <a:r>
              <a:rPr lang="uk-UA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“Учитель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року - 2009” у номінації </a:t>
            </a:r>
            <a:r>
              <a:rPr lang="uk-UA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“Інформатика”</a:t>
            </a:r>
            <a:endParaRPr lang="uk-UA" sz="1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2009 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Грамота управління освіти і науки Тернопільської обласної державної адміністрації за належний рівень організації та проведення ІІІ  етапу ІХ Міжнародного конкурсу української мови імені Петра </a:t>
            </a:r>
            <a:r>
              <a:rPr lang="uk-UA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Яцика</a:t>
            </a:r>
            <a:endParaRPr lang="uk-UA" sz="1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2009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Грамота дирекції ТСШ№7 у номінації </a:t>
            </a:r>
            <a:r>
              <a:rPr lang="uk-UA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“Адміністратор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року”</a:t>
            </a:r>
            <a:endParaRPr lang="uk-UA" sz="1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85794" y="857224"/>
            <a:ext cx="55721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Грамоти і подяки  </a:t>
            </a:r>
            <a:endParaRPr lang="uk-UA" sz="4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VipTalisman2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6858000" cy="9143999"/>
          </a:xfrm>
        </p:spPr>
      </p:pic>
      <p:sp>
        <p:nvSpPr>
          <p:cNvPr id="10" name="Прямоугольник 9"/>
          <p:cNvSpPr/>
          <p:nvPr/>
        </p:nvSpPr>
        <p:spPr>
          <a:xfrm>
            <a:off x="500042" y="857224"/>
            <a:ext cx="55721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Грамоти і подяки  </a:t>
            </a:r>
            <a:endParaRPr lang="uk-UA" sz="4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14356" y="1571604"/>
            <a:ext cx="5000660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2010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Грамота управління освіти Тернопільської міської ради за перемогу у міському конкурсі </a:t>
            </a:r>
            <a:r>
              <a:rPr lang="uk-UA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“Мій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мультимедійний </a:t>
            </a:r>
            <a:r>
              <a:rPr lang="uk-UA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урок”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за оригінальність методичної розробки та високу ефективність використання мультимедійного обладнання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2012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Сертифікат Тернопільського інформаційно-методичного центру освіти комунальної форми власності учаснику виставки інноваційних виховних технологій</a:t>
            </a:r>
            <a:endParaRPr lang="uk-UA" sz="16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2012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Грамота дирекції ТСШ№7 у номінації </a:t>
            </a:r>
            <a:r>
              <a:rPr lang="uk-UA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“Адміністратор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року”</a:t>
            </a:r>
            <a:endParaRPr lang="uk-UA" sz="16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2013 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Грамота  профспілки працівників освіти і науки  м. Тернополя за багаторічну сумлінну працю, активну участь у профспілковому русі освітян міста Тернополя та з нагоди 35-річного ювілею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2014 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Подяка управління освіти і науки Тернопільської міської ради за вагомий внесок в організації волонтерського руху педагогічних працівників та учнівської громадськості в рамках патріотичної акції на підтримку воїнів АТО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2014 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Сертифікат інституту освітньої та молодіжної політики м. </a:t>
            </a:r>
            <a:r>
              <a:rPr lang="uk-UA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Київа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учасника Сьомої Всеукраїнської науково-практичної заочної конференції </a:t>
            </a:r>
            <a:r>
              <a:rPr lang="uk-UA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“Актуальні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проблеми педагогічної </a:t>
            </a:r>
            <a:r>
              <a:rPr lang="uk-UA" sz="16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науки”</a:t>
            </a:r>
            <a:r>
              <a:rPr lang="uk-UA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uk-UA" sz="16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487</Words>
  <Application>Microsoft Office PowerPoint</Application>
  <PresentationFormat>Экран (4:3)</PresentationFormat>
  <Paragraphs>59</Paragraphs>
  <Slides>21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таня</cp:lastModifiedBy>
  <cp:revision>40</cp:revision>
  <dcterms:created xsi:type="dcterms:W3CDTF">2015-01-17T16:09:34Z</dcterms:created>
  <dcterms:modified xsi:type="dcterms:W3CDTF">2015-02-18T16:44:21Z</dcterms:modified>
</cp:coreProperties>
</file>