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  <p:sldMasterId id="2147483756" r:id="rId7"/>
  </p:sldMasterIdLst>
  <p:sldIdLst>
    <p:sldId id="256" r:id="rId8"/>
    <p:sldId id="258" r:id="rId9"/>
    <p:sldId id="257" r:id="rId10"/>
    <p:sldId id="270" r:id="rId11"/>
    <p:sldId id="288" r:id="rId12"/>
    <p:sldId id="289" r:id="rId13"/>
    <p:sldId id="305" r:id="rId14"/>
    <p:sldId id="306" r:id="rId15"/>
    <p:sldId id="290" r:id="rId16"/>
    <p:sldId id="308" r:id="rId17"/>
    <p:sldId id="260" r:id="rId18"/>
    <p:sldId id="283" r:id="rId19"/>
    <p:sldId id="284" r:id="rId20"/>
    <p:sldId id="285" r:id="rId21"/>
    <p:sldId id="286" r:id="rId22"/>
    <p:sldId id="259" r:id="rId23"/>
    <p:sldId id="293" r:id="rId24"/>
    <p:sldId id="309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271" r:id="rId34"/>
    <p:sldId id="302" r:id="rId35"/>
    <p:sldId id="265" r:id="rId36"/>
    <p:sldId id="303" r:id="rId37"/>
    <p:sldId id="307" r:id="rId38"/>
    <p:sldId id="304" r:id="rId39"/>
    <p:sldId id="277" r:id="rId40"/>
    <p:sldId id="27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C2799"/>
    <a:srgbClr val="D73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3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DD82C-BB1F-41F9-B654-0BBEC057E64C}" type="doc">
      <dgm:prSet loTypeId="urn:microsoft.com/office/officeart/2005/8/layout/cycle6" loCatId="cycle" qsTypeId="urn:microsoft.com/office/officeart/2005/8/quickstyle/3d8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CE48717-72A3-418B-A7D8-28A5B0C23350}">
      <dgm:prSet phldrT="[Текст]"/>
      <dgm:spPr>
        <a:solidFill>
          <a:srgbClr val="00B050"/>
        </a:solidFill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xmlns:r="http://schemas.openxmlformats.org/officeDocument/2006/relationships" r:id="" action="ppaction://noaction"/>
            </a:rPr>
            <a:t>Комп’ютерні технологі</a:t>
          </a:r>
          <a:r>
            <a:rPr lang="uk-UA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xmlns:r="http://schemas.openxmlformats.org/officeDocument/2006/relationships" r:id="" action="ppaction://noaction"/>
            </a:rPr>
            <a:t>ї</a:t>
          </a:r>
          <a:endParaRPr lang="uk-UA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ABEC916-726D-45E6-9F5C-4DF2D4B30B69}" type="parTrans" cxnId="{8FA0929C-DAB5-45A2-A1E8-80A1BF3BF368}">
      <dgm:prSet/>
      <dgm:spPr/>
      <dgm:t>
        <a:bodyPr/>
        <a:lstStyle/>
        <a:p>
          <a:endParaRPr lang="ru-RU"/>
        </a:p>
      </dgm:t>
    </dgm:pt>
    <dgm:pt modelId="{C654EAF1-3594-4E80-ACE0-D138B78BB5A1}" type="sibTrans" cxnId="{8FA0929C-DAB5-45A2-A1E8-80A1BF3BF368}">
      <dgm:prSet/>
      <dgm:spPr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F061F17A-A13C-402A-ABF1-42D812B6E6BC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uk-UA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" action="ppaction://noaction"/>
            </a:rPr>
            <a:t>Творчі вправи та завдання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C05157-B226-4660-BEE1-685AC3866B01}" type="parTrans" cxnId="{1925ADF7-EB01-4F23-9899-008549700D4E}">
      <dgm:prSet/>
      <dgm:spPr/>
      <dgm:t>
        <a:bodyPr/>
        <a:lstStyle/>
        <a:p>
          <a:endParaRPr lang="ru-RU"/>
        </a:p>
      </dgm:t>
    </dgm:pt>
    <dgm:pt modelId="{B39EE162-8D7E-45F4-BF56-4954FDB22219}" type="sibTrans" cxnId="{1925ADF7-EB01-4F23-9899-008549700D4E}">
      <dgm:prSet/>
      <dgm:spPr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03B302E2-42CD-4412-8875-658612B4D2C2}">
      <dgm:prSet phldrT="[Текст]"/>
      <dgm:spPr>
        <a:solidFill>
          <a:srgbClr val="00B050"/>
        </a:solidFill>
      </dgm:spPr>
      <dgm:t>
        <a:bodyPr/>
        <a:lstStyle/>
        <a:p>
          <a:r>
            <a:rPr lang="uk-UA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" action="ppaction://noaction"/>
            </a:rPr>
            <a:t>Інноваційні підходи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E5605-53DD-4C29-A97E-266246869D8A}" type="parTrans" cxnId="{84E47861-16DB-44AC-AD5B-7126C8E04151}">
      <dgm:prSet/>
      <dgm:spPr/>
      <dgm:t>
        <a:bodyPr/>
        <a:lstStyle/>
        <a:p>
          <a:endParaRPr lang="ru-RU"/>
        </a:p>
      </dgm:t>
    </dgm:pt>
    <dgm:pt modelId="{67A7427C-054B-4CB0-96A6-444606C2D9F6}" type="sibTrans" cxnId="{84E47861-16DB-44AC-AD5B-7126C8E04151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7F680EB5-E5A0-4719-B530-0E4765868534}">
      <dgm:prSet/>
      <dgm:spPr>
        <a:solidFill>
          <a:srgbClr val="00B050"/>
        </a:solidFill>
      </dgm:spPr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Навчальна діяльність</a:t>
          </a:r>
          <a:endParaRPr lang="ru-RU" dirty="0"/>
        </a:p>
      </dgm:t>
    </dgm:pt>
    <dgm:pt modelId="{7B150DC0-5B88-4670-821B-13EEC6470459}" type="parTrans" cxnId="{72170D6C-82BA-45A0-B37B-A325646114CF}">
      <dgm:prSet/>
      <dgm:spPr/>
      <dgm:t>
        <a:bodyPr/>
        <a:lstStyle/>
        <a:p>
          <a:endParaRPr lang="ru-RU"/>
        </a:p>
      </dgm:t>
    </dgm:pt>
    <dgm:pt modelId="{E7B1E862-CB92-4176-B19C-16F5B49D5C50}" type="sibTrans" cxnId="{72170D6C-82BA-45A0-B37B-A325646114CF}">
      <dgm:prSet/>
      <dgm:spPr/>
      <dgm:t>
        <a:bodyPr/>
        <a:lstStyle/>
        <a:p>
          <a:endParaRPr lang="ru-RU"/>
        </a:p>
      </dgm:t>
    </dgm:pt>
    <dgm:pt modelId="{1D29153B-0B94-45A4-87EC-26B718A3E791}" type="pres">
      <dgm:prSet presAssocID="{DACDD82C-BB1F-41F9-B654-0BBEC057E64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5BA4F1-14D8-4006-B261-1DDADAE09E96}" type="pres">
      <dgm:prSet presAssocID="{0CE48717-72A3-418B-A7D8-28A5B0C23350}" presName="node" presStyleLbl="node1" presStyleIdx="0" presStyleCnt="4" custRadScaleRad="101683" custRadScaleInc="4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17765-AE6C-46CD-99D2-5FFC457682FF}" type="pres">
      <dgm:prSet presAssocID="{0CE48717-72A3-418B-A7D8-28A5B0C23350}" presName="spNode" presStyleCnt="0"/>
      <dgm:spPr/>
    </dgm:pt>
    <dgm:pt modelId="{33889B17-03DE-4261-8AD5-4D3A15A84119}" type="pres">
      <dgm:prSet presAssocID="{C654EAF1-3594-4E80-ACE0-D138B78BB5A1}" presName="sibTrans" presStyleLbl="sibTrans1D1" presStyleIdx="0" presStyleCnt="4"/>
      <dgm:spPr/>
      <dgm:t>
        <a:bodyPr/>
        <a:lstStyle/>
        <a:p>
          <a:endParaRPr lang="ru-RU"/>
        </a:p>
      </dgm:t>
    </dgm:pt>
    <dgm:pt modelId="{D344FBB2-960D-4646-A453-CED50EAC79C3}" type="pres">
      <dgm:prSet presAssocID="{F061F17A-A13C-402A-ABF1-42D812B6E6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3895B-BA3D-4F6A-9D09-C205928B2A6B}" type="pres">
      <dgm:prSet presAssocID="{F061F17A-A13C-402A-ABF1-42D812B6E6BC}" presName="spNode" presStyleCnt="0"/>
      <dgm:spPr/>
    </dgm:pt>
    <dgm:pt modelId="{5A691249-92A7-4BC3-B286-D05DFA623D32}" type="pres">
      <dgm:prSet presAssocID="{B39EE162-8D7E-45F4-BF56-4954FDB22219}" presName="sibTrans" presStyleLbl="sibTrans1D1" presStyleIdx="1" presStyleCnt="4"/>
      <dgm:spPr/>
      <dgm:t>
        <a:bodyPr/>
        <a:lstStyle/>
        <a:p>
          <a:endParaRPr lang="ru-RU"/>
        </a:p>
      </dgm:t>
    </dgm:pt>
    <dgm:pt modelId="{3D3393D6-054F-4529-A7B5-D63DAD444CBE}" type="pres">
      <dgm:prSet presAssocID="{03B302E2-42CD-4412-8875-658612B4D2C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2395F-0FA7-4BAD-8325-D6BD3F808212}" type="pres">
      <dgm:prSet presAssocID="{03B302E2-42CD-4412-8875-658612B4D2C2}" presName="spNode" presStyleCnt="0"/>
      <dgm:spPr/>
    </dgm:pt>
    <dgm:pt modelId="{A6B92C64-B54D-47D9-AF0B-EAF484497688}" type="pres">
      <dgm:prSet presAssocID="{67A7427C-054B-4CB0-96A6-444606C2D9F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697FAD15-0A68-4920-877C-F533319BAA0D}" type="pres">
      <dgm:prSet presAssocID="{7F680EB5-E5A0-4719-B530-0E476586853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36DB7-BBC1-4CC0-89E0-2C59F7013185}" type="pres">
      <dgm:prSet presAssocID="{7F680EB5-E5A0-4719-B530-0E4765868534}" presName="spNode" presStyleCnt="0"/>
      <dgm:spPr/>
    </dgm:pt>
    <dgm:pt modelId="{6342CE46-56E8-41BE-BAC6-C7772A40198E}" type="pres">
      <dgm:prSet presAssocID="{E7B1E862-CB92-4176-B19C-16F5B49D5C50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E350EC7C-3A71-4792-9789-2EA0DB398994}" type="presOf" srcId="{DACDD82C-BB1F-41F9-B654-0BBEC057E64C}" destId="{1D29153B-0B94-45A4-87EC-26B718A3E791}" srcOrd="0" destOrd="0" presId="urn:microsoft.com/office/officeart/2005/8/layout/cycle6"/>
    <dgm:cxn modelId="{8FA0929C-DAB5-45A2-A1E8-80A1BF3BF368}" srcId="{DACDD82C-BB1F-41F9-B654-0BBEC057E64C}" destId="{0CE48717-72A3-418B-A7D8-28A5B0C23350}" srcOrd="0" destOrd="0" parTransId="{EABEC916-726D-45E6-9F5C-4DF2D4B30B69}" sibTransId="{C654EAF1-3594-4E80-ACE0-D138B78BB5A1}"/>
    <dgm:cxn modelId="{84E47861-16DB-44AC-AD5B-7126C8E04151}" srcId="{DACDD82C-BB1F-41F9-B654-0BBEC057E64C}" destId="{03B302E2-42CD-4412-8875-658612B4D2C2}" srcOrd="2" destOrd="0" parTransId="{4ACE5605-53DD-4C29-A97E-266246869D8A}" sibTransId="{67A7427C-054B-4CB0-96A6-444606C2D9F6}"/>
    <dgm:cxn modelId="{19BF05EB-BC12-4C62-A6B9-6B0820137518}" type="presOf" srcId="{C654EAF1-3594-4E80-ACE0-D138B78BB5A1}" destId="{33889B17-03DE-4261-8AD5-4D3A15A84119}" srcOrd="0" destOrd="0" presId="urn:microsoft.com/office/officeart/2005/8/layout/cycle6"/>
    <dgm:cxn modelId="{4A4C2DB5-7859-41AD-80B3-A76752DEA79D}" type="presOf" srcId="{0CE48717-72A3-418B-A7D8-28A5B0C23350}" destId="{B25BA4F1-14D8-4006-B261-1DDADAE09E96}" srcOrd="0" destOrd="0" presId="urn:microsoft.com/office/officeart/2005/8/layout/cycle6"/>
    <dgm:cxn modelId="{38428B5F-E026-4FB3-92FC-D83FF6BB7627}" type="presOf" srcId="{F061F17A-A13C-402A-ABF1-42D812B6E6BC}" destId="{D344FBB2-960D-4646-A453-CED50EAC79C3}" srcOrd="0" destOrd="0" presId="urn:microsoft.com/office/officeart/2005/8/layout/cycle6"/>
    <dgm:cxn modelId="{1925ADF7-EB01-4F23-9899-008549700D4E}" srcId="{DACDD82C-BB1F-41F9-B654-0BBEC057E64C}" destId="{F061F17A-A13C-402A-ABF1-42D812B6E6BC}" srcOrd="1" destOrd="0" parTransId="{BEC05157-B226-4660-BEE1-685AC3866B01}" sibTransId="{B39EE162-8D7E-45F4-BF56-4954FDB22219}"/>
    <dgm:cxn modelId="{E04C326A-7489-4730-8A89-110B4650BCB2}" type="presOf" srcId="{B39EE162-8D7E-45F4-BF56-4954FDB22219}" destId="{5A691249-92A7-4BC3-B286-D05DFA623D32}" srcOrd="0" destOrd="0" presId="urn:microsoft.com/office/officeart/2005/8/layout/cycle6"/>
    <dgm:cxn modelId="{04971EF8-421A-456F-9084-5BEDBFD25C0D}" type="presOf" srcId="{03B302E2-42CD-4412-8875-658612B4D2C2}" destId="{3D3393D6-054F-4529-A7B5-D63DAD444CBE}" srcOrd="0" destOrd="0" presId="urn:microsoft.com/office/officeart/2005/8/layout/cycle6"/>
    <dgm:cxn modelId="{2CAD5099-5E21-42A2-9FC8-6BD5908A2EF8}" type="presOf" srcId="{7F680EB5-E5A0-4719-B530-0E4765868534}" destId="{697FAD15-0A68-4920-877C-F533319BAA0D}" srcOrd="0" destOrd="0" presId="urn:microsoft.com/office/officeart/2005/8/layout/cycle6"/>
    <dgm:cxn modelId="{C9E1922C-C9AA-4B57-89B5-20664897AF2F}" type="presOf" srcId="{E7B1E862-CB92-4176-B19C-16F5B49D5C50}" destId="{6342CE46-56E8-41BE-BAC6-C7772A40198E}" srcOrd="0" destOrd="0" presId="urn:microsoft.com/office/officeart/2005/8/layout/cycle6"/>
    <dgm:cxn modelId="{8256C70A-C0A3-456F-8384-C51D40CF8A2C}" type="presOf" srcId="{67A7427C-054B-4CB0-96A6-444606C2D9F6}" destId="{A6B92C64-B54D-47D9-AF0B-EAF484497688}" srcOrd="0" destOrd="0" presId="urn:microsoft.com/office/officeart/2005/8/layout/cycle6"/>
    <dgm:cxn modelId="{72170D6C-82BA-45A0-B37B-A325646114CF}" srcId="{DACDD82C-BB1F-41F9-B654-0BBEC057E64C}" destId="{7F680EB5-E5A0-4719-B530-0E4765868534}" srcOrd="3" destOrd="0" parTransId="{7B150DC0-5B88-4670-821B-13EEC6470459}" sibTransId="{E7B1E862-CB92-4176-B19C-16F5B49D5C50}"/>
    <dgm:cxn modelId="{ADC15388-83CE-4990-B044-B11909E110B1}" type="presParOf" srcId="{1D29153B-0B94-45A4-87EC-26B718A3E791}" destId="{B25BA4F1-14D8-4006-B261-1DDADAE09E96}" srcOrd="0" destOrd="0" presId="urn:microsoft.com/office/officeart/2005/8/layout/cycle6"/>
    <dgm:cxn modelId="{A223FB27-5715-4743-8D55-AAB426172D24}" type="presParOf" srcId="{1D29153B-0B94-45A4-87EC-26B718A3E791}" destId="{D0717765-AE6C-46CD-99D2-5FFC457682FF}" srcOrd="1" destOrd="0" presId="urn:microsoft.com/office/officeart/2005/8/layout/cycle6"/>
    <dgm:cxn modelId="{47442D06-266E-4F96-8CEB-CECE436070C1}" type="presParOf" srcId="{1D29153B-0B94-45A4-87EC-26B718A3E791}" destId="{33889B17-03DE-4261-8AD5-4D3A15A84119}" srcOrd="2" destOrd="0" presId="urn:microsoft.com/office/officeart/2005/8/layout/cycle6"/>
    <dgm:cxn modelId="{8401FED9-27AB-467A-BE51-8141E2909614}" type="presParOf" srcId="{1D29153B-0B94-45A4-87EC-26B718A3E791}" destId="{D344FBB2-960D-4646-A453-CED50EAC79C3}" srcOrd="3" destOrd="0" presId="urn:microsoft.com/office/officeart/2005/8/layout/cycle6"/>
    <dgm:cxn modelId="{5E430020-C401-41D9-9F90-146A03174035}" type="presParOf" srcId="{1D29153B-0B94-45A4-87EC-26B718A3E791}" destId="{B933895B-BA3D-4F6A-9D09-C205928B2A6B}" srcOrd="4" destOrd="0" presId="urn:microsoft.com/office/officeart/2005/8/layout/cycle6"/>
    <dgm:cxn modelId="{6C7C7145-B63F-404A-A1B3-40448255692A}" type="presParOf" srcId="{1D29153B-0B94-45A4-87EC-26B718A3E791}" destId="{5A691249-92A7-4BC3-B286-D05DFA623D32}" srcOrd="5" destOrd="0" presId="urn:microsoft.com/office/officeart/2005/8/layout/cycle6"/>
    <dgm:cxn modelId="{55034E6F-B814-4B27-A3AA-35CE605841B5}" type="presParOf" srcId="{1D29153B-0B94-45A4-87EC-26B718A3E791}" destId="{3D3393D6-054F-4529-A7B5-D63DAD444CBE}" srcOrd="6" destOrd="0" presId="urn:microsoft.com/office/officeart/2005/8/layout/cycle6"/>
    <dgm:cxn modelId="{4E7FF818-3CF3-42B6-AB30-751BBFEA1A47}" type="presParOf" srcId="{1D29153B-0B94-45A4-87EC-26B718A3E791}" destId="{3022395F-0FA7-4BAD-8325-D6BD3F808212}" srcOrd="7" destOrd="0" presId="urn:microsoft.com/office/officeart/2005/8/layout/cycle6"/>
    <dgm:cxn modelId="{0454702C-6789-4510-B61D-4CB37CF51A6D}" type="presParOf" srcId="{1D29153B-0B94-45A4-87EC-26B718A3E791}" destId="{A6B92C64-B54D-47D9-AF0B-EAF484497688}" srcOrd="8" destOrd="0" presId="urn:microsoft.com/office/officeart/2005/8/layout/cycle6"/>
    <dgm:cxn modelId="{24F05D08-8A3B-4243-A134-ACECADC58FED}" type="presParOf" srcId="{1D29153B-0B94-45A4-87EC-26B718A3E791}" destId="{697FAD15-0A68-4920-877C-F533319BAA0D}" srcOrd="9" destOrd="0" presId="urn:microsoft.com/office/officeart/2005/8/layout/cycle6"/>
    <dgm:cxn modelId="{606851AC-B50D-4B8A-9C80-5F8CE52D0D01}" type="presParOf" srcId="{1D29153B-0B94-45A4-87EC-26B718A3E791}" destId="{9CF36DB7-BBC1-4CC0-89E0-2C59F7013185}" srcOrd="10" destOrd="0" presId="urn:microsoft.com/office/officeart/2005/8/layout/cycle6"/>
    <dgm:cxn modelId="{C17F1F7F-6082-4031-BD51-30F5B15AF7CC}" type="presParOf" srcId="{1D29153B-0B94-45A4-87EC-26B718A3E791}" destId="{6342CE46-56E8-41BE-BAC6-C7772A40198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BA4F1-14D8-4006-B261-1DDADAE09E96}">
      <dsp:nvSpPr>
        <dsp:cNvPr id="0" name=""/>
        <dsp:cNvSpPr/>
      </dsp:nvSpPr>
      <dsp:spPr>
        <a:xfrm>
          <a:off x="2043097" y="0"/>
          <a:ext cx="1617601" cy="1051441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xmlns:r="http://schemas.openxmlformats.org/officeDocument/2006/relationships" r:id="" action="ppaction://noaction"/>
            </a:rPr>
            <a:t>Комп’ютерні технологі</a:t>
          </a:r>
          <a:r>
            <a:rPr lang="uk-UA" sz="17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hlinkClick xmlns:r="http://schemas.openxmlformats.org/officeDocument/2006/relationships" r:id="" action="ppaction://noaction"/>
            </a:rPr>
            <a:t>ї</a:t>
          </a:r>
          <a:endParaRPr lang="uk-UA" sz="17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094424" y="51327"/>
        <a:ext cx="1514947" cy="948787"/>
      </dsp:txXfrm>
    </dsp:sp>
    <dsp:sp modelId="{33889B17-03DE-4261-8AD5-4D3A15A84119}">
      <dsp:nvSpPr>
        <dsp:cNvPr id="0" name=""/>
        <dsp:cNvSpPr/>
      </dsp:nvSpPr>
      <dsp:spPr>
        <a:xfrm>
          <a:off x="1070038" y="524890"/>
          <a:ext cx="3474334" cy="3474334"/>
        </a:xfrm>
        <a:custGeom>
          <a:avLst/>
          <a:gdLst/>
          <a:ahLst/>
          <a:cxnLst/>
          <a:rect l="0" t="0" r="0" b="0"/>
          <a:pathLst>
            <a:path>
              <a:moveTo>
                <a:pt x="2601725" y="230419"/>
              </a:moveTo>
              <a:arcTo wR="1737167" hR="1737167" stAng="17990809" swAng="2528975"/>
            </a:path>
          </a:pathLst>
        </a:custGeom>
        <a:noFill/>
        <a:ln w="11430" cap="flat" cmpd="sng" algn="ctr">
          <a:solidFill>
            <a:srgbClr val="92D050"/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4FBB2-960D-4646-A453-CED50EAC79C3}">
      <dsp:nvSpPr>
        <dsp:cNvPr id="0" name=""/>
        <dsp:cNvSpPr/>
      </dsp:nvSpPr>
      <dsp:spPr>
        <a:xfrm>
          <a:off x="3735865" y="1737260"/>
          <a:ext cx="1617601" cy="1051441"/>
        </a:xfrm>
        <a:prstGeom prst="roundRect">
          <a:avLst/>
        </a:prstGeom>
        <a:solidFill>
          <a:srgbClr val="00B050"/>
        </a:solidFill>
        <a:ln>
          <a:solidFill>
            <a:srgbClr val="00B050"/>
          </a:solidFill>
        </a:ln>
        <a:effectLst>
          <a:outerShdw blurRad="39000" dist="25400" dir="5400000" rotWithShape="0">
            <a:schemeClr val="accent4">
              <a:hueOff val="5745295"/>
              <a:satOff val="-14534"/>
              <a:lumOff val="653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" action="ppaction://noaction"/>
            </a:rPr>
            <a:t>Творчі вправи та завдання</a:t>
          </a:r>
          <a:endParaRPr lang="ru-RU" sz="17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192" y="1788587"/>
        <a:ext cx="1514947" cy="948787"/>
      </dsp:txXfrm>
    </dsp:sp>
    <dsp:sp modelId="{5A691249-92A7-4BC3-B286-D05DFA623D32}">
      <dsp:nvSpPr>
        <dsp:cNvPr id="0" name=""/>
        <dsp:cNvSpPr/>
      </dsp:nvSpPr>
      <dsp:spPr>
        <a:xfrm>
          <a:off x="1070331" y="525814"/>
          <a:ext cx="3474334" cy="3474334"/>
        </a:xfrm>
        <a:custGeom>
          <a:avLst/>
          <a:gdLst/>
          <a:ahLst/>
          <a:cxnLst/>
          <a:rect l="0" t="0" r="0" b="0"/>
          <a:pathLst>
            <a:path>
              <a:moveTo>
                <a:pt x="3388834" y="2275447"/>
              </a:moveTo>
              <a:arcTo wR="1737167" hR="1737167" stAng="1083051" swAng="2625950"/>
            </a:path>
          </a:pathLst>
        </a:custGeom>
        <a:noFill/>
        <a:ln w="11430" cap="flat" cmpd="sng" algn="ctr">
          <a:solidFill>
            <a:srgbClr val="92D050"/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393D6-054F-4529-A7B5-D63DAD444CBE}">
      <dsp:nvSpPr>
        <dsp:cNvPr id="0" name=""/>
        <dsp:cNvSpPr/>
      </dsp:nvSpPr>
      <dsp:spPr>
        <a:xfrm>
          <a:off x="1998698" y="3474428"/>
          <a:ext cx="1617601" cy="1051441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39000" dist="25400" dir="5400000" rotWithShape="0">
            <a:schemeClr val="accent4">
              <a:hueOff val="11490590"/>
              <a:satOff val="-29069"/>
              <a:lumOff val="1307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" action="ppaction://noaction"/>
            </a:rPr>
            <a:t>Інноваційні підходи</a:t>
          </a:r>
          <a:endParaRPr lang="ru-RU" sz="17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0025" y="3525755"/>
        <a:ext cx="1514947" cy="948787"/>
      </dsp:txXfrm>
    </dsp:sp>
    <dsp:sp modelId="{A6B92C64-B54D-47D9-AF0B-EAF484497688}">
      <dsp:nvSpPr>
        <dsp:cNvPr id="0" name=""/>
        <dsp:cNvSpPr/>
      </dsp:nvSpPr>
      <dsp:spPr>
        <a:xfrm>
          <a:off x="1070331" y="525814"/>
          <a:ext cx="3474334" cy="3474334"/>
        </a:xfrm>
        <a:custGeom>
          <a:avLst/>
          <a:gdLst/>
          <a:ahLst/>
          <a:cxnLst/>
          <a:rect l="0" t="0" r="0" b="0"/>
          <a:pathLst>
            <a:path>
              <a:moveTo>
                <a:pt x="916713" y="3268377"/>
              </a:moveTo>
              <a:arcTo wR="1737167" hR="1737167" stAng="7090999" swAng="2625950"/>
            </a:path>
          </a:pathLst>
        </a:custGeom>
        <a:noFill/>
        <a:ln w="11430" cap="flat" cmpd="sng" algn="ctr">
          <a:solidFill>
            <a:schemeClr val="accent4">
              <a:hueOff val="11490590"/>
              <a:satOff val="-29069"/>
              <a:lumOff val="1307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FAD15-0A68-4920-877C-F533319BAA0D}">
      <dsp:nvSpPr>
        <dsp:cNvPr id="0" name=""/>
        <dsp:cNvSpPr/>
      </dsp:nvSpPr>
      <dsp:spPr>
        <a:xfrm>
          <a:off x="261530" y="1737260"/>
          <a:ext cx="1617601" cy="1051441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39000" dist="25400" dir="5400000" rotWithShape="0">
            <a:schemeClr val="accent4">
              <a:hueOff val="17235884"/>
              <a:satOff val="-43603"/>
              <a:lumOff val="196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rgbClr val="FFFF00"/>
              </a:solidFill>
            </a:rPr>
            <a:t>Навчальна діяльність</a:t>
          </a:r>
          <a:endParaRPr lang="ru-RU" sz="1700" kern="1200" dirty="0"/>
        </a:p>
      </dsp:txBody>
      <dsp:txXfrm>
        <a:off x="312857" y="1788587"/>
        <a:ext cx="1514947" cy="948787"/>
      </dsp:txXfrm>
    </dsp:sp>
    <dsp:sp modelId="{6342CE46-56E8-41BE-BAC6-C7772A40198E}">
      <dsp:nvSpPr>
        <dsp:cNvPr id="0" name=""/>
        <dsp:cNvSpPr/>
      </dsp:nvSpPr>
      <dsp:spPr>
        <a:xfrm>
          <a:off x="1070608" y="524942"/>
          <a:ext cx="3474334" cy="3474334"/>
        </a:xfrm>
        <a:custGeom>
          <a:avLst/>
          <a:gdLst/>
          <a:ahLst/>
          <a:cxnLst/>
          <a:rect l="0" t="0" r="0" b="0"/>
          <a:pathLst>
            <a:path>
              <a:moveTo>
                <a:pt x="85360" y="1199314"/>
              </a:moveTo>
              <a:arcTo wR="1737167" hR="1737167" stAng="11882162" swAng="2723860"/>
            </a:path>
          </a:pathLst>
        </a:custGeom>
        <a:noFill/>
        <a:ln w="11430" cap="flat" cmpd="sng" algn="ctr">
          <a:solidFill>
            <a:schemeClr val="accent4">
              <a:hueOff val="17235884"/>
              <a:satOff val="-43603"/>
              <a:lumOff val="196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9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9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91E3928-75C5-44B4-95D9-8968114C9F3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38C7CDF-CA70-4953-BC8C-F05CBA94E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9000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28868"/>
            <a:ext cx="6400800" cy="121444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  <a:latin typeface="Comic Sans MS" pitchFamily="66" charset="0"/>
              </a:rPr>
              <a:t>Учителя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uk-UA" dirty="0" err="1" smtClean="0">
                <a:solidFill>
                  <a:schemeClr val="tx1"/>
                </a:solidFill>
                <a:latin typeface="Comic Sans MS" pitchFamily="66" charset="0"/>
              </a:rPr>
              <a:t>вітової</a:t>
            </a:r>
            <a:r>
              <a:rPr lang="uk-UA" dirty="0" smtClean="0">
                <a:solidFill>
                  <a:schemeClr val="tx1"/>
                </a:solidFill>
                <a:latin typeface="Comic Sans MS" pitchFamily="66" charset="0"/>
              </a:rPr>
              <a:t> літератури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357298"/>
            <a:ext cx="50097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  <a:cs typeface="Arial" pitchFamily="34" charset="0"/>
              </a:rPr>
              <a:t>Портфол</a:t>
            </a:r>
            <a:r>
              <a:rPr lang="uk-UA" sz="54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  <a:cs typeface="Arial" pitchFamily="34" charset="0"/>
              </a:rPr>
              <a:t>іо</a:t>
            </a:r>
            <a:endParaRPr lang="ru-RU" sz="5400" b="1" i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643314"/>
            <a:ext cx="8143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Петришин</a:t>
            </a:r>
            <a:r>
              <a:rPr lang="uk-UA" sz="5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Марії Степанівни </a:t>
            </a:r>
            <a:endParaRPr lang="ru-RU" sz="5400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knigi-18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929198"/>
            <a:ext cx="1714512" cy="1643064"/>
          </a:xfrm>
          <a:prstGeom prst="rect">
            <a:avLst/>
          </a:prstGeom>
        </p:spPr>
      </p:pic>
      <p:pic>
        <p:nvPicPr>
          <p:cNvPr id="8" name="Рисунок 7" descr="knigi-17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14546" cy="1643040"/>
          </a:xfrm>
          <a:prstGeom prst="rect">
            <a:avLst/>
          </a:prstGeom>
        </p:spPr>
      </p:pic>
      <p:pic>
        <p:nvPicPr>
          <p:cNvPr id="9" name="Рисунок 8" descr="svecha-6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9652" y="3214686"/>
            <a:ext cx="571504" cy="752477"/>
          </a:xfrm>
          <a:prstGeom prst="rect">
            <a:avLst/>
          </a:prstGeom>
        </p:spPr>
      </p:pic>
      <p:pic>
        <p:nvPicPr>
          <p:cNvPr id="10" name="Рисунок 9" descr="623607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-214338"/>
            <a:ext cx="3276600" cy="2190750"/>
          </a:xfrm>
          <a:prstGeom prst="rect">
            <a:avLst/>
          </a:prstGeom>
        </p:spPr>
      </p:pic>
      <p:pic>
        <p:nvPicPr>
          <p:cNvPr id="13" name="Рисунок 12" descr="pred08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5143512"/>
            <a:ext cx="2381250" cy="1476375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-участь у районному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читців</a:t>
            </a:r>
            <a:r>
              <a:rPr lang="ru-RU" dirty="0"/>
              <a:t> «</a:t>
            </a:r>
            <a:r>
              <a:rPr lang="ru-RU" dirty="0" err="1"/>
              <a:t>Повстанська</a:t>
            </a:r>
            <a:r>
              <a:rPr lang="ru-RU" dirty="0"/>
              <a:t> поезія».14.10.2012 р.-1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-участь в </a:t>
            </a:r>
            <a:r>
              <a:rPr lang="ru-RU" dirty="0" err="1"/>
              <a:t>обласному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читців</a:t>
            </a:r>
            <a:r>
              <a:rPr lang="ru-RU" dirty="0"/>
              <a:t> «</a:t>
            </a:r>
            <a:r>
              <a:rPr lang="ru-RU" dirty="0" err="1"/>
              <a:t>Повстанська</a:t>
            </a:r>
            <a:r>
              <a:rPr lang="ru-RU" dirty="0"/>
              <a:t> поезія».-3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-участь у районному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читців</a:t>
            </a:r>
            <a:r>
              <a:rPr lang="ru-RU" dirty="0"/>
              <a:t> «</a:t>
            </a:r>
            <a:r>
              <a:rPr lang="ru-RU" dirty="0" err="1"/>
              <a:t>Тарасовими</a:t>
            </a:r>
            <a:r>
              <a:rPr lang="ru-RU" dirty="0"/>
              <a:t> шляхами».13.03.2013 р.-2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-участь в районному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читців</a:t>
            </a:r>
            <a:r>
              <a:rPr lang="ru-RU" dirty="0"/>
              <a:t> «Свята Покрова».16.10.2013 р.-1 </a:t>
            </a:r>
            <a:r>
              <a:rPr lang="ru-RU" dirty="0" err="1"/>
              <a:t>місце</a:t>
            </a:r>
            <a:endParaRPr lang="ru-RU" dirty="0"/>
          </a:p>
          <a:p>
            <a:r>
              <a:rPr lang="ru-RU" dirty="0"/>
              <a:t>-участь в </a:t>
            </a:r>
            <a:r>
              <a:rPr lang="ru-RU" dirty="0" err="1"/>
              <a:t>обласному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  <a:r>
              <a:rPr lang="ru-RU" dirty="0" err="1"/>
              <a:t>читців</a:t>
            </a:r>
            <a:r>
              <a:rPr lang="ru-RU" dirty="0"/>
              <a:t> .30.10.2013 р</a:t>
            </a:r>
            <a:r>
              <a:rPr lang="ru-RU" dirty="0" smtClean="0"/>
              <a:t>.</a:t>
            </a:r>
          </a:p>
          <a:p>
            <a:r>
              <a:rPr lang="uk-UA" dirty="0" err="1" smtClean="0"/>
              <a:t>-участь</a:t>
            </a:r>
            <a:r>
              <a:rPr lang="uk-UA" dirty="0" smtClean="0"/>
              <a:t> у районному конкурсі « Уклін тобі,Тарасе».14.03.2014р.-2 місце</a:t>
            </a:r>
            <a:endParaRPr lang="ru-RU" dirty="0"/>
          </a:p>
          <a:p>
            <a:r>
              <a:rPr lang="ru-RU" dirty="0"/>
              <a:t>-участь у </a:t>
            </a:r>
            <a:r>
              <a:rPr lang="ru-RU" dirty="0" err="1"/>
              <a:t>Всеукраїнському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«</a:t>
            </a:r>
            <a:r>
              <a:rPr lang="ru-RU" dirty="0" err="1"/>
              <a:t>Соняшник</a:t>
            </a:r>
            <a:r>
              <a:rPr lang="ru-RU" dirty="0"/>
              <a:t>» 13 </a:t>
            </a:r>
            <a:r>
              <a:rPr lang="ru-RU" dirty="0" err="1"/>
              <a:t>учасників</a:t>
            </a:r>
            <a:r>
              <a:rPr lang="ru-RU" dirty="0"/>
              <a:t> (11 </a:t>
            </a:r>
            <a:r>
              <a:rPr lang="ru-RU" dirty="0" err="1"/>
              <a:t>дипломів</a:t>
            </a:r>
            <a:r>
              <a:rPr lang="ru-RU" dirty="0"/>
              <a:t>).04.03.2014 р.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Мої досягнення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222249"/>
      </p:ext>
    </p:extLst>
  </p:cSld>
  <p:clrMapOvr>
    <a:masterClrMapping/>
  </p:clrMapOvr>
  <p:transition advClick="0" advTm="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  <a:latin typeface="Comic Sans MS" pitchFamily="66" charset="0"/>
              </a:rPr>
              <a:t>Мій кабінет</a:t>
            </a:r>
            <a:endParaRPr lang="ru-RU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 descr="Изображение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071678"/>
            <a:ext cx="4214842" cy="4572032"/>
          </a:xfrm>
          <a:prstGeom prst="rect">
            <a:avLst/>
          </a:prstGeom>
        </p:spPr>
      </p:pic>
      <p:pic>
        <p:nvPicPr>
          <p:cNvPr id="8" name="Рисунок 7" descr="Изображение 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43050"/>
            <a:ext cx="3714744" cy="52149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28662" y="857233"/>
            <a:ext cx="75724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Кабінет</a:t>
            </a: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ru-RU" sz="3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це</a:t>
            </a: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творча</a:t>
            </a:r>
            <a:r>
              <a:rPr lang="ru-RU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лабораторія</a:t>
            </a:r>
            <a:r>
              <a:rPr lang="uk-UA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вчителя</a:t>
            </a:r>
            <a:endParaRPr lang="ru-RU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Мої методичні матеріали</a:t>
            </a:r>
            <a:endParaRPr lang="ru-RU" b="1" dirty="0"/>
          </a:p>
        </p:txBody>
      </p:sp>
      <p:pic>
        <p:nvPicPr>
          <p:cNvPr id="4" name="Содержимое 3" descr="Изображение 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3676" y="1600200"/>
            <a:ext cx="7096647" cy="4525963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Матеріали позакласних заходів</a:t>
            </a:r>
            <a:endParaRPr lang="ru-RU" dirty="0"/>
          </a:p>
        </p:txBody>
      </p:sp>
      <p:pic>
        <p:nvPicPr>
          <p:cNvPr id="4" name="Содержимое 3" descr="Изображение 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00200"/>
            <a:ext cx="7929618" cy="4972072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Портрети письменників,змінний стенд-карта</a:t>
            </a:r>
            <a:endParaRPr lang="ru-RU" dirty="0"/>
          </a:p>
        </p:txBody>
      </p:sp>
      <p:pic>
        <p:nvPicPr>
          <p:cNvPr id="4" name="Содержимое 3" descr="Изображение 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1259" y="1600200"/>
            <a:ext cx="7761482" cy="4525963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Довідкова інформація</a:t>
            </a:r>
            <a:endParaRPr lang="ru-RU" dirty="0"/>
          </a:p>
        </p:txBody>
      </p:sp>
      <p:pic>
        <p:nvPicPr>
          <p:cNvPr id="4" name="Содержимое 3" descr="Изображение 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1600200"/>
            <a:ext cx="8572559" cy="4972072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uk-UA" sz="3200" b="1" i="1" u="sng" dirty="0" smtClean="0"/>
              <a:t>Огляд  педагогічної діяльності</a:t>
            </a:r>
            <a:endParaRPr lang="ru-RU" sz="3200" b="1" i="1" u="sng" dirty="0"/>
          </a:p>
        </p:txBody>
      </p:sp>
      <p:pic>
        <p:nvPicPr>
          <p:cNvPr id="5" name="Рисунок 4" descr="DSCN0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4182093"/>
            <a:ext cx="4286280" cy="2428892"/>
          </a:xfrm>
          <a:prstGeom prst="rect">
            <a:avLst/>
          </a:prstGeom>
        </p:spPr>
      </p:pic>
      <p:pic>
        <p:nvPicPr>
          <p:cNvPr id="6" name="Рисунок 5" descr="DSCN1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1396" y="1324573"/>
            <a:ext cx="3529076" cy="2857520"/>
          </a:xfrm>
          <a:prstGeom prst="rect">
            <a:avLst/>
          </a:prstGeom>
        </p:spPr>
      </p:pic>
      <p:pic>
        <p:nvPicPr>
          <p:cNvPr id="2050" name="Picture 2" descr="C:\Users\Виктор\Desktop\SAM_050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3345"/>
            <a:ext cx="4419335" cy="28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428596" y="2571744"/>
            <a:ext cx="1643074" cy="1335092"/>
          </a:xfrm>
          <a:prstGeom prst="plaque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76200" cmpd="tri" algn="ctr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dirty="0"/>
              <a:t>Предметні</a:t>
            </a:r>
          </a:p>
          <a:p>
            <a:r>
              <a:rPr lang="uk-UA" dirty="0" smtClean="0"/>
              <a:t>    тижні</a:t>
            </a:r>
            <a:endParaRPr lang="ru-RU" dirty="0"/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6357950" y="2714620"/>
            <a:ext cx="1828800" cy="1144588"/>
          </a:xfrm>
          <a:prstGeom prst="plaque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76200" cmpd="tri" algn="ctr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dirty="0" smtClean="0"/>
              <a:t>     Позакласні</a:t>
            </a:r>
          </a:p>
          <a:p>
            <a:r>
              <a:rPr lang="uk-UA" dirty="0" smtClean="0"/>
              <a:t>        заходи</a:t>
            </a:r>
            <a:endParaRPr lang="uk-UA" dirty="0"/>
          </a:p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auto">
          <a:xfrm>
            <a:off x="3286116" y="428604"/>
            <a:ext cx="1828800" cy="1144588"/>
          </a:xfrm>
          <a:prstGeom prst="plaque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76200" cmpd="tri" algn="ctr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dirty="0" smtClean="0"/>
              <a:t>  Перегляд </a:t>
            </a:r>
            <a:endParaRPr lang="uk-UA" dirty="0"/>
          </a:p>
          <a:p>
            <a:r>
              <a:rPr lang="uk-UA" dirty="0" smtClean="0"/>
              <a:t>  навчальних</a:t>
            </a:r>
            <a:endParaRPr lang="uk-UA" dirty="0"/>
          </a:p>
          <a:p>
            <a:r>
              <a:rPr lang="uk-UA" dirty="0"/>
              <a:t> </a:t>
            </a:r>
            <a:r>
              <a:rPr lang="uk-UA" dirty="0" smtClean="0"/>
              <a:t> фільмів</a:t>
            </a:r>
            <a:endParaRPr lang="ru-RU" dirty="0"/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643438" y="5214950"/>
            <a:ext cx="1828800" cy="1144588"/>
          </a:xfrm>
          <a:prstGeom prst="plaque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76200" cmpd="tri" algn="ctr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dirty="0" smtClean="0"/>
              <a:t>   Ігри</a:t>
            </a:r>
            <a:r>
              <a:rPr lang="uk-UA" dirty="0"/>
              <a:t>,</a:t>
            </a:r>
          </a:p>
          <a:p>
            <a:r>
              <a:rPr lang="uk-UA" dirty="0"/>
              <a:t> </a:t>
            </a:r>
            <a:r>
              <a:rPr lang="uk-UA" dirty="0" smtClean="0"/>
              <a:t>  конкурси</a:t>
            </a:r>
            <a:endParaRPr lang="ru-RU" dirty="0"/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2357422" y="5214950"/>
            <a:ext cx="1828800" cy="1144588"/>
          </a:xfrm>
          <a:prstGeom prst="plaque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76200" cmpd="tri" algn="ctr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dirty="0" smtClean="0"/>
              <a:t>    Екскурсії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2571744"/>
            <a:ext cx="221457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Позакласна робота</a:t>
            </a:r>
            <a:endParaRPr lang="ru-RU" dirty="0"/>
          </a:p>
        </p:txBody>
      </p:sp>
      <p:sp>
        <p:nvSpPr>
          <p:cNvPr id="14" name="Стрелка вверх 13"/>
          <p:cNvSpPr/>
          <p:nvPr/>
        </p:nvSpPr>
        <p:spPr>
          <a:xfrm>
            <a:off x="3929058" y="1714488"/>
            <a:ext cx="484632" cy="7640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2143108" y="3071810"/>
            <a:ext cx="83553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500694" y="3143248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214678" y="4071942"/>
            <a:ext cx="484632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857752" y="4071942"/>
            <a:ext cx="484632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10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3857628"/>
            <a:ext cx="2143140" cy="2500306"/>
          </a:xfrm>
          <a:prstGeom prst="rect">
            <a:avLst/>
          </a:prstGeom>
        </p:spPr>
      </p:pic>
      <p:pic>
        <p:nvPicPr>
          <p:cNvPr id="20" name="Рисунок 19" descr="108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0"/>
            <a:ext cx="2000264" cy="2500306"/>
          </a:xfrm>
          <a:prstGeom prst="rect">
            <a:avLst/>
          </a:prstGeom>
        </p:spPr>
      </p:pic>
      <p:pic>
        <p:nvPicPr>
          <p:cNvPr id="21" name="Рисунок 20" descr="pred08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500570"/>
            <a:ext cx="2667002" cy="2571744"/>
          </a:xfrm>
          <a:prstGeom prst="rect">
            <a:avLst/>
          </a:prstGeom>
        </p:spPr>
      </p:pic>
      <p:pic>
        <p:nvPicPr>
          <p:cNvPr id="22" name="Рисунок 21" descr="bestgif.narod.ru_77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571480"/>
            <a:ext cx="3286116" cy="2619380"/>
          </a:xfrm>
          <a:prstGeom prst="rect">
            <a:avLst/>
          </a:prstGeom>
        </p:spPr>
      </p:pic>
      <p:pic>
        <p:nvPicPr>
          <p:cNvPr id="23" name="Рисунок 22" descr="dom02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3500438"/>
            <a:ext cx="1409700" cy="1071570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ru-RU" sz="800" dirty="0"/>
          </a:p>
        </p:txBody>
      </p:sp>
      <p:pic>
        <p:nvPicPr>
          <p:cNvPr id="3074" name="Picture 2" descr="C:\Users\Виктор\Desktop\DSCN2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55446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иктор\Desktop\IMG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4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тор\Desktop\SAM_0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13488000" cy="10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94837"/>
      </p:ext>
    </p:extLst>
  </p:cSld>
  <p:clrMapOvr>
    <a:masterClrMapping/>
  </p:clrMapOvr>
  <p:transition advClick="0" advTm="9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Структура тижня світової літератури: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/>
                </a:solidFill>
              </a:rPr>
              <a:t>Понеділок</a:t>
            </a:r>
            <a:r>
              <a:rPr lang="uk-UA" dirty="0" smtClean="0"/>
              <a:t>-відкриття тижня,літературні вікторини</a:t>
            </a:r>
          </a:p>
          <a:p>
            <a:pPr>
              <a:buNone/>
            </a:pPr>
            <a:r>
              <a:rPr lang="uk-UA" dirty="0" smtClean="0">
                <a:solidFill>
                  <a:schemeClr val="accent3"/>
                </a:solidFill>
              </a:rPr>
              <a:t>Вівторок</a:t>
            </a:r>
            <a:r>
              <a:rPr lang="uk-UA" dirty="0" smtClean="0"/>
              <a:t>-виставка малюнків </a:t>
            </a:r>
            <a:r>
              <a:rPr lang="uk-UA" dirty="0" err="1" smtClean="0"/>
              <a:t>“Малюю</a:t>
            </a:r>
            <a:r>
              <a:rPr lang="uk-UA" dirty="0" smtClean="0"/>
              <a:t> слово ,,   </a:t>
            </a:r>
          </a:p>
          <a:p>
            <a:pPr>
              <a:buNone/>
            </a:pPr>
            <a:r>
              <a:rPr lang="uk-UA" dirty="0" smtClean="0"/>
              <a:t>              </a:t>
            </a:r>
            <a:r>
              <a:rPr lang="uk-UA" dirty="0" err="1" smtClean="0"/>
              <a:t>казка”</a:t>
            </a:r>
            <a:r>
              <a:rPr lang="uk-UA" dirty="0" smtClean="0"/>
              <a:t>,  розгадування кросвордів </a:t>
            </a:r>
          </a:p>
          <a:p>
            <a:pPr>
              <a:buNone/>
            </a:pPr>
            <a:r>
              <a:rPr lang="uk-UA" dirty="0" err="1" smtClean="0">
                <a:solidFill>
                  <a:schemeClr val="accent5"/>
                </a:solidFill>
              </a:rPr>
              <a:t>Середа</a:t>
            </a:r>
            <a:r>
              <a:rPr lang="uk-UA" dirty="0" err="1" smtClean="0"/>
              <a:t>-</a:t>
            </a:r>
            <a:r>
              <a:rPr lang="uk-UA" dirty="0" smtClean="0"/>
              <a:t>  перегляд кінофільму ,,</a:t>
            </a:r>
            <a:r>
              <a:rPr lang="uk-UA" dirty="0" err="1" smtClean="0"/>
              <a:t>Одіссей”</a:t>
            </a:r>
            <a:endParaRPr lang="uk-UA" dirty="0" smtClean="0"/>
          </a:p>
          <a:p>
            <a:pPr>
              <a:buNone/>
            </a:pPr>
            <a:r>
              <a:rPr lang="uk-UA" dirty="0" err="1" smtClean="0">
                <a:solidFill>
                  <a:schemeClr val="accent6"/>
                </a:solidFill>
              </a:rPr>
              <a:t>Четвер</a:t>
            </a:r>
            <a:r>
              <a:rPr lang="uk-UA" dirty="0" err="1" smtClean="0"/>
              <a:t>-</a:t>
            </a:r>
            <a:r>
              <a:rPr lang="uk-UA" dirty="0" smtClean="0"/>
              <a:t>  гра </a:t>
            </a:r>
            <a:r>
              <a:rPr lang="uk-UA" dirty="0" err="1" smtClean="0"/>
              <a:t>“Що</a:t>
            </a:r>
            <a:r>
              <a:rPr lang="uk-UA" dirty="0" smtClean="0"/>
              <a:t>?Де?Коли?”</a:t>
            </a:r>
          </a:p>
          <a:p>
            <a:pPr>
              <a:buNone/>
            </a:pPr>
            <a:r>
              <a:rPr lang="uk-UA" dirty="0" smtClean="0">
                <a:solidFill>
                  <a:schemeClr val="accent4"/>
                </a:solidFill>
              </a:rPr>
              <a:t>П</a:t>
            </a:r>
            <a:r>
              <a:rPr lang="en-US" dirty="0" smtClean="0">
                <a:solidFill>
                  <a:schemeClr val="accent4"/>
                </a:solidFill>
              </a:rPr>
              <a:t>’</a:t>
            </a:r>
            <a:r>
              <a:rPr lang="uk-UA" dirty="0" err="1" smtClean="0">
                <a:solidFill>
                  <a:schemeClr val="accent4"/>
                </a:solidFill>
              </a:rPr>
              <a:t>ятниця</a:t>
            </a:r>
            <a:r>
              <a:rPr lang="uk-UA" dirty="0" smtClean="0">
                <a:solidFill>
                  <a:schemeClr val="accent4"/>
                </a:solidFill>
              </a:rPr>
              <a:t> </a:t>
            </a:r>
            <a:r>
              <a:rPr lang="uk-UA" dirty="0" err="1" smtClean="0"/>
              <a:t>-нестандартний</a:t>
            </a:r>
            <a:r>
              <a:rPr lang="uk-UA" dirty="0" smtClean="0"/>
              <a:t> урок. </a:t>
            </a:r>
            <a:r>
              <a:rPr lang="uk-UA" dirty="0" err="1" smtClean="0"/>
              <a:t>“Одухотворення</a:t>
            </a:r>
            <a:r>
              <a:rPr lang="uk-UA" dirty="0" smtClean="0"/>
              <a:t>  </a:t>
            </a:r>
          </a:p>
          <a:p>
            <a:pPr>
              <a:buNone/>
            </a:pPr>
            <a:r>
              <a:rPr lang="uk-UA" dirty="0" smtClean="0"/>
              <a:t>              природи-найвища цінність японської  </a:t>
            </a:r>
          </a:p>
          <a:p>
            <a:pPr>
              <a:buNone/>
            </a:pPr>
            <a:r>
              <a:rPr lang="uk-UA" dirty="0" smtClean="0"/>
              <a:t>              </a:t>
            </a:r>
            <a:r>
              <a:rPr lang="uk-UA" dirty="0" err="1" smtClean="0"/>
              <a:t>культури”</a:t>
            </a:r>
            <a:r>
              <a:rPr lang="uk-UA" dirty="0" smtClean="0"/>
              <a:t>,костюмована дискотека: “Я-  </a:t>
            </a:r>
          </a:p>
          <a:p>
            <a:pPr>
              <a:buNone/>
            </a:pPr>
            <a:r>
              <a:rPr lang="uk-UA" dirty="0" smtClean="0"/>
              <a:t>              літературний </a:t>
            </a:r>
            <a:r>
              <a:rPr lang="uk-UA" dirty="0" err="1" smtClean="0"/>
              <a:t>герой”</a:t>
            </a:r>
            <a:endParaRPr lang="uk-UA" dirty="0" smtClean="0"/>
          </a:p>
          <a:p>
            <a:pPr>
              <a:buNone/>
            </a:pPr>
            <a:r>
              <a:rPr lang="uk-UA" dirty="0" smtClean="0">
                <a:solidFill>
                  <a:schemeClr val="accent2"/>
                </a:solidFill>
              </a:rPr>
              <a:t>Понеділок</a:t>
            </a:r>
            <a:r>
              <a:rPr lang="uk-UA" dirty="0" smtClean="0"/>
              <a:t>-випуск газети : </a:t>
            </a:r>
            <a:r>
              <a:rPr lang="uk-UA" dirty="0" err="1" smtClean="0"/>
              <a:t>“Зупинися</a:t>
            </a:r>
            <a:r>
              <a:rPr lang="uk-UA" dirty="0" smtClean="0"/>
              <a:t>, мить,</a:t>
            </a:r>
            <a:r>
              <a:rPr lang="uk-UA" dirty="0" err="1" smtClean="0"/>
              <a:t>ти-</a:t>
            </a:r>
            <a:r>
              <a:rPr lang="uk-UA" dirty="0" smtClean="0"/>
              <a:t> </a:t>
            </a:r>
          </a:p>
          <a:p>
            <a:pPr>
              <a:buNone/>
            </a:pPr>
            <a:r>
              <a:rPr lang="uk-UA" dirty="0" smtClean="0"/>
              <a:t>               </a:t>
            </a:r>
            <a:r>
              <a:rPr lang="uk-UA" dirty="0" err="1" smtClean="0"/>
              <a:t>прекрасна”</a:t>
            </a:r>
            <a:r>
              <a:rPr lang="uk-UA" dirty="0" smtClean="0"/>
              <a:t>, підсумок тижня,  </a:t>
            </a:r>
          </a:p>
          <a:p>
            <a:pPr>
              <a:buNone/>
            </a:pPr>
            <a:r>
              <a:rPr lang="uk-UA" dirty="0" smtClean="0"/>
              <a:t>               нагородження найактивніших  </a:t>
            </a:r>
          </a:p>
          <a:p>
            <a:pPr>
              <a:buNone/>
            </a:pPr>
            <a:r>
              <a:rPr lang="uk-UA" dirty="0" smtClean="0"/>
              <a:t>               учасників.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71570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Моє педагогічне кредо:</a:t>
            </a:r>
            <a:endParaRPr lang="ru-RU" b="1" i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1555" y="2000240"/>
            <a:ext cx="44208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“Чужих</a:t>
            </a: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дітей </a:t>
            </a:r>
            <a:r>
              <a:rPr lang="uk-UA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немає”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bestgif.narod.ru_217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643314"/>
            <a:ext cx="4929190" cy="3214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3214685"/>
            <a:ext cx="75292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Навчаючи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інших-вчися </a:t>
            </a:r>
            <a:r>
              <a:rPr lang="uk-UA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сам”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Робота з обдарованими дітьми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1.</a:t>
            </a:r>
            <a:r>
              <a:rPr lang="uk-UA" dirty="0" smtClean="0"/>
              <a:t>Презентація </a:t>
            </a:r>
            <a:r>
              <a:rPr lang="uk-UA" dirty="0" err="1" smtClean="0"/>
              <a:t>книги-сенканів</a:t>
            </a:r>
            <a:r>
              <a:rPr lang="uk-UA" dirty="0" smtClean="0"/>
              <a:t>               </a:t>
            </a:r>
          </a:p>
          <a:p>
            <a:pPr>
              <a:buNone/>
            </a:pPr>
            <a:r>
              <a:rPr lang="uk-UA" dirty="0" smtClean="0"/>
              <a:t>    учнів  8 класу                                                                                                 -</a:t>
            </a:r>
            <a:r>
              <a:rPr lang="uk-UA" dirty="0" smtClean="0"/>
              <a:t>2012р</a:t>
            </a:r>
            <a:r>
              <a:rPr lang="uk-UA" dirty="0" smtClean="0"/>
              <a:t>.</a:t>
            </a:r>
          </a:p>
          <a:p>
            <a:pPr>
              <a:buNone/>
            </a:pPr>
            <a:endParaRPr lang="uk-UA" dirty="0" smtClean="0"/>
          </a:p>
        </p:txBody>
      </p:sp>
      <p:pic>
        <p:nvPicPr>
          <p:cNvPr id="4" name="Рисунок 3" descr="Изображение 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976264"/>
            <a:ext cx="4071948" cy="4572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7818" y="5143512"/>
            <a:ext cx="102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dirty="0" err="1" smtClean="0">
                <a:solidFill>
                  <a:srgbClr val="000000"/>
                </a:solidFill>
              </a:rPr>
              <a:t>Сенкани</a:t>
            </a:r>
            <a:endParaRPr lang="ru-RU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2.</a:t>
            </a:r>
            <a:r>
              <a:rPr lang="uk-UA" sz="2800" dirty="0" smtClean="0"/>
              <a:t>Виготовлення тематичних газет</a:t>
            </a:r>
            <a:endParaRPr lang="ru-RU" sz="2800" dirty="0"/>
          </a:p>
        </p:txBody>
      </p:sp>
      <p:pic>
        <p:nvPicPr>
          <p:cNvPr id="4" name="Содержимое 3" descr="Изображение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4071966" cy="5143536"/>
          </a:xfrm>
        </p:spPr>
      </p:pic>
      <p:pic>
        <p:nvPicPr>
          <p:cNvPr id="5" name="Рисунок 4" descr="Изображение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4143372" cy="5143536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lang="uk-UA" sz="2800" dirty="0" smtClean="0"/>
              <a:t>Науково-пошукова робота </a:t>
            </a:r>
            <a:r>
              <a:rPr lang="uk-UA" sz="2800" dirty="0" err="1" smtClean="0"/>
              <a:t>“Пам</a:t>
            </a:r>
            <a:r>
              <a:rPr lang="en-US" sz="2800" dirty="0" smtClean="0"/>
              <a:t>’</a:t>
            </a:r>
            <a:r>
              <a:rPr lang="uk-UA" sz="2800" dirty="0" err="1" smtClean="0"/>
              <a:t>ятники</a:t>
            </a:r>
            <a:r>
              <a:rPr lang="uk-UA" sz="2800" dirty="0" smtClean="0"/>
              <a:t> письменникам </a:t>
            </a:r>
            <a:r>
              <a:rPr lang="en-US" sz="2800" dirty="0" smtClean="0"/>
              <a:t>c</a:t>
            </a:r>
            <a:r>
              <a:rPr lang="uk-UA" sz="2800" dirty="0" err="1" smtClean="0"/>
              <a:t>вітової</a:t>
            </a:r>
            <a:r>
              <a:rPr lang="uk-UA" sz="2800" dirty="0" smtClean="0"/>
              <a:t> літератури на території України”</a:t>
            </a:r>
            <a:endParaRPr lang="ru-RU" sz="2800" dirty="0"/>
          </a:p>
        </p:txBody>
      </p:sp>
      <p:pic>
        <p:nvPicPr>
          <p:cNvPr id="4" name="Содержимое 3" descr="Изображение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8053" y="1600200"/>
            <a:ext cx="6827893" cy="4525963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uk-UA" sz="2800" dirty="0" smtClean="0"/>
              <a:t>Створення музею </a:t>
            </a:r>
            <a:r>
              <a:rPr lang="uk-UA" sz="2800" dirty="0" smtClean="0"/>
              <a:t>забутих </a:t>
            </a:r>
            <a:r>
              <a:rPr lang="uk-UA" sz="2800" dirty="0" smtClean="0"/>
              <a:t>речей</a:t>
            </a:r>
            <a:endParaRPr lang="ru-RU" sz="2800" dirty="0"/>
          </a:p>
        </p:txBody>
      </p:sp>
      <p:pic>
        <p:nvPicPr>
          <p:cNvPr id="4" name="Содержимое 3" descr="Изображение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14422"/>
            <a:ext cx="7072362" cy="5054617"/>
          </a:xfr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5.</a:t>
            </a:r>
            <a:r>
              <a:rPr lang="uk-UA" sz="2800" dirty="0" smtClean="0"/>
              <a:t>Виставка </a:t>
            </a:r>
            <a:r>
              <a:rPr lang="uk-UA" sz="2800" dirty="0" err="1" smtClean="0"/>
              <a:t>Хенд</a:t>
            </a:r>
            <a:r>
              <a:rPr lang="uk-UA" sz="2800" dirty="0" smtClean="0"/>
              <a:t> </a:t>
            </a:r>
            <a:r>
              <a:rPr lang="uk-UA" sz="2800" dirty="0" err="1" smtClean="0"/>
              <a:t>Мейд</a:t>
            </a:r>
            <a:endParaRPr lang="uk-UA" sz="2800" dirty="0" smtClean="0"/>
          </a:p>
          <a:p>
            <a:pPr>
              <a:buNone/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6.</a:t>
            </a:r>
            <a:r>
              <a:rPr lang="uk-UA" sz="2800" dirty="0" smtClean="0"/>
              <a:t>Виставка малюнків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7.</a:t>
            </a:r>
            <a:r>
              <a:rPr lang="uk-UA" sz="2800" dirty="0" smtClean="0"/>
              <a:t>Проби пера</a:t>
            </a:r>
            <a:endParaRPr lang="ru-RU" sz="2800" dirty="0"/>
          </a:p>
        </p:txBody>
      </p:sp>
      <p:pic>
        <p:nvPicPr>
          <p:cNvPr id="5" name="Рисунок 4" descr="ANIMASHKI_01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3500438"/>
            <a:ext cx="5881702" cy="3162303"/>
          </a:xfrm>
          <a:prstGeom prst="rect">
            <a:avLst/>
          </a:prstGeom>
        </p:spPr>
      </p:pic>
      <p:pic>
        <p:nvPicPr>
          <p:cNvPr id="4" name="Рисунок 3" descr="Изображение 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3929090" cy="2857520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5043494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       З </a:t>
            </a:r>
            <a:r>
              <a:rPr lang="uk-UA" dirty="0" smtClean="0">
                <a:latin typeface="Comic Sans MS" pitchFamily="66" charset="0"/>
              </a:rPr>
              <a:t>2010 року в школі реалізується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   експериментальна програма: “</a:t>
            </a:r>
            <a:r>
              <a:rPr lang="uk-UA" dirty="0" err="1" smtClean="0">
                <a:latin typeface="Comic Sans MS" pitchFamily="66" charset="0"/>
              </a:rPr>
              <a:t>Школа-родина”.Створена</a:t>
            </a:r>
            <a:r>
              <a:rPr lang="uk-UA" dirty="0" smtClean="0">
                <a:latin typeface="Comic Sans MS" pitchFamily="66" charset="0"/>
              </a:rPr>
              <a:t> творча група по реалізації експериментальних </a:t>
            </a:r>
            <a:r>
              <a:rPr lang="uk-UA" dirty="0" err="1" smtClean="0">
                <a:latin typeface="Comic Sans MS" pitchFamily="66" charset="0"/>
              </a:rPr>
              <a:t>проектів.Я</a:t>
            </a:r>
            <a:r>
              <a:rPr lang="uk-UA" dirty="0" smtClean="0">
                <a:latin typeface="Comic Sans MS" pitchFamily="66" charset="0"/>
              </a:rPr>
              <a:t> є керівником творчої групи і очолюю проект: “Ми-українці”.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55" y="285728"/>
            <a:ext cx="80852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Експериментальна </a:t>
            </a:r>
            <a:r>
              <a:rPr lang="uk-UA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робота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 descr="ANIMASHKI_02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643050"/>
            <a:ext cx="3571900" cy="4286280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1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0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</a:rPr>
              <a:t>Виховна робота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614366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uk-UA" sz="2400" dirty="0" smtClean="0"/>
              <a:t>2008р.-обласний семінар </a:t>
            </a:r>
            <a:r>
              <a:rPr lang="uk-UA" sz="2400" dirty="0" err="1" smtClean="0"/>
              <a:t>“Реалізація</a:t>
            </a:r>
            <a:r>
              <a:rPr lang="uk-UA" sz="2400" dirty="0" smtClean="0"/>
              <a:t> обласної програми </a:t>
            </a:r>
            <a:r>
              <a:rPr lang="uk-UA" sz="2400" dirty="0" err="1" smtClean="0"/>
              <a:t>“Основні</a:t>
            </a:r>
            <a:r>
              <a:rPr lang="uk-UA" sz="2400" dirty="0" smtClean="0"/>
              <a:t> орієнтири виховної </a:t>
            </a:r>
            <a:r>
              <a:rPr lang="uk-UA" sz="2400" dirty="0" err="1" smtClean="0"/>
              <a:t>роботи”</a:t>
            </a:r>
            <a:r>
              <a:rPr lang="uk-UA" sz="2400" dirty="0" smtClean="0"/>
              <a:t> для методистів </a:t>
            </a:r>
            <a:r>
              <a:rPr lang="uk-UA" sz="2400" dirty="0" err="1" smtClean="0"/>
              <a:t>райво</a:t>
            </a:r>
            <a:r>
              <a:rPr lang="uk-UA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“Життя</a:t>
            </a:r>
            <a:r>
              <a:rPr lang="uk-UA" sz="2400" dirty="0" smtClean="0"/>
              <a:t> </a:t>
            </a:r>
            <a:r>
              <a:rPr lang="uk-UA" sz="2400" dirty="0" err="1" smtClean="0"/>
              <a:t>людини-</a:t>
            </a:r>
            <a:r>
              <a:rPr lang="uk-UA" sz="2400" dirty="0" smtClean="0"/>
              <a:t> найвища цінність”-2008р.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“Хто</a:t>
            </a:r>
            <a:r>
              <a:rPr lang="uk-UA" sz="2400" dirty="0" smtClean="0"/>
              <a:t> хоч день був твоїм </a:t>
            </a:r>
            <a:r>
              <a:rPr lang="uk-UA" sz="2400" dirty="0" err="1" smtClean="0"/>
              <a:t>учителем-</a:t>
            </a:r>
            <a:r>
              <a:rPr lang="uk-UA" sz="2400" dirty="0" smtClean="0"/>
              <a:t> </a:t>
            </a:r>
            <a:r>
              <a:rPr lang="uk-UA" sz="2400" dirty="0" err="1" smtClean="0"/>
              <a:t>пам</a:t>
            </a:r>
            <a:r>
              <a:rPr lang="en-US" sz="2400" dirty="0" smtClean="0"/>
              <a:t>’</a:t>
            </a:r>
            <a:r>
              <a:rPr lang="uk-UA" sz="2400" dirty="0" err="1" smtClean="0"/>
              <a:t>ятай</a:t>
            </a:r>
            <a:r>
              <a:rPr lang="uk-UA" sz="2400" dirty="0" smtClean="0"/>
              <a:t> його все життя”-2008р.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“Родинне</a:t>
            </a:r>
            <a:r>
              <a:rPr lang="uk-UA" sz="2400" dirty="0" smtClean="0"/>
              <a:t> коло”-2009р.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“Моє</a:t>
            </a:r>
            <a:r>
              <a:rPr lang="uk-UA" sz="2400" dirty="0" smtClean="0"/>
              <a:t> село-частинка України”-2009р.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Державні символи України-2010р.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Виховний захід </a:t>
            </a:r>
            <a:r>
              <a:rPr lang="uk-UA" sz="2400" dirty="0" err="1" smtClean="0"/>
              <a:t>“Родинне</a:t>
            </a:r>
            <a:r>
              <a:rPr lang="uk-UA" sz="2400" dirty="0" smtClean="0"/>
              <a:t> коло”-2010р.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“Батько</a:t>
            </a:r>
            <a:r>
              <a:rPr lang="uk-UA" sz="2400" dirty="0" smtClean="0"/>
              <a:t> і мати </a:t>
            </a:r>
            <a:r>
              <a:rPr lang="uk-UA" sz="2400" dirty="0" err="1" smtClean="0"/>
              <a:t>–два</a:t>
            </a:r>
            <a:r>
              <a:rPr lang="uk-UA" sz="2400" dirty="0" smtClean="0"/>
              <a:t> сонця гарячих”-2010р.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Переможець конкурсу </a:t>
            </a:r>
            <a:r>
              <a:rPr lang="uk-UA" sz="2400" dirty="0" err="1" smtClean="0"/>
              <a:t>“Клас</a:t>
            </a:r>
            <a:r>
              <a:rPr lang="uk-UA" sz="2400" dirty="0" smtClean="0"/>
              <a:t> року”-2011р.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Створення літопису класу з 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Проект “ Моя родина”-2011р.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Проект “ Ой,радуйся земле”-2011р.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Конкурс </a:t>
            </a:r>
            <a:r>
              <a:rPr lang="uk-UA" sz="2400" dirty="0" err="1" smtClean="0"/>
              <a:t>“Патріотичної</a:t>
            </a:r>
            <a:r>
              <a:rPr lang="uk-UA" sz="2400" dirty="0" smtClean="0"/>
              <a:t> пісні”-2011р.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Акція </a:t>
            </a:r>
            <a:r>
              <a:rPr lang="uk-UA" sz="2400" dirty="0" err="1" smtClean="0"/>
              <a:t>“Заквітчаймо</a:t>
            </a:r>
            <a:r>
              <a:rPr lang="uk-UA" sz="2400" dirty="0" smtClean="0"/>
              <a:t> Україну”-2011р.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“З родини йде життя людини”-2011р.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-</a:t>
            </a:r>
            <a:r>
              <a:rPr lang="ru-RU" sz="2400" dirty="0" err="1"/>
              <a:t>Семінар</a:t>
            </a:r>
            <a:r>
              <a:rPr lang="ru-RU" sz="2400" dirty="0"/>
              <a:t> </a:t>
            </a:r>
            <a:r>
              <a:rPr lang="ru-RU" sz="2400" dirty="0" err="1"/>
              <a:t>завучів</a:t>
            </a:r>
            <a:r>
              <a:rPr lang="ru-RU" sz="2400" dirty="0"/>
              <a:t> з </a:t>
            </a:r>
            <a:r>
              <a:rPr lang="ru-RU" sz="2400" dirty="0" err="1"/>
              <a:t>виховної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 –</a:t>
            </a:r>
            <a:r>
              <a:rPr lang="ru-RU" sz="2400" dirty="0" err="1"/>
              <a:t>відкритий</a:t>
            </a:r>
            <a:r>
              <a:rPr lang="ru-RU" sz="2400" dirty="0"/>
              <a:t> </a:t>
            </a:r>
            <a:r>
              <a:rPr lang="ru-RU" sz="2400" dirty="0" err="1"/>
              <a:t>захід</a:t>
            </a:r>
            <a:r>
              <a:rPr lang="ru-RU" sz="2400" dirty="0"/>
              <a:t> «Не </a:t>
            </a:r>
            <a:r>
              <a:rPr lang="ru-RU" sz="2400" dirty="0" err="1"/>
              <a:t>цураймось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роду». </a:t>
            </a:r>
            <a:r>
              <a:rPr lang="ru-RU" sz="2400" dirty="0" smtClean="0"/>
              <a:t>21.02.2013р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-Відкрита</a:t>
            </a:r>
            <a:r>
              <a:rPr lang="uk-UA" sz="2400" dirty="0" smtClean="0"/>
              <a:t> виховна </a:t>
            </a:r>
            <a:r>
              <a:rPr lang="uk-UA" sz="2400" dirty="0"/>
              <a:t>г</a:t>
            </a:r>
            <a:r>
              <a:rPr lang="uk-UA" sz="2400" dirty="0" smtClean="0"/>
              <a:t>одина «Наші традиції, свята та обряди».19.12.2013р.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err="1" smtClean="0"/>
              <a:t>-Відкрита</a:t>
            </a:r>
            <a:r>
              <a:rPr lang="uk-UA" sz="2400" dirty="0" smtClean="0"/>
              <a:t> виховна година «Ви-найкращі».06.10.2014р.</a:t>
            </a:r>
          </a:p>
          <a:p>
            <a:pPr>
              <a:buFont typeface="Wingdings" pitchFamily="2" charset="2"/>
              <a:buChar char="Ø"/>
            </a:pPr>
            <a:endParaRPr lang="uk-UA" sz="2800" dirty="0" smtClean="0"/>
          </a:p>
          <a:p>
            <a:pPr>
              <a:buFont typeface="Wingdings" pitchFamily="2" charset="2"/>
              <a:buChar char="Ø"/>
            </a:pPr>
            <a:endParaRPr lang="uk-UA" sz="2800" dirty="0" smtClean="0"/>
          </a:p>
          <a:p>
            <a:pPr>
              <a:buFont typeface="Wingdings" pitchFamily="2" charset="2"/>
              <a:buChar char="Ø"/>
            </a:pPr>
            <a:endParaRPr lang="ru-RU" sz="2800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92D050"/>
                </a:solidFill>
              </a:rPr>
              <a:t>Виховна робота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6" name="Содержимое 5" descr="DSCN12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275" y="1600200"/>
            <a:ext cx="3668449" cy="4525963"/>
          </a:xfrm>
        </p:spPr>
      </p:pic>
      <p:pic>
        <p:nvPicPr>
          <p:cNvPr id="7" name="Рисунок 6" descr="Изображение 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071942"/>
            <a:ext cx="4105596" cy="2428868"/>
          </a:xfrm>
          <a:prstGeom prst="rect">
            <a:avLst/>
          </a:prstGeom>
        </p:spPr>
      </p:pic>
      <p:pic>
        <p:nvPicPr>
          <p:cNvPr id="4099" name="Picture 3" descr="C:\Users\Виктор\Desktop\SAM_04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65" y="1556792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Участь у конкурсі </a:t>
            </a:r>
            <a:r>
              <a:rPr lang="uk-UA" dirty="0" err="1" smtClean="0"/>
              <a:t>“Клас</a:t>
            </a:r>
            <a:r>
              <a:rPr lang="uk-UA" dirty="0" smtClean="0"/>
              <a:t> року-2011”</a:t>
            </a:r>
            <a:endParaRPr lang="ru-RU" dirty="0"/>
          </a:p>
        </p:txBody>
      </p:sp>
      <p:pic>
        <p:nvPicPr>
          <p:cNvPr id="4" name="Содержимое 3" descr="2581-b74ce-17144217-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286519"/>
          </a:xfrm>
        </p:spPr>
      </p:pic>
      <p:pic>
        <p:nvPicPr>
          <p:cNvPr id="5" name="Рисунок 4" descr="DSCN0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000108"/>
            <a:ext cx="2264418" cy="3143272"/>
          </a:xfrm>
          <a:prstGeom prst="rect">
            <a:avLst/>
          </a:prstGeom>
        </p:spPr>
      </p:pic>
      <p:pic>
        <p:nvPicPr>
          <p:cNvPr id="6" name="Рисунок 5" descr="Изображение 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240000">
            <a:off x="3143601" y="924415"/>
            <a:ext cx="2371645" cy="3079301"/>
          </a:xfrm>
          <a:prstGeom prst="rect">
            <a:avLst/>
          </a:prstGeom>
        </p:spPr>
      </p:pic>
      <p:pic>
        <p:nvPicPr>
          <p:cNvPr id="7" name="Рисунок 6" descr="DSCN0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3357562"/>
            <a:ext cx="1785950" cy="2500330"/>
          </a:xfrm>
          <a:prstGeom prst="rect">
            <a:avLst/>
          </a:prstGeom>
        </p:spPr>
      </p:pic>
      <p:pic>
        <p:nvPicPr>
          <p:cNvPr id="9" name="Рисунок 8" descr="Изображение 023.jpg"/>
          <p:cNvPicPr>
            <a:picLocks noChangeAspect="1"/>
          </p:cNvPicPr>
          <p:nvPr/>
        </p:nvPicPr>
        <p:blipFill>
          <a:blip r:embed="rId6" cstate="print"/>
          <a:srcRect l="15541" r="18131"/>
          <a:stretch>
            <a:fillRect/>
          </a:stretch>
        </p:blipFill>
        <p:spPr>
          <a:xfrm>
            <a:off x="1071538" y="857232"/>
            <a:ext cx="1285884" cy="1857388"/>
          </a:xfrm>
          <a:prstGeom prst="rect">
            <a:avLst/>
          </a:prstGeom>
        </p:spPr>
      </p:pic>
      <p:pic>
        <p:nvPicPr>
          <p:cNvPr id="10" name="Рисунок 9" descr="DSCN07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4714884"/>
            <a:ext cx="1214446" cy="1928826"/>
          </a:xfrm>
          <a:prstGeom prst="rect">
            <a:avLst/>
          </a:prstGeom>
        </p:spPr>
      </p:pic>
      <p:pic>
        <p:nvPicPr>
          <p:cNvPr id="12" name="Рисунок 11" descr="Изображение 0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6" y="5429264"/>
            <a:ext cx="1928826" cy="1285884"/>
          </a:xfrm>
          <a:prstGeom prst="rect">
            <a:avLst/>
          </a:prstGeom>
        </p:spPr>
      </p:pic>
      <p:pic>
        <p:nvPicPr>
          <p:cNvPr id="13" name="Рисунок 12" descr="DSCN15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43834" y="4714884"/>
            <a:ext cx="1357322" cy="1928802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6357982" cy="7143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omic Sans MS" pitchFamily="66" charset="0"/>
              </a:rPr>
              <a:t>Про себе: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8" name="Содержимое 7" descr="Изображение 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634" t="7770"/>
          <a:stretch>
            <a:fillRect/>
          </a:stretch>
        </p:blipFill>
        <p:spPr>
          <a:xfrm>
            <a:off x="0" y="642918"/>
            <a:ext cx="3101397" cy="4174315"/>
          </a:xfrm>
        </p:spPr>
      </p:pic>
      <p:sp>
        <p:nvSpPr>
          <p:cNvPr id="11" name="TextBox 10"/>
          <p:cNvSpPr txBox="1"/>
          <p:nvPr/>
        </p:nvSpPr>
        <p:spPr>
          <a:xfrm>
            <a:off x="3286116" y="785794"/>
            <a:ext cx="371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u="sng" dirty="0">
                <a:solidFill>
                  <a:schemeClr val="accent4"/>
                </a:solidFill>
              </a:rPr>
              <a:t>Дата народження: </a:t>
            </a:r>
            <a:r>
              <a:rPr lang="uk-UA" b="1" i="1" dirty="0" smtClean="0">
                <a:solidFill>
                  <a:schemeClr val="accent4"/>
                </a:solidFill>
              </a:rPr>
              <a:t>19 </a:t>
            </a:r>
            <a:r>
              <a:rPr lang="uk-UA" b="1" i="1" dirty="0">
                <a:solidFill>
                  <a:schemeClr val="accent4"/>
                </a:solidFill>
              </a:rPr>
              <a:t>вересня </a:t>
            </a:r>
            <a:r>
              <a:rPr lang="uk-UA" b="1" i="1" dirty="0" smtClean="0">
                <a:solidFill>
                  <a:schemeClr val="accent4"/>
                </a:solidFill>
              </a:rPr>
              <a:t>1972 </a:t>
            </a:r>
            <a:r>
              <a:rPr lang="uk-UA" b="1" i="1" dirty="0">
                <a:solidFill>
                  <a:schemeClr val="accent4"/>
                </a:solidFill>
              </a:rPr>
              <a:t>р.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u="sng" dirty="0">
                <a:solidFill>
                  <a:schemeClr val="accent4"/>
                </a:solidFill>
              </a:rPr>
              <a:t>Освіта:</a:t>
            </a:r>
            <a:r>
              <a:rPr lang="uk-UA" b="1" i="1" dirty="0">
                <a:solidFill>
                  <a:schemeClr val="accent4"/>
                </a:solidFill>
              </a:rPr>
              <a:t> вища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dirty="0">
                <a:solidFill>
                  <a:schemeClr val="accent4"/>
                </a:solidFill>
              </a:rPr>
              <a:t> </a:t>
            </a:r>
            <a:r>
              <a:rPr lang="uk-UA" b="1" i="1" dirty="0">
                <a:solidFill>
                  <a:schemeClr val="accent4"/>
                </a:solidFill>
              </a:rPr>
              <a:t>Закінчила </a:t>
            </a:r>
            <a:r>
              <a:rPr lang="uk-UA" b="1" i="1" dirty="0" smtClean="0">
                <a:solidFill>
                  <a:schemeClr val="accent4"/>
                </a:solidFill>
              </a:rPr>
              <a:t>Тернопільський </a:t>
            </a:r>
            <a:r>
              <a:rPr lang="uk-UA" b="1" i="1" dirty="0">
                <a:solidFill>
                  <a:schemeClr val="accent4"/>
                </a:solidFill>
              </a:rPr>
              <a:t>державний педагогічний </a:t>
            </a:r>
            <a:r>
              <a:rPr lang="uk-UA" b="1" i="1" dirty="0" smtClean="0">
                <a:solidFill>
                  <a:schemeClr val="accent4"/>
                </a:solidFill>
              </a:rPr>
              <a:t>університет    ім. Володимира Гнатюка за спеціальністю </a:t>
            </a:r>
            <a:r>
              <a:rPr lang="uk-UA" b="1" i="1" dirty="0" err="1" smtClean="0">
                <a:solidFill>
                  <a:schemeClr val="accent4"/>
                </a:solidFill>
              </a:rPr>
              <a:t>укр.мова</a:t>
            </a:r>
            <a:r>
              <a:rPr lang="uk-UA" b="1" i="1" dirty="0" smtClean="0">
                <a:solidFill>
                  <a:schemeClr val="accent4"/>
                </a:solidFill>
              </a:rPr>
              <a:t> і література та </a:t>
            </a:r>
            <a:r>
              <a:rPr lang="en-US" b="1" i="1" dirty="0" smtClean="0">
                <a:solidFill>
                  <a:schemeClr val="accent4"/>
                </a:solidFill>
              </a:rPr>
              <a:t>c</a:t>
            </a:r>
            <a:r>
              <a:rPr lang="uk-UA" b="1" i="1" dirty="0" err="1" smtClean="0">
                <a:solidFill>
                  <a:schemeClr val="accent4"/>
                </a:solidFill>
              </a:rPr>
              <a:t>вітова</a:t>
            </a:r>
            <a:r>
              <a:rPr lang="uk-UA" b="1" i="1" dirty="0" smtClean="0">
                <a:solidFill>
                  <a:schemeClr val="accent4"/>
                </a:solidFill>
              </a:rPr>
              <a:t> література</a:t>
            </a:r>
            <a:endParaRPr lang="ru-RU" dirty="0">
              <a:solidFill>
                <a:schemeClr val="accent4"/>
              </a:solidFill>
            </a:endParaRP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u="sng" dirty="0" smtClean="0">
                <a:solidFill>
                  <a:schemeClr val="accent4"/>
                </a:solidFill>
              </a:rPr>
              <a:t>Місце </a:t>
            </a:r>
            <a:r>
              <a:rPr lang="uk-UA" b="1" i="1" u="sng" dirty="0">
                <a:solidFill>
                  <a:schemeClr val="accent4"/>
                </a:solidFill>
              </a:rPr>
              <a:t>роботи: </a:t>
            </a:r>
            <a:r>
              <a:rPr lang="uk-UA" b="1" i="1" dirty="0" err="1" smtClean="0">
                <a:solidFill>
                  <a:schemeClr val="accent4"/>
                </a:solidFill>
              </a:rPr>
              <a:t>Скоморохівська</a:t>
            </a:r>
            <a:r>
              <a:rPr lang="uk-UA" b="1" i="1" dirty="0" smtClean="0">
                <a:solidFill>
                  <a:schemeClr val="accent4"/>
                </a:solidFill>
              </a:rPr>
              <a:t> ЗОШ </a:t>
            </a:r>
            <a:r>
              <a:rPr lang="uk-UA" b="1" i="1" dirty="0">
                <a:solidFill>
                  <a:schemeClr val="accent4"/>
                </a:solidFill>
              </a:rPr>
              <a:t>I – </a:t>
            </a:r>
            <a:r>
              <a:rPr lang="uk-UA" b="1" i="1" dirty="0" smtClean="0">
                <a:solidFill>
                  <a:schemeClr val="accent4"/>
                </a:solidFill>
              </a:rPr>
              <a:t>II ступенів</a:t>
            </a:r>
            <a:endParaRPr lang="ru-RU" dirty="0">
              <a:solidFill>
                <a:schemeClr val="accent4"/>
              </a:solidFill>
            </a:endParaRP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u="sng" dirty="0">
                <a:solidFill>
                  <a:schemeClr val="accent4"/>
                </a:solidFill>
              </a:rPr>
              <a:t>Стаж роботи: </a:t>
            </a:r>
            <a:r>
              <a:rPr lang="uk-UA" b="1" i="1" dirty="0" smtClean="0">
                <a:solidFill>
                  <a:schemeClr val="accent4"/>
                </a:solidFill>
              </a:rPr>
              <a:t>23 роки</a:t>
            </a:r>
            <a:endParaRPr lang="ru-RU" dirty="0">
              <a:solidFill>
                <a:schemeClr val="accent4"/>
              </a:solidFill>
            </a:endParaRP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dirty="0" smtClean="0">
                <a:solidFill>
                  <a:schemeClr val="accent4"/>
                </a:solidFill>
              </a:rPr>
              <a:t>Чергова атестація-2015р.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dirty="0" smtClean="0">
                <a:solidFill>
                  <a:schemeClr val="accent4"/>
                </a:solidFill>
              </a:rPr>
              <a:t>Курси підвищення кваліфікації-2012р.</a:t>
            </a:r>
          </a:p>
          <a:p>
            <a:pPr>
              <a:buClr>
                <a:schemeClr val="tx1">
                  <a:shade val="95000"/>
                </a:schemeClr>
              </a:buClr>
              <a:defRPr/>
            </a:pPr>
            <a:r>
              <a:rPr lang="uk-UA" b="1" i="1" u="sng" dirty="0" smtClean="0">
                <a:solidFill>
                  <a:schemeClr val="accent4"/>
                </a:solidFill>
              </a:rPr>
              <a:t>Класний</a:t>
            </a:r>
            <a:r>
              <a:rPr lang="uk-UA" b="1" i="1" dirty="0" smtClean="0">
                <a:solidFill>
                  <a:schemeClr val="accent4"/>
                </a:solidFill>
              </a:rPr>
              <a:t> </a:t>
            </a:r>
            <a:r>
              <a:rPr lang="uk-UA" b="1" i="1" u="sng" dirty="0" smtClean="0">
                <a:solidFill>
                  <a:schemeClr val="accent4"/>
                </a:solidFill>
              </a:rPr>
              <a:t>керівник </a:t>
            </a:r>
            <a:r>
              <a:rPr lang="uk-UA" b="1" i="1" dirty="0" smtClean="0">
                <a:solidFill>
                  <a:schemeClr val="accent4"/>
                </a:solidFill>
              </a:rPr>
              <a:t>- стаж 20 років</a:t>
            </a:r>
            <a:endParaRPr lang="uk-UA" b="1" i="1" dirty="0">
              <a:solidFill>
                <a:schemeClr val="accent4"/>
              </a:solidFill>
            </a:endParaRPr>
          </a:p>
        </p:txBody>
      </p:sp>
      <p:pic>
        <p:nvPicPr>
          <p:cNvPr id="6" name="Рисунок 5" descr="623602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1714488"/>
            <a:ext cx="1609725" cy="1028700"/>
          </a:xfrm>
          <a:prstGeom prst="rect">
            <a:avLst/>
          </a:prstGeom>
        </p:spPr>
      </p:pic>
      <p:pic>
        <p:nvPicPr>
          <p:cNvPr id="7" name="Рисунок 6" descr="623616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4572008"/>
            <a:ext cx="1357322" cy="2285992"/>
          </a:xfrm>
          <a:prstGeom prst="rect">
            <a:avLst/>
          </a:prstGeom>
        </p:spPr>
      </p:pic>
      <p:pic>
        <p:nvPicPr>
          <p:cNvPr id="9" name="Рисунок 8" descr="623616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58" y="214290"/>
            <a:ext cx="1357322" cy="2228850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Позашкільна робота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2005-10рр.- </a:t>
            </a:r>
            <a:r>
              <a:rPr lang="uk-UA" sz="2800" dirty="0" smtClean="0"/>
              <a:t>Голова профкому школи</a:t>
            </a:r>
          </a:p>
          <a:p>
            <a:pPr>
              <a:buNone/>
            </a:pP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2003-09рр</a:t>
            </a:r>
            <a:r>
              <a:rPr lang="uk-UA" sz="2800" dirty="0" smtClean="0"/>
              <a:t>.- керівник кущового </a:t>
            </a:r>
            <a:r>
              <a:rPr lang="uk-UA" sz="2800" dirty="0" err="1" smtClean="0"/>
              <a:t>методоб</a:t>
            </a:r>
            <a:r>
              <a:rPr lang="en-US" sz="2800" dirty="0" smtClean="0"/>
              <a:t>’</a:t>
            </a:r>
            <a:r>
              <a:rPr lang="uk-UA" sz="2800" dirty="0" smtClean="0"/>
              <a:t>єднання вчителів </a:t>
            </a:r>
            <a:r>
              <a:rPr lang="en-US" sz="2800" dirty="0" smtClean="0"/>
              <a:t>c</a:t>
            </a:r>
            <a:r>
              <a:rPr lang="uk-UA" sz="2800" dirty="0" err="1" smtClean="0"/>
              <a:t>вітової</a:t>
            </a:r>
            <a:r>
              <a:rPr lang="uk-UA" sz="2800" dirty="0" smtClean="0"/>
              <a:t> літератури.</a:t>
            </a:r>
          </a:p>
          <a:p>
            <a:pPr>
              <a:buNone/>
            </a:pP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2007р</a:t>
            </a:r>
            <a:r>
              <a:rPr lang="uk-UA" sz="2800" dirty="0" smtClean="0"/>
              <a:t>.- брала участь у міжнародному семінарі </a:t>
            </a:r>
            <a:r>
              <a:rPr lang="uk-UA" sz="2800" dirty="0" err="1" smtClean="0"/>
              <a:t>“Моральне</a:t>
            </a:r>
            <a:r>
              <a:rPr lang="uk-UA" sz="2800" dirty="0" smtClean="0"/>
              <a:t> виховання учнів і профілактика шкідливих </a:t>
            </a:r>
            <a:r>
              <a:rPr lang="uk-UA" sz="2800" dirty="0" err="1" smtClean="0"/>
              <a:t>звичок”</a:t>
            </a:r>
            <a:endParaRPr lang="uk-UA" sz="2800" dirty="0" smtClean="0"/>
          </a:p>
          <a:p>
            <a:pPr>
              <a:buNone/>
            </a:pP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2009р</a:t>
            </a:r>
            <a:r>
              <a:rPr lang="uk-UA" sz="2800" dirty="0" smtClean="0"/>
              <a:t>.- учасник  Всеукраїнського семінару методистів світової літератури з участю автора підручників із </a:t>
            </a:r>
            <a:r>
              <a:rPr lang="en-US" sz="2800" dirty="0" smtClean="0"/>
              <a:t>c</a:t>
            </a:r>
            <a:r>
              <a:rPr lang="uk-UA" sz="2800" dirty="0" err="1" smtClean="0"/>
              <a:t>вітової</a:t>
            </a:r>
            <a:r>
              <a:rPr lang="uk-UA" sz="2800" dirty="0" smtClean="0"/>
              <a:t> літератури </a:t>
            </a:r>
          </a:p>
          <a:p>
            <a:pPr>
              <a:buNone/>
            </a:pPr>
            <a:r>
              <a:rPr lang="uk-UA" sz="2800" dirty="0" smtClean="0"/>
              <a:t>   Ковбасенка Ю.І.</a:t>
            </a:r>
          </a:p>
          <a:p>
            <a:pPr>
              <a:buNone/>
            </a:pPr>
            <a:r>
              <a:rPr lang="uk-UA" sz="2800" dirty="0" smtClean="0"/>
              <a:t>з </a:t>
            </a: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2011р</a:t>
            </a:r>
            <a:r>
              <a:rPr lang="uk-UA" sz="2800" dirty="0" smtClean="0"/>
              <a:t>.- член творчої групи вчителів </a:t>
            </a:r>
            <a:r>
              <a:rPr lang="en-US" sz="2800" dirty="0" smtClean="0"/>
              <a:t>c</a:t>
            </a:r>
            <a:r>
              <a:rPr lang="uk-UA" sz="2800" dirty="0" err="1" smtClean="0"/>
              <a:t>вітової</a:t>
            </a:r>
            <a:r>
              <a:rPr lang="uk-UA" sz="2800" dirty="0" smtClean="0"/>
              <a:t> літератури.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Позашкільна</a:t>
            </a:r>
            <a:r>
              <a:rPr lang="ru-RU" dirty="0"/>
              <a:t>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2013-2014 </a:t>
            </a:r>
            <a:r>
              <a:rPr lang="uk-UA" dirty="0" err="1" smtClean="0"/>
              <a:t>рр.-керівник</a:t>
            </a:r>
            <a:r>
              <a:rPr lang="uk-UA" dirty="0" smtClean="0"/>
              <a:t> кущового </a:t>
            </a:r>
            <a:r>
              <a:rPr lang="uk-UA" dirty="0" err="1" smtClean="0"/>
              <a:t>методоб</a:t>
            </a:r>
            <a:r>
              <a:rPr lang="en-US" dirty="0" smtClean="0"/>
              <a:t>’</a:t>
            </a:r>
            <a:r>
              <a:rPr lang="uk-UA" dirty="0" smtClean="0"/>
              <a:t>єднання вчителів світової літератури.</a:t>
            </a:r>
          </a:p>
          <a:p>
            <a:r>
              <a:rPr lang="uk-UA" dirty="0" smtClean="0"/>
              <a:t>2014-2015 </a:t>
            </a:r>
            <a:r>
              <a:rPr lang="uk-UA" dirty="0" err="1" smtClean="0"/>
              <a:t>рр.-керівник</a:t>
            </a:r>
            <a:r>
              <a:rPr lang="uk-UA" dirty="0" smtClean="0"/>
              <a:t> творчої групи вчителів світової літератури.</a:t>
            </a:r>
          </a:p>
          <a:p>
            <a:r>
              <a:rPr lang="uk-UA" dirty="0" smtClean="0"/>
              <a:t>17.10.2013 </a:t>
            </a:r>
            <a:r>
              <a:rPr lang="uk-UA" dirty="0" err="1" smtClean="0"/>
              <a:t>рр.-участь</a:t>
            </a:r>
            <a:r>
              <a:rPr lang="uk-UA" dirty="0" smtClean="0"/>
              <a:t> у Всеукраїнському конкурсі «Соняшник-вчитель».</a:t>
            </a:r>
          </a:p>
          <a:p>
            <a:r>
              <a:rPr lang="uk-UA" dirty="0" smtClean="0"/>
              <a:t>07.10.2014 рр.</a:t>
            </a:r>
            <a:r>
              <a:rPr lang="ru-RU" dirty="0"/>
              <a:t> </a:t>
            </a:r>
            <a:r>
              <a:rPr lang="ru-RU" dirty="0" smtClean="0"/>
              <a:t>-</a:t>
            </a:r>
            <a:r>
              <a:rPr lang="ru-RU" dirty="0"/>
              <a:t>участь у </a:t>
            </a:r>
            <a:r>
              <a:rPr lang="ru-RU" dirty="0" err="1"/>
              <a:t>Всеукраїнському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«</a:t>
            </a:r>
            <a:r>
              <a:rPr lang="ru-RU" dirty="0" err="1"/>
              <a:t>Соняшник-вчитель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904309"/>
      </p:ext>
    </p:extLst>
  </p:cSld>
  <p:clrMapOvr>
    <a:masterClrMapping/>
  </p:clrMapOvr>
  <p:transition advClick="0" advTm="9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446069" cy="3500463"/>
          </a:xfrm>
        </p:spPr>
      </p:pic>
      <p:pic>
        <p:nvPicPr>
          <p:cNvPr id="5" name="Рисунок 4" descr="Изображение 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071810"/>
            <a:ext cx="5786446" cy="3571876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N15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72198" y="714356"/>
            <a:ext cx="2857488" cy="4033842"/>
          </a:xfrm>
        </p:spPr>
      </p:pic>
      <p:sp>
        <p:nvSpPr>
          <p:cNvPr id="8" name="TextBox 7"/>
          <p:cNvSpPr txBox="1"/>
          <p:nvPr/>
        </p:nvSpPr>
        <p:spPr>
          <a:xfrm>
            <a:off x="357158" y="470394"/>
            <a:ext cx="5214974" cy="489364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uk-UA" sz="2400" dirty="0" smtClean="0"/>
              <a:t>  Я вважаю,що завдання вчителя</a:t>
            </a:r>
            <a:r>
              <a:rPr lang="en-US" sz="2400" dirty="0" smtClean="0"/>
              <a:t>-</a:t>
            </a:r>
            <a:r>
              <a:rPr lang="uk-UA" sz="2400" dirty="0" smtClean="0"/>
              <a:t> “не загубити” жодної дитини,дати кожній можливість розкрити все краще,закладене природою,сім</a:t>
            </a:r>
            <a:r>
              <a:rPr lang="en-US" sz="2400" dirty="0" smtClean="0"/>
              <a:t>’</a:t>
            </a:r>
            <a:r>
              <a:rPr lang="uk-UA" sz="2400" dirty="0" err="1" smtClean="0"/>
              <a:t>єю</a:t>
            </a:r>
            <a:r>
              <a:rPr lang="uk-UA" sz="2400" dirty="0" smtClean="0"/>
              <a:t> , школою</a:t>
            </a:r>
            <a:r>
              <a:rPr lang="uk-UA" sz="2400" dirty="0" smtClean="0"/>
              <a:t>.</a:t>
            </a:r>
            <a:r>
              <a:rPr lang="en-US" sz="2400" dirty="0" smtClean="0"/>
              <a:t> </a:t>
            </a:r>
            <a:r>
              <a:rPr lang="uk-UA" sz="2400" dirty="0" smtClean="0"/>
              <a:t>Учитель має </a:t>
            </a:r>
            <a:r>
              <a:rPr lang="uk-UA" sz="2400" dirty="0" err="1" smtClean="0"/>
              <a:t>пам</a:t>
            </a:r>
            <a:r>
              <a:rPr lang="en-US" sz="2400" dirty="0" smtClean="0"/>
              <a:t>’</a:t>
            </a:r>
            <a:r>
              <a:rPr lang="uk-UA" sz="2400" dirty="0" err="1" smtClean="0"/>
              <a:t>ятати</a:t>
            </a:r>
            <a:r>
              <a:rPr lang="uk-UA" sz="2400" dirty="0" smtClean="0"/>
              <a:t>, що </a:t>
            </a:r>
            <a:r>
              <a:rPr lang="uk-UA" sz="2400" dirty="0" smtClean="0"/>
              <a:t>до кожної дитини треба виявити чуйність,щирість,не виділяти надмірною увагою обдарованих і не принижувати слабших. Правильно організована робота допоможе кожному учневі відчувати себе здібним,потрібним,цікавим для вчителя і своїх товаришів.</a:t>
            </a:r>
            <a:endParaRPr lang="ru-RU" sz="2400" dirty="0"/>
          </a:p>
        </p:txBody>
      </p:sp>
      <p:pic>
        <p:nvPicPr>
          <p:cNvPr id="9" name="Рисунок 8" descr="bestgif.narod.ru_2127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214686"/>
            <a:ext cx="3714776" cy="3362325"/>
          </a:xfrm>
          <a:prstGeom prst="rect">
            <a:avLst/>
          </a:prstGeom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048075">
            <a:off x="1417324" y="2248359"/>
            <a:ext cx="52656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022447">
            <a:off x="911891" y="698929"/>
            <a:ext cx="5763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8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Дякую</a:t>
            </a:r>
            <a:endParaRPr lang="ru-RU" sz="8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036212">
            <a:off x="2416791" y="4026267"/>
            <a:ext cx="44844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Увагу!</a:t>
            </a:r>
            <a:endParaRPr lang="ru-RU" sz="8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dirty="0" smtClean="0">
                <a:latin typeface="Comic Sans MS" pitchFamily="66" charset="0"/>
              </a:rPr>
              <a:t>Проблема: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060848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Нестандартні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форми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роботи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навчання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виховання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як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засіб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розвитку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творчої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активності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учнів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на уроках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світової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літератури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7239000" cy="6098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u="sng" dirty="0" err="1" smtClean="0">
                <a:solidFill>
                  <a:srgbClr val="00B050"/>
                </a:solidFill>
              </a:rPr>
              <a:t>Навчальна</a:t>
            </a:r>
            <a:r>
              <a:rPr lang="ru-RU" sz="2400" b="1" i="1" u="sng" dirty="0" smtClean="0">
                <a:solidFill>
                  <a:srgbClr val="00B05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50"/>
                </a:solidFill>
              </a:rPr>
              <a:t>д</a:t>
            </a:r>
            <a:r>
              <a:rPr lang="uk-UA" sz="2400" b="1" i="1" u="sng" dirty="0" smtClean="0">
                <a:solidFill>
                  <a:srgbClr val="00B050"/>
                </a:solidFill>
              </a:rPr>
              <a:t>і</a:t>
            </a:r>
            <a:r>
              <a:rPr lang="ru-RU" sz="2400" b="1" i="1" u="sng" dirty="0" err="1" smtClean="0">
                <a:solidFill>
                  <a:srgbClr val="00B050"/>
                </a:solidFill>
              </a:rPr>
              <a:t>яльність</a:t>
            </a:r>
            <a:endParaRPr lang="ru-RU" sz="2400" b="1" i="1" u="sng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DSCN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14290"/>
            <a:ext cx="3658381" cy="2377974"/>
          </a:xfrm>
          <a:prstGeom prst="rect">
            <a:avLst/>
          </a:prstGeom>
        </p:spPr>
      </p:pic>
      <p:pic>
        <p:nvPicPr>
          <p:cNvPr id="5" name="Рисунок 4" descr="Photo-0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357430"/>
            <a:ext cx="3051553" cy="19333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aphicFrame>
        <p:nvGraphicFramePr>
          <p:cNvPr id="9" name="Содержимое 5"/>
          <p:cNvGraphicFramePr>
            <a:graphicFrameLocks/>
          </p:cNvGraphicFramePr>
          <p:nvPr/>
        </p:nvGraphicFramePr>
        <p:xfrm>
          <a:off x="-142908" y="1071546"/>
          <a:ext cx="561499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38237"/>
            <a:ext cx="3626351" cy="2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Методична робота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758808" cy="58326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u="sng" dirty="0" smtClean="0"/>
              <a:t>Курси тренерів</a:t>
            </a:r>
            <a:r>
              <a:rPr lang="uk-UA" dirty="0" smtClean="0"/>
              <a:t> по новій програмі із світової літератури:</a:t>
            </a:r>
          </a:p>
          <a:p>
            <a:pPr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2006р</a:t>
            </a:r>
            <a:r>
              <a:rPr lang="uk-UA" dirty="0" smtClean="0"/>
              <a:t>.-5клас</a:t>
            </a:r>
          </a:p>
          <a:p>
            <a:pPr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2007р</a:t>
            </a:r>
            <a:r>
              <a:rPr lang="uk-UA" dirty="0" smtClean="0"/>
              <a:t>.-6 клас</a:t>
            </a:r>
          </a:p>
          <a:p>
            <a:pPr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2008р</a:t>
            </a:r>
            <a:r>
              <a:rPr lang="uk-UA" dirty="0" smtClean="0"/>
              <a:t>.-7клас</a:t>
            </a:r>
          </a:p>
          <a:p>
            <a:pPr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2009р.</a:t>
            </a:r>
            <a:r>
              <a:rPr lang="uk-UA" dirty="0" smtClean="0"/>
              <a:t>-8 клас</a:t>
            </a:r>
          </a:p>
          <a:p>
            <a:pPr>
              <a:buNone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2010р</a:t>
            </a:r>
            <a:r>
              <a:rPr lang="uk-UA" dirty="0" smtClean="0"/>
              <a:t>.-9 клас</a:t>
            </a:r>
          </a:p>
          <a:p>
            <a:pPr>
              <a:buNone/>
            </a:pPr>
            <a:r>
              <a:rPr lang="uk-UA" u="sng" dirty="0" smtClean="0"/>
              <a:t>Відкриті уроки</a:t>
            </a:r>
            <a:r>
              <a:rPr lang="uk-UA" dirty="0" smtClean="0"/>
              <a:t>:Жуль Верн “П</a:t>
            </a:r>
            <a:r>
              <a:rPr lang="en-US" dirty="0" smtClean="0"/>
              <a:t>’</a:t>
            </a:r>
            <a:r>
              <a:rPr lang="uk-UA" dirty="0" err="1" smtClean="0"/>
              <a:t>ятнадцятирічний</a:t>
            </a:r>
            <a:r>
              <a:rPr lang="uk-UA" dirty="0" smtClean="0"/>
              <a:t> капітан”2010р.</a:t>
            </a:r>
          </a:p>
          <a:p>
            <a:pPr>
              <a:buNone/>
            </a:pPr>
            <a:r>
              <a:rPr lang="uk-UA" dirty="0" smtClean="0"/>
              <a:t>Урок-роздум,урок-подорож: ,,Яку казку Г.К.Андерсена я взяв би із собою в кругосвітню подорож</a:t>
            </a:r>
            <a:r>
              <a:rPr lang="en-US" dirty="0" smtClean="0"/>
              <a:t>’’</a:t>
            </a:r>
            <a:r>
              <a:rPr lang="uk-UA" dirty="0" smtClean="0"/>
              <a:t>-2011р.</a:t>
            </a:r>
          </a:p>
          <a:p>
            <a:pPr>
              <a:buNone/>
            </a:pPr>
            <a:r>
              <a:rPr lang="uk-UA" dirty="0" err="1" smtClean="0"/>
              <a:t>-А.Міцкевич</a:t>
            </a:r>
            <a:r>
              <a:rPr lang="uk-UA" dirty="0" smtClean="0"/>
              <a:t> життя і творчість . </a:t>
            </a:r>
            <a:r>
              <a:rPr lang="uk-UA" dirty="0" err="1" smtClean="0"/>
              <a:t>“Кримські</a:t>
            </a:r>
            <a:r>
              <a:rPr lang="uk-UA" dirty="0" smtClean="0"/>
              <a:t> сонети”-2009р.</a:t>
            </a:r>
          </a:p>
          <a:p>
            <a:pPr>
              <a:buNone/>
            </a:pPr>
            <a:r>
              <a:rPr lang="uk-UA" dirty="0" err="1" smtClean="0"/>
              <a:t>-Витівки</a:t>
            </a:r>
            <a:r>
              <a:rPr lang="uk-UA" dirty="0" smtClean="0"/>
              <a:t>,ігри,пригоди героїв у творі М.Твена </a:t>
            </a:r>
            <a:r>
              <a:rPr lang="uk-UA" dirty="0" err="1" smtClean="0"/>
              <a:t>“Пригоди</a:t>
            </a:r>
            <a:r>
              <a:rPr lang="uk-UA" dirty="0" smtClean="0"/>
              <a:t> Тома Сойера”-2008р.</a:t>
            </a:r>
          </a:p>
          <a:p>
            <a:pPr>
              <a:buNone/>
            </a:pPr>
            <a:r>
              <a:rPr lang="uk-UA" u="sng" dirty="0" smtClean="0"/>
              <a:t>Районний семінар</a:t>
            </a:r>
            <a:r>
              <a:rPr lang="uk-UA" dirty="0" smtClean="0"/>
              <a:t>,,Розвиток творчих здібностей на уроках світової літератури</a:t>
            </a:r>
            <a:r>
              <a:rPr lang="en-US" dirty="0" smtClean="0"/>
              <a:t>’’</a:t>
            </a:r>
            <a:r>
              <a:rPr lang="uk-UA" dirty="0" smtClean="0"/>
              <a:t>-2010р.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Методична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err="1" smtClean="0"/>
              <a:t>-Кущовий</a:t>
            </a:r>
            <a:r>
              <a:rPr lang="uk-UA" sz="2400" dirty="0" smtClean="0"/>
              <a:t> </a:t>
            </a:r>
            <a:r>
              <a:rPr lang="uk-UA" sz="2400" dirty="0" err="1" smtClean="0"/>
              <a:t>семінар-</a:t>
            </a:r>
            <a:r>
              <a:rPr lang="uk-UA" sz="2400" dirty="0" smtClean="0"/>
              <a:t> відкритий урок «</a:t>
            </a:r>
            <a:r>
              <a:rPr lang="uk-UA" sz="2400" dirty="0" err="1" smtClean="0"/>
              <a:t>Мацуо</a:t>
            </a:r>
            <a:r>
              <a:rPr lang="uk-UA" sz="2400" dirty="0" smtClean="0"/>
              <a:t> </a:t>
            </a:r>
            <a:r>
              <a:rPr lang="uk-UA" sz="2400" dirty="0" err="1" smtClean="0"/>
              <a:t>Басьо</a:t>
            </a:r>
            <a:r>
              <a:rPr lang="uk-UA" sz="2400" dirty="0" smtClean="0"/>
              <a:t>. </a:t>
            </a:r>
            <a:r>
              <a:rPr lang="uk-UA" sz="2400" dirty="0" err="1" smtClean="0"/>
              <a:t>Хайку</a:t>
            </a:r>
            <a:r>
              <a:rPr lang="uk-UA" sz="2400" dirty="0" smtClean="0"/>
              <a:t>» 5 клас. 10.10.2011 р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sz="2400" dirty="0" err="1" smtClean="0"/>
              <a:t>-Семінар</a:t>
            </a:r>
            <a:r>
              <a:rPr lang="uk-UA" sz="2400" dirty="0" smtClean="0"/>
              <a:t> директорів </a:t>
            </a:r>
            <a:r>
              <a:rPr lang="uk-UA" sz="2400" dirty="0" err="1" smtClean="0"/>
              <a:t>–відкритий</a:t>
            </a:r>
            <a:r>
              <a:rPr lang="uk-UA" sz="2400" dirty="0" smtClean="0"/>
              <a:t> урок « Одухотворення природи </a:t>
            </a:r>
            <a:r>
              <a:rPr lang="uk-UA" sz="2400" dirty="0" err="1" smtClean="0"/>
              <a:t>–найвища</a:t>
            </a:r>
            <a:r>
              <a:rPr lang="uk-UA" sz="2400" dirty="0" smtClean="0"/>
              <a:t> цінність японської культури». 27.01.2012 р.</a:t>
            </a:r>
          </a:p>
          <a:p>
            <a:pPr marL="0" indent="0">
              <a:buNone/>
            </a:pPr>
            <a:r>
              <a:rPr lang="uk-UA" sz="2400" dirty="0" err="1" smtClean="0"/>
              <a:t>-Член</a:t>
            </a:r>
            <a:r>
              <a:rPr lang="uk-UA" sz="2400" dirty="0" smtClean="0"/>
              <a:t> журі районного конкурсу «Вчитель року» у номінації українська мова і література. 29.01.2012р.</a:t>
            </a:r>
          </a:p>
          <a:p>
            <a:pPr marL="0" indent="0">
              <a:buNone/>
            </a:pPr>
            <a:r>
              <a:rPr lang="uk-UA" sz="2400" dirty="0" err="1" smtClean="0"/>
              <a:t>-Виступ</a:t>
            </a:r>
            <a:r>
              <a:rPr lang="uk-UA" sz="2400" dirty="0" smtClean="0"/>
              <a:t> на районному семінарі «Представлення </a:t>
            </a:r>
            <a:r>
              <a:rPr lang="uk-UA" sz="2400" dirty="0" err="1" smtClean="0"/>
              <a:t>портфоліо</a:t>
            </a:r>
            <a:r>
              <a:rPr lang="uk-UA" sz="2400" dirty="0" smtClean="0"/>
              <a:t> вчителя». 27.01.2012р.</a:t>
            </a:r>
          </a:p>
          <a:p>
            <a:pPr marL="0" indent="0">
              <a:buNone/>
            </a:pPr>
            <a:r>
              <a:rPr lang="uk-UA" sz="2400" dirty="0" err="1" smtClean="0"/>
              <a:t>-Виступ</a:t>
            </a:r>
            <a:r>
              <a:rPr lang="uk-UA" sz="2400" dirty="0" smtClean="0"/>
              <a:t> на районному семінарі «Представлення </a:t>
            </a:r>
            <a:r>
              <a:rPr lang="uk-UA" sz="2400" dirty="0" err="1" smtClean="0"/>
              <a:t>портфоліо</a:t>
            </a:r>
            <a:r>
              <a:rPr lang="uk-UA" sz="2400" dirty="0" smtClean="0"/>
              <a:t> кабінету».25.01.2013р.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0446588"/>
      </p:ext>
    </p:extLst>
  </p:cSld>
  <p:clrMapOvr>
    <a:masterClrMapping/>
  </p:clrMapOvr>
  <p:transition advClick="0" advTm="9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Методична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2565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 err="1" smtClean="0"/>
              <a:t>-Член</a:t>
            </a:r>
            <a:r>
              <a:rPr lang="uk-UA" sz="2400" dirty="0" smtClean="0"/>
              <a:t> журі районного конкурсу «Вчитель року» у номінації «Світова література».12.11.2013 р.</a:t>
            </a:r>
          </a:p>
          <a:p>
            <a:pPr marL="0" indent="0">
              <a:buNone/>
            </a:pPr>
            <a:r>
              <a:rPr lang="ru-RU" sz="2400" dirty="0"/>
              <a:t>-</a:t>
            </a:r>
            <a:r>
              <a:rPr lang="ru-RU" sz="2400" dirty="0" err="1"/>
              <a:t>Виступ</a:t>
            </a:r>
            <a:r>
              <a:rPr lang="ru-RU" sz="2400" dirty="0"/>
              <a:t> на районному </a:t>
            </a:r>
            <a:r>
              <a:rPr lang="ru-RU" sz="2400" dirty="0" err="1"/>
              <a:t>семінарі</a:t>
            </a:r>
            <a:r>
              <a:rPr lang="ru-RU" sz="2400" dirty="0"/>
              <a:t> «Методика «Кубування»».18.11.2013р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dirty="0" err="1" smtClean="0"/>
              <a:t>-Виступ</a:t>
            </a:r>
            <a:r>
              <a:rPr lang="uk-UA" sz="2400" dirty="0" smtClean="0"/>
              <a:t> на шкільній методичній раді «Метод шести капелюхів».06.02.2014 р.</a:t>
            </a:r>
          </a:p>
          <a:p>
            <a:pPr marL="0" indent="0">
              <a:buNone/>
            </a:pPr>
            <a:r>
              <a:rPr lang="uk-UA" sz="2400" dirty="0" err="1" smtClean="0"/>
              <a:t>-Школа</a:t>
            </a:r>
            <a:r>
              <a:rPr lang="uk-UA" sz="2400" dirty="0" smtClean="0"/>
              <a:t> молодого учителя «Типи уроків».25.02.2014р.</a:t>
            </a:r>
          </a:p>
          <a:p>
            <a:pPr marL="0" indent="0">
              <a:buNone/>
            </a:pPr>
            <a:r>
              <a:rPr lang="uk-UA" sz="2400" dirty="0" err="1" smtClean="0"/>
              <a:t>-Виступ</a:t>
            </a:r>
            <a:r>
              <a:rPr lang="uk-UA" sz="2400" dirty="0" smtClean="0"/>
              <a:t> на обласному семінарі «</a:t>
            </a:r>
            <a:r>
              <a:rPr lang="uk-UA" sz="2400" dirty="0" err="1" smtClean="0"/>
              <a:t>Полікультурність</a:t>
            </a:r>
            <a:r>
              <a:rPr lang="uk-UA" sz="2400" dirty="0" smtClean="0"/>
              <a:t> у вивченні світової літератури».20.03.2014р.</a:t>
            </a:r>
          </a:p>
          <a:p>
            <a:pPr marL="0" indent="0">
              <a:buNone/>
            </a:pPr>
            <a:r>
              <a:rPr lang="uk-UA" sz="2400" dirty="0" err="1" smtClean="0"/>
              <a:t>-Виступ</a:t>
            </a:r>
            <a:r>
              <a:rPr lang="uk-UA" sz="2400" dirty="0" smtClean="0"/>
              <a:t> на районному </a:t>
            </a:r>
            <a:r>
              <a:rPr lang="uk-UA" sz="2400" dirty="0" err="1" smtClean="0"/>
              <a:t>м.о</a:t>
            </a:r>
            <a:r>
              <a:rPr lang="uk-UA" sz="2400" dirty="0" smtClean="0"/>
              <a:t>. вчителів світової літератури майстер-клас «Я роблю так».23.01.2015р.</a:t>
            </a:r>
          </a:p>
          <a:p>
            <a:pPr marL="0" indent="0">
              <a:buNone/>
            </a:pPr>
            <a:r>
              <a:rPr lang="uk-UA" sz="2400" dirty="0" err="1" smtClean="0"/>
              <a:t>-Засідання</a:t>
            </a:r>
            <a:r>
              <a:rPr lang="uk-UA" sz="2400" dirty="0" smtClean="0"/>
              <a:t> творчої групи «Нестандартні форми роботи навчання і виховання як засіб розвитку творчої активності учнів на уроках світової </a:t>
            </a:r>
            <a:r>
              <a:rPr lang="uk-UA" sz="2400" dirty="0" err="1" smtClean="0"/>
              <a:t>літератури».Відкритий</a:t>
            </a:r>
            <a:r>
              <a:rPr lang="uk-UA" sz="2400" dirty="0" smtClean="0"/>
              <a:t> урок «</a:t>
            </a:r>
            <a:r>
              <a:rPr lang="uk-UA" sz="2400" dirty="0" err="1" smtClean="0"/>
              <a:t>А.де</a:t>
            </a:r>
            <a:r>
              <a:rPr lang="uk-UA" sz="2400" dirty="0" smtClean="0"/>
              <a:t> Екзюпері. «Маленький принц»».20.02.2015р.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8260306"/>
      </p:ext>
    </p:extLst>
  </p:cSld>
  <p:clrMapOvr>
    <a:masterClrMapping/>
  </p:clrMapOvr>
  <p:transition advClick="0" advTm="9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u="sng" dirty="0" err="1" smtClean="0"/>
              <a:t>-Виступ</a:t>
            </a:r>
            <a:r>
              <a:rPr lang="uk-UA" u="sng" dirty="0" smtClean="0"/>
              <a:t> на педраді школи: </a:t>
            </a:r>
            <a:r>
              <a:rPr lang="uk-UA" dirty="0" err="1" smtClean="0"/>
              <a:t>“Самостійна</a:t>
            </a:r>
            <a:r>
              <a:rPr lang="uk-UA" dirty="0" smtClean="0"/>
              <a:t> робота на уроках світової літератури”-2011р.</a:t>
            </a:r>
          </a:p>
          <a:p>
            <a:pPr>
              <a:buNone/>
            </a:pPr>
            <a:r>
              <a:rPr lang="uk-UA" u="sng" dirty="0" err="1" smtClean="0"/>
              <a:t>-Відкритий</a:t>
            </a:r>
            <a:r>
              <a:rPr lang="uk-UA" u="sng" dirty="0" smtClean="0"/>
              <a:t> нестандартний урок: </a:t>
            </a:r>
            <a:r>
              <a:rPr lang="uk-UA" dirty="0" err="1" smtClean="0"/>
              <a:t>“Одухотворення</a:t>
            </a:r>
            <a:r>
              <a:rPr lang="uk-UA" dirty="0" smtClean="0"/>
              <a:t> природи-найбільша цінність японської культури”-2011р.</a:t>
            </a:r>
          </a:p>
          <a:p>
            <a:pPr>
              <a:buNone/>
            </a:pPr>
            <a:r>
              <a:rPr lang="uk-UA" u="sng" dirty="0" err="1" smtClean="0"/>
              <a:t>-Виступ</a:t>
            </a:r>
            <a:r>
              <a:rPr lang="uk-UA" u="sng" dirty="0" smtClean="0"/>
              <a:t> на засіданні районного </a:t>
            </a:r>
            <a:r>
              <a:rPr lang="uk-UA" u="sng" dirty="0" err="1" smtClean="0"/>
              <a:t>методоб</a:t>
            </a:r>
            <a:r>
              <a:rPr lang="en-US" u="sng" dirty="0" smtClean="0"/>
              <a:t>’</a:t>
            </a:r>
            <a:r>
              <a:rPr lang="uk-UA" u="sng" dirty="0" smtClean="0"/>
              <a:t>єднання вчителів світової літератури: </a:t>
            </a:r>
            <a:r>
              <a:rPr lang="uk-UA" dirty="0" err="1" smtClean="0"/>
              <a:t>“Розвиток</a:t>
            </a:r>
            <a:r>
              <a:rPr lang="uk-UA" dirty="0" smtClean="0"/>
              <a:t> творчих здібностей на уроках світової </a:t>
            </a:r>
            <a:r>
              <a:rPr lang="uk-UA" dirty="0" err="1" smtClean="0"/>
              <a:t>літератури”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dirty="0" err="1" smtClean="0"/>
              <a:t>-Участь</a:t>
            </a:r>
            <a:r>
              <a:rPr lang="uk-UA" dirty="0" smtClean="0"/>
              <a:t> у науково-практичній конференції-2010р</a:t>
            </a:r>
            <a:r>
              <a:rPr lang="uk-UA" sz="3200" dirty="0" smtClean="0"/>
              <a:t>.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-Переможець</a:t>
            </a:r>
            <a:r>
              <a:rPr lang="uk-UA" dirty="0" smtClean="0"/>
              <a:t> ІІ етапу Всеукраїнського конкурсу </a:t>
            </a:r>
            <a:r>
              <a:rPr lang="uk-UA" dirty="0" err="1" smtClean="0"/>
              <a:t>“Учитель</a:t>
            </a:r>
            <a:r>
              <a:rPr lang="uk-UA" dirty="0" smtClean="0"/>
              <a:t> року-2003”</a:t>
            </a:r>
          </a:p>
          <a:p>
            <a:pPr>
              <a:buNone/>
            </a:pPr>
            <a:r>
              <a:rPr lang="uk-UA" dirty="0" err="1" smtClean="0"/>
              <a:t>-Відкритий</a:t>
            </a:r>
            <a:r>
              <a:rPr lang="uk-UA" dirty="0" smtClean="0"/>
              <a:t> позакласний захід: ,, Світ  літератури</a:t>
            </a:r>
            <a:r>
              <a:rPr lang="en-US" dirty="0" smtClean="0"/>
              <a:t>’’ -</a:t>
            </a:r>
            <a:r>
              <a:rPr lang="uk-UA" dirty="0" smtClean="0"/>
              <a:t>2009р.</a:t>
            </a:r>
            <a:endParaRPr lang="uk-UA" sz="32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Методична робота</a:t>
            </a:r>
            <a:endParaRPr lang="ru-RU" dirty="0"/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1189</TotalTime>
  <Words>1142</Words>
  <Application>Microsoft Office PowerPoint</Application>
  <PresentationFormat>Экран (4:3)</PresentationFormat>
  <Paragraphs>149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Тема Office</vt:lpstr>
      <vt:lpstr>Изящная</vt:lpstr>
      <vt:lpstr>Апекс</vt:lpstr>
      <vt:lpstr>Поток</vt:lpstr>
      <vt:lpstr>Трек</vt:lpstr>
      <vt:lpstr>Открытая</vt:lpstr>
      <vt:lpstr>Городская</vt:lpstr>
      <vt:lpstr>Презентация PowerPoint</vt:lpstr>
      <vt:lpstr>Моє педагогічне кредо:</vt:lpstr>
      <vt:lpstr>Про себе:</vt:lpstr>
      <vt:lpstr>Проблема:</vt:lpstr>
      <vt:lpstr>.</vt:lpstr>
      <vt:lpstr>Методична робота</vt:lpstr>
      <vt:lpstr>Методична робота</vt:lpstr>
      <vt:lpstr>Методична робота</vt:lpstr>
      <vt:lpstr>Методична робота</vt:lpstr>
      <vt:lpstr>Мої досягнення</vt:lpstr>
      <vt:lpstr>Мій кабінет</vt:lpstr>
      <vt:lpstr>Мої методичні матеріали</vt:lpstr>
      <vt:lpstr>Матеріали позакласних заходів</vt:lpstr>
      <vt:lpstr>Портрети письменників,змінний стенд-карта</vt:lpstr>
      <vt:lpstr> Довідкова інформація</vt:lpstr>
      <vt:lpstr>Огляд  педагогічної діяльності</vt:lpstr>
      <vt:lpstr>Презентация PowerPoint</vt:lpstr>
      <vt:lpstr>.</vt:lpstr>
      <vt:lpstr>Структура тижня світової літератури:</vt:lpstr>
      <vt:lpstr>Робота з обдарованими дітьми</vt:lpstr>
      <vt:lpstr>2.Виготовлення тематичних газет</vt:lpstr>
      <vt:lpstr>3.Науково-пошукова робота “Пам’ятники письменникам cвітової літератури на території України”</vt:lpstr>
      <vt:lpstr>4.Створення музею забутих речей</vt:lpstr>
      <vt:lpstr>Презентация PowerPoint</vt:lpstr>
      <vt:lpstr>Презентация PowerPoint</vt:lpstr>
      <vt:lpstr>Презентация PowerPoint</vt:lpstr>
      <vt:lpstr>Виховна робота</vt:lpstr>
      <vt:lpstr>Виховна робота</vt:lpstr>
      <vt:lpstr>Участь у конкурсі “Клас року-2011”</vt:lpstr>
      <vt:lpstr>Позашкільна робота</vt:lpstr>
      <vt:lpstr>Позашкільна робота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Виктор</cp:lastModifiedBy>
  <cp:revision>92</cp:revision>
  <dcterms:created xsi:type="dcterms:W3CDTF">2012-01-16T20:11:15Z</dcterms:created>
  <dcterms:modified xsi:type="dcterms:W3CDTF">2015-02-27T17:42:13Z</dcterms:modified>
</cp:coreProperties>
</file>