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73" r:id="rId4"/>
    <p:sldId id="260" r:id="rId5"/>
    <p:sldId id="264" r:id="rId6"/>
    <p:sldId id="266" r:id="rId7"/>
    <p:sldId id="267" r:id="rId8"/>
    <p:sldId id="272" r:id="rId9"/>
    <p:sldId id="274" r:id="rId10"/>
    <p:sldId id="271" r:id="rId11"/>
    <p:sldId id="275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3399"/>
    <a:srgbClr val="CC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2D78E-728B-4F5D-9E49-93E62C647DFE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0"/>
      <dgm:spPr/>
      <dgm:t>
        <a:bodyPr/>
        <a:lstStyle/>
        <a:p>
          <a:endParaRPr lang="ru-RU"/>
        </a:p>
      </dgm:t>
    </dgm:pt>
    <dgm:pt modelId="{F1E59385-86ED-422C-B237-9CDE0BC4F2B7}" type="pres">
      <dgm:prSet presAssocID="{4A82D78E-728B-4F5D-9E49-93E62C647D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AA305-4163-4B3A-8800-E271FB6BE270}" type="presOf" srcId="{4A82D78E-728B-4F5D-9E49-93E62C647DFE}" destId="{F1E59385-86ED-422C-B237-9CDE0BC4F2B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E0177-08A5-4664-B712-6C9B8F57E5B8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6F7C1-6943-4A92-9525-19F0D87434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93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F7C1-6943-4A92-9525-19F0D874349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69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0C7E-E954-4E4D-87CF-A68A65FC8B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45C0-57DD-4B17-9685-F007C2B1B2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0828-026C-47B7-A4F1-E822CD079EB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F39A-0067-4300-AF10-ECC4D2192C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4B21-C3EB-47E4-BDB4-F9BCB11D32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4CC04-0579-4484-B9E9-9A452F9426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973B-021B-4332-AEED-F0667FE60D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F47C-3C47-48DA-A699-EDAAC8D312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D101-7A0D-423B-BF14-C5D373D097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D284-5BC6-4C12-B880-EF812A52312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7E88-CDA8-4BDD-A19A-76B9AC460A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split orient="vert" dir="in"/>
    <p:sndAc>
      <p:stSnd>
        <p:snd r:embed="rId1" name="levelup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E034FB0-3302-4AFA-90CD-57B39D7EF7D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 dir="in"/>
    <p:sndAc>
      <p:stSnd>
        <p:snd r:embed="rId13" name="levelup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microsoft.com/office/2007/relationships/diagramDrawing" Target="../diagrams/drawing1.xml"/><Relationship Id="rId5" Type="http://schemas.microsoft.com/office/2007/relationships/hdphoto" Target="../media/hdphoto1.wdp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file:///C:\Users\Public\Pictures\Sample%20Pictures\&#1056;&#1080;&#1089;&#1091;&#1085;&#1086;&#1082;3.png" TargetMode="External"/><Relationship Id="rId14" Type="http://schemas.openxmlformats.org/officeDocument/2006/relationships/image" Target="file:///C:\Users\Home\Pictures\&#1056;&#1080;&#1089;&#1091;&#1085;&#1086;&#1082;2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file:///C:\Users\Public\Pictures\Sample%20Pictures\&#1056;&#1080;&#1089;&#1091;&#1085;&#1086;&#1082;2.png" TargetMode="External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file:///C:\Users\Home\Pictures\&#1056;&#1080;&#1089;&#1091;&#1085;&#1086;&#1082;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5" Type="http://schemas.microsoft.com/office/2007/relationships/hdphoto" Target="../media/hdphoto5.wdp"/><Relationship Id="rId10" Type="http://schemas.openxmlformats.org/officeDocument/2006/relationships/image" Target="file:///C:\Users\Public\Pictures\Sample%20Pictures\&#1056;&#1080;&#1089;&#1091;&#1085;&#1086;&#1082;3.png" TargetMode="External"/><Relationship Id="rId4" Type="http://schemas.openxmlformats.org/officeDocument/2006/relationships/audio" Target="../media/audio2.wav"/><Relationship Id="rId9" Type="http://schemas.microsoft.com/office/2007/relationships/hdphoto" Target="../media/hdphoto6.wdp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file:///C:\Users\Public\Pictures\Sample%20Pictures\&#1056;&#1080;&#1089;&#1091;&#1085;&#1086;&#1082;3.png" TargetMode="External"/><Relationship Id="rId14" Type="http://schemas.openxmlformats.org/officeDocument/2006/relationships/image" Target="file:///C:\Users\Home\Pictures\&#1056;&#1080;&#1089;&#1091;&#1085;&#1086;&#1082;2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file:///C:\Users\Public\Pictures\Sample%20Pictures\&#1056;&#1080;&#1089;&#1091;&#1085;&#1086;&#1082;3.png" TargetMode="External"/><Relationship Id="rId14" Type="http://schemas.openxmlformats.org/officeDocument/2006/relationships/image" Target="file:///C:\Users\Home\Pictures\&#1056;&#1080;&#1089;&#1091;&#1085;&#1086;&#1082;2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file:///C:\Users\Public\Pictures\Sample%20Pictures\&#1056;&#1080;&#1089;&#1091;&#1085;&#1086;&#1082;2.png" TargetMode="External"/><Relationship Id="rId1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openxmlformats.org/officeDocument/2006/relationships/image" Target="file:///C:\Users\Home\Pictures\&#1056;&#1080;&#1089;&#1091;&#1085;&#1086;&#1082;2.pn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10" Type="http://schemas.openxmlformats.org/officeDocument/2006/relationships/image" Target="file:///C:\Users\Public\Pictures\Sample%20Pictures\&#1056;&#1080;&#1089;&#1091;&#1085;&#1086;&#1082;3.png" TargetMode="External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file:///C:\Users\Public\Pictures\Sample%20Pictures\&#1056;&#1080;&#1089;&#1091;&#1085;&#1086;&#1082;2.png" TargetMode="External"/><Relationship Id="rId1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openxmlformats.org/officeDocument/2006/relationships/image" Target="file:///C:\Users\Home\Pictures\&#1056;&#1080;&#1089;&#1091;&#1085;&#1086;&#1082;2.png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10" Type="http://schemas.openxmlformats.org/officeDocument/2006/relationships/image" Target="file:///C:\Users\Public\Pictures\Sample%20Pictures\&#1056;&#1080;&#1089;&#1091;&#1085;&#1086;&#1082;3.png" TargetMode="External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file:///C:\Users\Public\Pictures\Sample%20Pictures\&#1056;&#1080;&#1089;&#1091;&#1085;&#1086;&#1082;3.png" TargetMode="External"/><Relationship Id="rId14" Type="http://schemas.openxmlformats.org/officeDocument/2006/relationships/image" Target="file:///C:\Users\Home\Pictures\&#1056;&#1080;&#1089;&#1091;&#1085;&#1086;&#1082;2.p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file:///C:\Users\Public\Pictures\Sample%20Pictures\&#1056;&#1080;&#1089;&#1091;&#1085;&#1086;&#1082;3.png" TargetMode="External"/><Relationship Id="rId14" Type="http://schemas.openxmlformats.org/officeDocument/2006/relationships/image" Target="file:///C:\Users\Home\Pictures\&#1056;&#1080;&#1089;&#1091;&#1085;&#1086;&#1082;2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file:///C:\Users\Public\Pictures\Sample%20Pictures\&#1056;&#1080;&#1089;&#1091;&#1085;&#1086;&#1082;3.png" TargetMode="External"/><Relationship Id="rId14" Type="http://schemas.openxmlformats.org/officeDocument/2006/relationships/image" Target="file:///C:\Users\Home\Pictures\&#1056;&#1080;&#1089;&#1091;&#1085;&#1086;&#1082;2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file:///C:\Users\Public\Pictures\Sample%20Pictures\&#1056;&#1080;&#1089;&#1091;&#1085;&#1086;&#1082;3.png" TargetMode="External"/><Relationship Id="rId14" Type="http://schemas.openxmlformats.org/officeDocument/2006/relationships/image" Target="file:///C:\Users\Home\Pictures\&#1056;&#1080;&#1089;&#1091;&#1085;&#1086;&#1082;2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file:///C:\Users\Public\Pictures\Sample%20Pictures\&#1056;&#1080;&#1089;&#1091;&#1085;&#1086;&#1082;3.png" TargetMode="External"/><Relationship Id="rId14" Type="http://schemas.openxmlformats.org/officeDocument/2006/relationships/image" Target="file:///C:\Users\Home\Pictures\&#1056;&#1080;&#1089;&#1091;&#1085;&#1086;&#1082;2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file:///C:\Users\Public\Pictures\Sample%20Pictures\&#1056;&#1080;&#1089;&#1091;&#1085;&#1086;&#1082;2.pn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file:///C:\Users\Public\Pictures\Sample%20Pictures\&#1056;&#1080;&#1089;&#1091;&#1085;&#1086;&#1082;3.png" TargetMode="External"/><Relationship Id="rId14" Type="http://schemas.openxmlformats.org/officeDocument/2006/relationships/image" Target="file:///C:\Users\Home\Pictures\&#1056;&#1080;&#1089;&#1091;&#1085;&#1086;&#1082;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924944"/>
            <a:ext cx="7772400" cy="1008062"/>
          </a:xfrm>
          <a:ln w="38100"/>
          <a:scene3d>
            <a:camera prst="perspectiveRelaxed"/>
            <a:lightRig rig="threePt" dir="t"/>
          </a:scene3d>
          <a:sp3d>
            <a:bevelT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smtClean="0">
                <a:ln w="11430"/>
                <a:solidFill>
                  <a:srgbClr val="9933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Односкладні речення</a:t>
            </a:r>
            <a:endParaRPr lang="ru-RU" sz="6000" b="1" dirty="0">
              <a:ln w="11430"/>
              <a:solidFill>
                <a:srgbClr val="9933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365625"/>
            <a:ext cx="6400800" cy="985838"/>
          </a:xfrm>
        </p:spPr>
        <p:txBody>
          <a:bodyPr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uk-UA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C339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8 клас</a:t>
            </a:r>
            <a:endParaRPr lang="ru-RU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C3399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2052" name="Picture 4" descr="тест"/>
          <p:cNvPicPr>
            <a:picLocks noChangeAspect="1" noChangeArrowheads="1" noCrop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87785"/>
            <a:ext cx="4084638" cy="16081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Безимени-1кук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589240"/>
            <a:ext cx="576262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01265907"/>
              </p:ext>
            </p:extLst>
          </p:nvPr>
        </p:nvGraphicFramePr>
        <p:xfrm>
          <a:off x="1406079" y="1254550"/>
          <a:ext cx="6096000" cy="172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/>
      <p:bldGraphic spid="2" grpId="0">
        <p:bldSub>
          <a:bldDgm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050"/>
            <a:ext cx="7704856" cy="1143000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uk-UA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Позначте речення, у якому 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підкреслено граматичну основу :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8825" y="4292600"/>
            <a:ext cx="3575623" cy="151266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Словами серденька </a:t>
            </a:r>
            <a:r>
              <a:rPr lang="uk-UA" sz="2000" i="1" u="db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</a:p>
          <a:p>
            <a:pPr lvl="0" algn="ctr"/>
            <a:r>
              <a:rPr lang="uk-UA" sz="2000" i="1" u="db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обдурити</a:t>
            </a:r>
          </a:p>
          <a:p>
            <a:pPr lvl="0"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(Леся Українка).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6" y="4292600"/>
            <a:ext cx="3621349" cy="151266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uk-UA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uk-UA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Людина </a:t>
            </a:r>
            <a:r>
              <a:rPr lang="uk-UA" sz="2000" i="1" u="db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має бути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тільки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здоровою, </a:t>
            </a:r>
            <a:r>
              <a:rPr 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й гарною.</a:t>
            </a:r>
          </a:p>
          <a:p>
            <a:pPr lvl="0"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(О.Гончар).</a:t>
            </a:r>
          </a:p>
          <a:p>
            <a:pPr lvl="0" algn="ctr"/>
            <a:endParaRPr lang="ru-RU" sz="2000" dirty="0">
              <a:solidFill>
                <a:srgbClr val="000000"/>
              </a:solidFill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60032" y="2348880"/>
            <a:ext cx="3744416" cy="1512168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i="1" u="db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u="db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страшно 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(М.Луків).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1513" y="2348880"/>
            <a:ext cx="3621349" cy="1584052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2000" i="1" u="db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Поговоримо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думами </a:t>
            </a:r>
            <a:r>
              <a:rPr lang="uk-UA" sz="2000" i="1" u="db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тихо</a:t>
            </a:r>
          </a:p>
          <a:p>
            <a:pPr lvl="0"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Леся Українка).</a:t>
            </a:r>
            <a:endParaRPr lang="ru-RU" sz="2000" dirty="0">
              <a:solidFill>
                <a:srgbClr val="000000"/>
              </a:solidFill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938" y="5532958"/>
            <a:ext cx="973137" cy="13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3874" y="3575387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434" y="3541767"/>
            <a:ext cx="1296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18203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157" y="764704"/>
            <a:ext cx="8064698" cy="1143000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uk-UA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Позначте  речення , у якому неправильно підкреслено члени речення: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3718" y="4365104"/>
            <a:ext cx="3743076" cy="1585168"/>
          </a:xfrm>
          <a:prstGeom prst="actionButtonBlank">
            <a:avLst/>
          </a:prstGeom>
          <a:blipFill dpi="0" rotWithShape="1"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i="1" u="db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Чудесна київська </a:t>
            </a:r>
            <a:r>
              <a:rPr lang="uk-UA" sz="2000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осінь </a:t>
            </a:r>
          </a:p>
          <a:p>
            <a:pPr lvl="0" algn="ctr"/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(Остап Вишня) </a:t>
            </a:r>
            <a:endParaRPr lang="ru-RU" sz="1400" dirty="0">
              <a:solidFill>
                <a:srgbClr val="000000"/>
              </a:solidFill>
            </a:endParaRPr>
          </a:p>
          <a:p>
            <a:pPr lvl="0" algn="ctr"/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3075" y="4365103"/>
            <a:ext cx="3621349" cy="1585169"/>
          </a:xfrm>
          <a:prstGeom prst="actionButtonBlank">
            <a:avLst/>
          </a:prstGeom>
          <a:blipFill dpi="0" rotWithShape="1"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uk-UA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000" i="1" u="dotDash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u="dash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страшних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uk-UA" sz="2000" i="1" u="dotDash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тут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u="db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наговорено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(Л.Костенко).</a:t>
            </a:r>
            <a:endParaRPr lang="ru-RU" sz="1600" dirty="0">
              <a:solidFill>
                <a:srgbClr val="000000"/>
              </a:solidFill>
            </a:endParaRPr>
          </a:p>
          <a:p>
            <a:pPr lvl="0"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2040" y="2060850"/>
            <a:ext cx="3744416" cy="1656184"/>
          </a:xfrm>
          <a:prstGeom prst="actionButtonBlank">
            <a:avLst/>
          </a:prstGeom>
          <a:blipFill dpi="0" rotWithShape="1"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000" i="1" u="dotDash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 можливого в чудесне </a:t>
            </a:r>
          </a:p>
          <a:p>
            <a:pPr lvl="0" algn="ctr"/>
            <a:r>
              <a:rPr lang="uk-UA" sz="2000" i="1" u="db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перекинуто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u="dash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мости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М.Рильський).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505" y="2097177"/>
            <a:ext cx="3888432" cy="1584052"/>
          </a:xfrm>
          <a:prstGeom prst="actionButtonBlank">
            <a:avLst/>
          </a:prstGeom>
          <a:blipFill dpi="0" rotWithShape="1"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lvl="0" indent="-457200" algn="ctr">
              <a:buAutoNum type="arabicPeriod"/>
            </a:pPr>
            <a:r>
              <a:rPr lang="uk-UA" sz="2000" i="1" u="db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можна затуляти </a:t>
            </a:r>
          </a:p>
          <a:p>
            <a:pPr lvl="0" algn="ctr"/>
            <a:r>
              <a:rPr lang="uk-UA" sz="2000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сучасним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u="dash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u="dash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u="wavy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тисячоліть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(Ю.Яновський). 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 r:link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938" y="5532958"/>
            <a:ext cx="973137" cy="13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1" r:link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7" y="3551692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4" r:link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4433" y="3531584"/>
            <a:ext cx="1296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36909"/>
      </p:ext>
    </p:extLst>
  </p:cSld>
  <p:clrMapOvr>
    <a:masterClrMapping/>
  </p:clrMapOvr>
  <p:transition>
    <p:split orient="vert" dir="in"/>
    <p:sndAc>
      <p:stSnd>
        <p:snd r:embed="rId3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08050"/>
            <a:ext cx="7848872" cy="936774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11.Укажіть рядок, 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 містить називне речення: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9936" y="4138243"/>
            <a:ext cx="3596521" cy="1803897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uk-UA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Прозорий гай.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Тремтячий лист. Осіння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світла акварель</a:t>
            </a:r>
          </a:p>
          <a:p>
            <a:pPr lvl="0"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(М.Вінграновський).</a:t>
            </a:r>
            <a:endParaRPr lang="ru-RU" sz="2000" dirty="0">
              <a:solidFill>
                <a:srgbClr val="000000"/>
              </a:solidFill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4712" y="4067226"/>
            <a:ext cx="3559216" cy="187491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2.Був знак мені. І дуже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Дивний знак </a:t>
            </a:r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(О.Гончар).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0023" y="2204864"/>
            <a:ext cx="3686434" cy="165618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Мальви біля хати</a:t>
            </a:r>
            <a:r>
              <a:rPr lang="uk-UA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(Л.Костенко). </a:t>
            </a:r>
            <a:endParaRPr lang="ru-RU" sz="2000" dirty="0">
              <a:solidFill>
                <a:srgbClr val="000000"/>
              </a:solidFill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7950" y="2204864"/>
            <a:ext cx="3435978" cy="165618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1.В городі піч. На гудині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череп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(Л.Костенко).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5" y="5318414"/>
            <a:ext cx="973137" cy="16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6" y="3587798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3791" y="3586527"/>
            <a:ext cx="1296144" cy="1296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86181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7938460" cy="998984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12 .Позначте односкладне неповне речення: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2639" y="4365104"/>
            <a:ext cx="3653817" cy="1656060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Ні тобі вітерцю, ні тобі 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ялечки в блакиті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(Є.Гуцало).</a:t>
            </a:r>
            <a:endParaRPr lang="uk-UA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6289" y="4365104"/>
            <a:ext cx="3619450" cy="1584176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Не забудь, не забудь, юних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днів, днів весни </a:t>
            </a:r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(І.Франко).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1988841"/>
            <a:ext cx="3671068" cy="1656060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Гарно у таку пору в полі </a:t>
            </a:r>
          </a:p>
          <a:p>
            <a:pPr lvl="0" algn="ctr"/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(Панас Мирний)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582" y="1988841"/>
            <a:ext cx="3671068" cy="1656060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uk-UA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Вірю в людину </a:t>
            </a:r>
          </a:p>
          <a:p>
            <a:pPr lvl="0"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(М.Сингаївський</a:t>
            </a:r>
            <a:r>
              <a:rPr lang="uk-UA" sz="105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050" dirty="0">
              <a:solidFill>
                <a:srgbClr val="000000"/>
              </a:solidFill>
            </a:endParaRPr>
          </a:p>
          <a:p>
            <a:pPr lvl="0" algn="ctr"/>
            <a:endParaRPr lang="uk-UA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5" y="5318414"/>
            <a:ext cx="973137" cy="16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4" y="3563340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380" y="3563340"/>
            <a:ext cx="1296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79385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843" y="836712"/>
            <a:ext cx="7848600" cy="926976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Укажіть означено-особове  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речення 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6338" y="2082604"/>
            <a:ext cx="3311525" cy="1324638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. Умивай же біле личко</a:t>
            </a:r>
          </a:p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дрібними сльозами </a:t>
            </a:r>
          </a:p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(Т.Шевченко).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0458" y="4139358"/>
            <a:ext cx="3311525" cy="1440160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 Не страшні для мене вітри</a:t>
            </a:r>
          </a:p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(Леся Українка).</a:t>
            </a: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45079" y="2132855"/>
            <a:ext cx="3487361" cy="1274387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Всі шляхи позамітало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полі (Б.Грінченко).</a:t>
            </a:r>
            <a:endParaRPr lang="ru-RU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45078" y="4310608"/>
            <a:ext cx="3487362" cy="1350640"/>
          </a:xfrm>
          <a:prstGeom prst="actionButtonBlank">
            <a:avLst/>
          </a:prstGeom>
          <a:blipFill dpi="0" rotWithShape="1"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4. Ще з юних літ мені</a:t>
            </a:r>
          </a:p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відкрилась правда (Л.Костенко).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 r:link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64" y="5345054"/>
            <a:ext cx="973137" cy="16923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1" r:link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ement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8497" y="3517112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4" r:link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860" y="3355608"/>
            <a:ext cx="1296144" cy="1296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levelup.wav"/>
          </p:stSnd>
        </p:sndAc>
      </p:transition>
    </mc:Choice>
    <mc:Fallback xmlns="">
      <p:transition spd="slow">
        <p:split orient="vert"/>
        <p:sndAc>
          <p:stSnd>
            <p:snd r:embed="rId18" name="levelup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54" y="764704"/>
            <a:ext cx="7848600" cy="1143000"/>
          </a:xfrm>
          <a:solidFill>
            <a:schemeClr val="accent5">
              <a:lumMod val="75000"/>
            </a:schemeClr>
          </a:solidFill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Укажіть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неозначено-особове  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речення 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0501" y="2168493"/>
            <a:ext cx="3653947" cy="1324638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. Задзвонили в усі дзвони </a:t>
            </a:r>
          </a:p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по всій Україні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i="1" dirty="0">
                <a:latin typeface="Times New Roman" pitchFamily="18" charset="0"/>
                <a:cs typeface="Times New Roman" pitchFamily="18" charset="0"/>
              </a:rPr>
              <a:t>Т.Шевченко).</a:t>
            </a:r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6" y="4149080"/>
            <a:ext cx="3621349" cy="1440160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2. Не називаю її раєм,</a:t>
            </a:r>
          </a:p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тую хатиночку у гаї над чистим </a:t>
            </a:r>
          </a:p>
          <a:p>
            <a:pPr lvl="0"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ставом край села</a:t>
            </a:r>
          </a:p>
          <a:p>
            <a:pPr lvl="0"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(Т.Шевченко</a:t>
            </a:r>
            <a:r>
              <a:rPr lang="uk-UA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uk-UA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6" y="2168493"/>
            <a:ext cx="3621350" cy="1324638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.Розвійтеся з вітром,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листочки зів'ялі 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(І.Франко).</a:t>
            </a:r>
            <a:endParaRPr lang="ru-RU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45078" y="4149080"/>
            <a:ext cx="3559370" cy="1512168"/>
          </a:xfrm>
          <a:prstGeom prst="actionButtonBlank">
            <a:avLst/>
          </a:prstGeom>
          <a:blipFill dpi="0" rotWithShape="1"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4.Обуха батогом не перебити</a:t>
            </a:r>
          </a:p>
          <a:p>
            <a:pPr algn="ctr"/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(Л.Глібов) 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 r:link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64" y="5345054"/>
            <a:ext cx="973137" cy="16923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1" r:link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6" y="3587798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4" r:link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229" y="3426294"/>
            <a:ext cx="1296144" cy="1296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levelup.wav"/>
          </p:stSnd>
        </p:sndAc>
      </p:transition>
    </mc:Choice>
    <mc:Fallback xmlns="">
      <p:transition spd="slow">
        <p:split orient="vert"/>
        <p:sndAc>
          <p:stSnd>
            <p:snd r:embed="rId18" name="levelup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54" y="836712"/>
            <a:ext cx="7848600" cy="1070992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.Позначте безособове речення  :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45" y="2276873"/>
            <a:ext cx="3528194" cy="1368028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000" dirty="0" smtClean="0"/>
          </a:p>
          <a:p>
            <a:pPr marL="457200" indent="-457200" algn="ctr">
              <a:buAutoNum type="arabicPeriod"/>
            </a:pP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Важко дихалось у ці </a:t>
            </a:r>
          </a:p>
          <a:p>
            <a:pPr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похмурі осінні дні</a:t>
            </a:r>
          </a:p>
          <a:p>
            <a:pPr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(М.Коцюбинський). </a:t>
            </a:r>
            <a:endParaRPr lang="ru-RU" sz="1600" dirty="0" smtClean="0"/>
          </a:p>
          <a:p>
            <a:pPr algn="ctr"/>
            <a:endParaRPr lang="ru-RU" sz="2000" dirty="0"/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44" y="4292600"/>
            <a:ext cx="3455169" cy="1369045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2.За одного битого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двох небитих дають </a:t>
            </a:r>
          </a:p>
          <a:p>
            <a:pPr lvl="0"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(Нар.тв.).</a:t>
            </a: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7396" y="2276873"/>
            <a:ext cx="3599060" cy="1368027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Були полки і зброя розмаїта</a:t>
            </a:r>
          </a:p>
          <a:p>
            <a:pPr lvl="0"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(Л.Костенко).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292600"/>
            <a:ext cx="3671068" cy="1369045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4.Раз опечешся, другий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остережешся</a:t>
            </a:r>
            <a:r>
              <a:rPr lang="uk-UA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(Нар.тв.)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5" y="5373216"/>
            <a:ext cx="973137" cy="16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6" y="3587798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382" y="3580322"/>
            <a:ext cx="1296144" cy="1296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12207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5" y="908720"/>
            <a:ext cx="7590747" cy="998984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4.Укажіть  узагальнено-особове речення: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6056" y="2204865"/>
            <a:ext cx="3528392" cy="1584175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3.Умій сказати, умій і змовчати </a:t>
            </a:r>
          </a:p>
          <a:p>
            <a:pPr algn="ctr"/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(Нар.тв.). </a:t>
            </a:r>
            <a:endParaRPr lang="ru-RU" sz="1600" dirty="0"/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46" y="4292600"/>
            <a:ext cx="3455168" cy="1584672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 весело було нам у ту </a:t>
            </a:r>
          </a:p>
          <a:p>
            <a:pPr lvl="0" algn="ctr"/>
            <a:r>
              <a:rPr 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ить (</a:t>
            </a: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А.Яніта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7931" y="2188050"/>
            <a:ext cx="3445186" cy="1584175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Прокидалось усе та цвіло </a:t>
            </a:r>
          </a:p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навкруги </a:t>
            </a:r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(П.Грабовський).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292600"/>
            <a:ext cx="3671068" cy="1584672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Люблю легенди нашої родини</a:t>
            </a:r>
          </a:p>
          <a:p>
            <a:pPr algn="ctr"/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Л.Костенко).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5455" y="5373216"/>
            <a:ext cx="973137" cy="16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6" y="3587798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8091" y="3426294"/>
            <a:ext cx="1296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47657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7848600" cy="1143000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Якою з поданих форм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може </a:t>
            </a:r>
            <a:r>
              <a:rPr 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бути виражений головний член безособового речення :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7" y="2132856"/>
            <a:ext cx="3600202" cy="1584176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lvl="0" indent="-342900" algn="ctr">
              <a:buAutoNum type="arabicPeriod"/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Дієсловом дійсного способу</a:t>
            </a:r>
          </a:p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теперішнього часу 3-ї особи </a:t>
            </a:r>
          </a:p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2050" y="4332064"/>
            <a:ext cx="3527176" cy="151266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Прислівником</a:t>
            </a:r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60032" y="2132857"/>
            <a:ext cx="3816424" cy="151204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Інфінітивом</a:t>
            </a:r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0023" y="4332064"/>
            <a:ext cx="3676255" cy="151266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2.Дієслівними формами </a:t>
            </a:r>
          </a:p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но, -то</a:t>
            </a:r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/>
          </a:p>
          <a:p>
            <a:pPr algn="ctr"/>
            <a:endParaRPr lang="ru-RU" dirty="0"/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5" y="5318414"/>
            <a:ext cx="973137" cy="16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6" y="3587798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5382" y="3539063"/>
            <a:ext cx="1296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51833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53" y="764704"/>
            <a:ext cx="7848600" cy="1143000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Укажіть безособове речення,  у якому головний член виражений особовим дієсловом у значенні безособового</a:t>
            </a:r>
            <a:r>
              <a:rPr 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182" y="2276872"/>
            <a:ext cx="3816424" cy="144509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Починало вечоріти (</a:t>
            </a:r>
            <a:r>
              <a:rPr lang="uk-UA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О.Гончар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8" y="4292600"/>
            <a:ext cx="3744414" cy="151266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На вільну душу ланцюгів</a:t>
            </a:r>
          </a:p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нема </a:t>
            </a:r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(Ю.Збанацький).</a:t>
            </a:r>
            <a:endParaRPr lang="ru-RU" sz="1200" dirty="0"/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59370" y="2276873"/>
            <a:ext cx="3501664" cy="144509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Словами серденька не </a:t>
            </a:r>
            <a:r>
              <a:rPr lang="uk-UA" sz="1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одурити.</a:t>
            </a:r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/>
          </a:p>
          <a:p>
            <a:pPr algn="ctr"/>
            <a:endParaRPr lang="ru-RU" dirty="0"/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5388" y="4328604"/>
            <a:ext cx="3671068" cy="1440656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2.Цілі вулиці викошено огнем-косою</a:t>
            </a:r>
          </a:p>
          <a:p>
            <a:pPr algn="ctr"/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(В.Козаченко).</a:t>
            </a:r>
            <a:endParaRPr lang="ru-RU" sz="1200" dirty="0"/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5" y="5318414"/>
            <a:ext cx="973137" cy="16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6886" y="3587798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50" y="3562516"/>
            <a:ext cx="1296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32594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157" y="764704"/>
            <a:ext cx="8064698" cy="1143000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uk-UA" sz="3200" i="1" dirty="0">
                <a:ln>
                  <a:solidFill>
                    <a:srgbClr val="9933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Позначте безособове речення головний член якого виражений прислівником: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672" y="4365104"/>
            <a:ext cx="3743076" cy="1585168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Давно вже порожньо в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моєму серці </a:t>
            </a:r>
            <a:r>
              <a:rPr lang="uk-UA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(Панас Мирний) </a:t>
            </a:r>
            <a:endParaRPr lang="ru-RU" sz="1400" dirty="0">
              <a:solidFill>
                <a:srgbClr val="000000"/>
              </a:solidFill>
            </a:endParaRPr>
          </a:p>
          <a:p>
            <a:pPr lvl="0" algn="ctr"/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3075" y="4344686"/>
            <a:ext cx="3621349" cy="1585169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uk-UA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Багато слів страшних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тут наговорено 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(Л.Костенко).</a:t>
            </a:r>
            <a:endParaRPr lang="ru-RU" sz="1600" dirty="0">
              <a:solidFill>
                <a:srgbClr val="000000"/>
              </a:solidFill>
            </a:endParaRPr>
          </a:p>
          <a:p>
            <a:pPr lvl="0"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2040" y="2060850"/>
            <a:ext cx="3744416" cy="165618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Без труда нема плода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(Нар.тв.).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5536" y="2060849"/>
            <a:ext cx="3621349" cy="1584052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1.Плащ пробито в кількох </a:t>
            </a:r>
          </a:p>
          <a:p>
            <a:pPr lvl="0" algn="ctr"/>
            <a:r>
              <a:rPr lang="uk-UA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ісцях  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(Ю.Яновський). 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938" y="5532958"/>
            <a:ext cx="973137" cy="13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3874" y="3575387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434" y="3541767"/>
            <a:ext cx="1296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152531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726" y="764704"/>
            <a:ext cx="8064698" cy="1143000"/>
          </a:xfr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Позначте безособове речення, головний член якого виражений 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«інфінітив +прислівник»: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94452" y="2420888"/>
            <a:ext cx="3743076" cy="1585168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Як сумно тій людині жить,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яка в житті не знала суму </a:t>
            </a:r>
          </a:p>
          <a:p>
            <a:pPr lvl="0" algn="ctr"/>
            <a:r>
              <a:rPr lang="uk-UA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(М.Рильський). </a:t>
            </a:r>
            <a:endParaRPr lang="ru-RU" sz="1400" dirty="0">
              <a:solidFill>
                <a:srgbClr val="000000"/>
              </a:solidFill>
            </a:endParaRPr>
          </a:p>
          <a:p>
            <a:pPr lvl="0" algn="ctr"/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3075" y="4365103"/>
            <a:ext cx="3621349" cy="1585169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endParaRPr lang="uk-UA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Багато слів страшних 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тут наговорено 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(Л.Костенко).</a:t>
            </a:r>
            <a:endParaRPr lang="ru-RU" sz="1600" dirty="0">
              <a:solidFill>
                <a:srgbClr val="000000"/>
              </a:solidFill>
            </a:endParaRPr>
          </a:p>
          <a:p>
            <a:pPr lvl="0" algn="ctr"/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458" y="2385380"/>
            <a:ext cx="3744416" cy="1656184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Надворі було ясно,  місячно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(І.Франко).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458" y="4429664"/>
            <a:ext cx="3621349" cy="1584052"/>
          </a:xfrm>
          <a:prstGeom prst="actionButtonBlank">
            <a:avLst/>
          </a:prstGeom>
          <a:blipFill dpi="0" rotWithShape="1"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Не потрібно топити думки</a:t>
            </a:r>
          </a:p>
          <a:p>
            <a:pPr lvl="0" algn="ctr"/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словесній воді </a:t>
            </a:r>
            <a:r>
              <a:rPr lang="uk-UA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(О.Корнійчук</a:t>
            </a:r>
            <a:r>
              <a:rPr lang="uk-UA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3088" name="Picture 16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r:link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938" y="5532958"/>
            <a:ext cx="973137" cy="13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 noCrop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3874" y="3575387"/>
            <a:ext cx="973137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12" r:link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8434" y="3541767"/>
            <a:ext cx="1296144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60473"/>
      </p:ext>
    </p:extLst>
  </p:cSld>
  <p:clrMapOvr>
    <a:masterClrMapping/>
  </p:clrMapOvr>
  <p:transition>
    <p:split orient="vert" dir="in"/>
    <p:sndAc>
      <p:stSnd>
        <p:snd r:embed="rId2" name="levelu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mpBonusReceiv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0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0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74" grpId="0" animBg="1"/>
      <p:bldP spid="3084" grpId="0"/>
      <p:bldP spid="3085" grpId="0"/>
      <p:bldP spid="308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1049</TotalTime>
  <Words>633</Words>
  <Application>Microsoft Office PowerPoint</Application>
  <PresentationFormat>Экран (4:3)</PresentationFormat>
  <Paragraphs>140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Candara</vt:lpstr>
      <vt:lpstr>Symbol</vt:lpstr>
      <vt:lpstr>Times New Roman</vt:lpstr>
      <vt:lpstr>Волна</vt:lpstr>
      <vt:lpstr>Односкладні речення</vt:lpstr>
      <vt:lpstr>1. Укажіть означено-особове  речення :</vt:lpstr>
      <vt:lpstr>2. Укажіть неозначено-особове  речення :</vt:lpstr>
      <vt:lpstr>3.Позначте безособове речення  :</vt:lpstr>
      <vt:lpstr>     4.Укажіть  узагальнено-особове речення:</vt:lpstr>
      <vt:lpstr>5. Якою з поданих форм не може бути виражений головний член безособового речення :</vt:lpstr>
      <vt:lpstr>6. Укажіть безособове речення,  у якому головний член виражений особовим дієсловом у значенні безособового :</vt:lpstr>
      <vt:lpstr>7. Позначте безособове речення головний член якого виражений прислівником:</vt:lpstr>
      <vt:lpstr>8. Позначте безособове речення, головний член якого виражений  «інфінітив +прислівник»:</vt:lpstr>
      <vt:lpstr>9. Позначте речення, у якому правильно підкреслено граматичну основу :</vt:lpstr>
      <vt:lpstr>10. Позначте  речення , у якому неправильно підкреслено члени речення:</vt:lpstr>
      <vt:lpstr>11.Укажіть рядок, що містить називне речення: </vt:lpstr>
      <vt:lpstr>12 .Позначте односкладне неповне речення:</vt:lpstr>
    </vt:vector>
  </TitlesOfParts>
  <Company>Семья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Olena</cp:lastModifiedBy>
  <cp:revision>85</cp:revision>
  <dcterms:created xsi:type="dcterms:W3CDTF">2011-07-02T08:32:27Z</dcterms:created>
  <dcterms:modified xsi:type="dcterms:W3CDTF">2014-11-24T20:03:44Z</dcterms:modified>
</cp:coreProperties>
</file>