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9" r:id="rId2"/>
    <p:sldId id="271" r:id="rId3"/>
    <p:sldId id="272" r:id="rId4"/>
    <p:sldId id="270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87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6" r:id="rId26"/>
    <p:sldId id="267" r:id="rId27"/>
    <p:sldId id="268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0"/>
    <a:srgbClr val="312B81"/>
    <a:srgbClr val="663300"/>
    <a:srgbClr val="996633"/>
    <a:srgbClr val="0F0B01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99" d="100"/>
          <a:sy n="99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0CDD6-F381-432F-A36F-468BF51FD04C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72E85FE6-44F0-4DAC-AD8B-8E914E453CFA}">
      <dgm:prSet phldrT="[Текст]" phldr="1"/>
      <dgm:spPr>
        <a:solidFill>
          <a:srgbClr val="FF0000">
            <a:alpha val="50000"/>
          </a:srgbClr>
        </a:solidFill>
      </dgm:spPr>
      <dgm:t>
        <a:bodyPr/>
        <a:lstStyle/>
        <a:p>
          <a:endParaRPr lang="ru-RU" dirty="0"/>
        </a:p>
      </dgm:t>
    </dgm:pt>
    <dgm:pt modelId="{4675BD97-805E-4CBE-B995-E2ED7DC995B8}" type="parTrans" cxnId="{90069286-9D2A-45A0-B192-30E4B69D311F}">
      <dgm:prSet/>
      <dgm:spPr/>
      <dgm:t>
        <a:bodyPr/>
        <a:lstStyle/>
        <a:p>
          <a:endParaRPr lang="ru-RU"/>
        </a:p>
      </dgm:t>
    </dgm:pt>
    <dgm:pt modelId="{1A0B4505-DFB1-4288-8AFF-11C8C2CC2EA6}" type="sibTrans" cxnId="{90069286-9D2A-45A0-B192-30E4B69D311F}">
      <dgm:prSet/>
      <dgm:spPr/>
      <dgm:t>
        <a:bodyPr/>
        <a:lstStyle/>
        <a:p>
          <a:endParaRPr lang="ru-RU"/>
        </a:p>
      </dgm:t>
    </dgm:pt>
    <dgm:pt modelId="{0DD950D1-5CC1-4925-8A7E-C61809956351}">
      <dgm:prSet phldrT="[Текст]" phldr="1"/>
      <dgm:spPr>
        <a:solidFill>
          <a:srgbClr val="FF0000">
            <a:alpha val="50000"/>
          </a:srgbClr>
        </a:solidFill>
      </dgm:spPr>
      <dgm:t>
        <a:bodyPr/>
        <a:lstStyle/>
        <a:p>
          <a:endParaRPr lang="ru-RU" dirty="0"/>
        </a:p>
      </dgm:t>
    </dgm:pt>
    <dgm:pt modelId="{48CD463D-6D57-4528-8472-8536C0D3B34C}" type="sibTrans" cxnId="{D8416658-91E9-4224-B7B7-1667F010089C}">
      <dgm:prSet/>
      <dgm:spPr/>
      <dgm:t>
        <a:bodyPr/>
        <a:lstStyle/>
        <a:p>
          <a:endParaRPr lang="ru-RU"/>
        </a:p>
      </dgm:t>
    </dgm:pt>
    <dgm:pt modelId="{804BB545-4C3E-4D0B-959E-594707438494}" type="parTrans" cxnId="{D8416658-91E9-4224-B7B7-1667F010089C}">
      <dgm:prSet/>
      <dgm:spPr/>
      <dgm:t>
        <a:bodyPr/>
        <a:lstStyle/>
        <a:p>
          <a:endParaRPr lang="ru-RU"/>
        </a:p>
      </dgm:t>
    </dgm:pt>
    <dgm:pt modelId="{154CC438-A070-44E0-B9C5-DDE133B76972}" type="pres">
      <dgm:prSet presAssocID="{DF30CDD6-F381-432F-A36F-468BF51FD04C}" presName="Name0" presStyleCnt="0">
        <dgm:presLayoutVars>
          <dgm:chMax val="7"/>
          <dgm:dir/>
          <dgm:resizeHandles val="exact"/>
        </dgm:presLayoutVars>
      </dgm:prSet>
      <dgm:spPr/>
    </dgm:pt>
    <dgm:pt modelId="{0FA4B5F8-3A23-4A6C-B47D-A85F2F281D2A}" type="pres">
      <dgm:prSet presAssocID="{DF30CDD6-F381-432F-A36F-468BF51FD04C}" presName="ellipse1" presStyleLbl="vennNode1" presStyleIdx="0" presStyleCnt="2" custAng="17580285" custLinFactNeighborX="-6173" custLinFactNeighborY="27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0B68F-7E6A-49DA-9460-F0C9A401897F}" type="pres">
      <dgm:prSet presAssocID="{DF30CDD6-F381-432F-A36F-468BF51FD04C}" presName="ellipse2" presStyleLbl="vennNode1" presStyleIdx="1" presStyleCnt="2" custLinFactNeighborX="15404" custLinFactNeighborY="-40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F20941-C755-4F2F-BBFF-24CF477DC930}" type="presOf" srcId="{72E85FE6-44F0-4DAC-AD8B-8E914E453CFA}" destId="{5580B68F-7E6A-49DA-9460-F0C9A401897F}" srcOrd="0" destOrd="0" presId="urn:microsoft.com/office/officeart/2005/8/layout/rings+Icon"/>
    <dgm:cxn modelId="{D8416658-91E9-4224-B7B7-1667F010089C}" srcId="{DF30CDD6-F381-432F-A36F-468BF51FD04C}" destId="{0DD950D1-5CC1-4925-8A7E-C61809956351}" srcOrd="0" destOrd="0" parTransId="{804BB545-4C3E-4D0B-959E-594707438494}" sibTransId="{48CD463D-6D57-4528-8472-8536C0D3B34C}"/>
    <dgm:cxn modelId="{2E645948-B83F-40C7-B5B8-FDB18312B585}" type="presOf" srcId="{0DD950D1-5CC1-4925-8A7E-C61809956351}" destId="{0FA4B5F8-3A23-4A6C-B47D-A85F2F281D2A}" srcOrd="0" destOrd="0" presId="urn:microsoft.com/office/officeart/2005/8/layout/rings+Icon"/>
    <dgm:cxn modelId="{483827B5-8BC0-49CA-999B-48BB5C77C92F}" type="presOf" srcId="{DF30CDD6-F381-432F-A36F-468BF51FD04C}" destId="{154CC438-A070-44E0-B9C5-DDE133B76972}" srcOrd="0" destOrd="0" presId="urn:microsoft.com/office/officeart/2005/8/layout/rings+Icon"/>
    <dgm:cxn modelId="{90069286-9D2A-45A0-B192-30E4B69D311F}" srcId="{DF30CDD6-F381-432F-A36F-468BF51FD04C}" destId="{72E85FE6-44F0-4DAC-AD8B-8E914E453CFA}" srcOrd="1" destOrd="0" parTransId="{4675BD97-805E-4CBE-B995-E2ED7DC995B8}" sibTransId="{1A0B4505-DFB1-4288-8AFF-11C8C2CC2EA6}"/>
    <dgm:cxn modelId="{EA01E4F8-FB93-48F9-8FAE-170867460EE4}" type="presParOf" srcId="{154CC438-A070-44E0-B9C5-DDE133B76972}" destId="{0FA4B5F8-3A23-4A6C-B47D-A85F2F281D2A}" srcOrd="0" destOrd="0" presId="urn:microsoft.com/office/officeart/2005/8/layout/rings+Icon"/>
    <dgm:cxn modelId="{19BB5D8E-5CB0-470C-81BF-36985EE0006C}" type="presParOf" srcId="{154CC438-A070-44E0-B9C5-DDE133B76972}" destId="{5580B68F-7E6A-49DA-9460-F0C9A401897F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B5F8-3A23-4A6C-B47D-A85F2F281D2A}">
      <dsp:nvSpPr>
        <dsp:cNvPr id="0" name=""/>
        <dsp:cNvSpPr/>
      </dsp:nvSpPr>
      <dsp:spPr>
        <a:xfrm rot="17580285">
          <a:off x="1095835" y="596448"/>
          <a:ext cx="2178654" cy="2178808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414891" y="915527"/>
        <a:ext cx="1540542" cy="1540650"/>
      </dsp:txXfrm>
    </dsp:sp>
    <dsp:sp modelId="{5580B68F-7E6A-49DA-9460-F0C9A401897F}">
      <dsp:nvSpPr>
        <dsp:cNvPr id="0" name=""/>
        <dsp:cNvSpPr/>
      </dsp:nvSpPr>
      <dsp:spPr>
        <a:xfrm>
          <a:off x="2687261" y="579180"/>
          <a:ext cx="2178654" cy="2178808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3006317" y="898259"/>
        <a:ext cx="1540542" cy="1540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tx1"/>
                </a:solidFill>
              </a:rPr>
              <a:t>Тема уроку</a:t>
            </a:r>
            <a:br>
              <a:rPr lang="uk-UA" sz="5400" b="1" dirty="0" smtClean="0">
                <a:solidFill>
                  <a:schemeClr val="tx1"/>
                </a:solidFill>
              </a:rPr>
            </a:b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Цікавий епізод з дитинства письменника </a:t>
            </a:r>
            <a:r>
              <a:rPr lang="uk-UA" b="1" dirty="0" err="1"/>
              <a:t>Григор</a:t>
            </a:r>
            <a:r>
              <a:rPr lang="ru-RU" b="1" dirty="0"/>
              <a:t>а</a:t>
            </a:r>
            <a:r>
              <a:rPr lang="uk-UA" b="1" dirty="0"/>
              <a:t> Тютюнника.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 Воєнне дитинство в повісті «Климко»: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 особисте життя автора і сюжет твору. Переказ </a:t>
            </a:r>
            <a:r>
              <a:rPr lang="uk-UA" b="1" dirty="0" smtClean="0"/>
              <a:t>епізодів, </a:t>
            </a:r>
            <a:r>
              <a:rPr lang="uk-UA" b="1" smtClean="0"/>
              <a:t>які вражають 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2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ютюник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7900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Тютюник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19291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Тютюник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Тютюник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9" y="77663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Тютюник\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7281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xn--80aaxgqbdi.xn--p1ai/_ph/17/2/152547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528392" cy="25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fbc.net.ua/img/photo/1de9507ed5ec7960326439b09e98535c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563831" cy="24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війна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6" y="3743537"/>
            <a:ext cx="3185566" cy="26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:\війна\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49" y="548680"/>
            <a:ext cx="33868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3097895"/>
            <a:ext cx="637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Прийшла війна і на Донбас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921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88"/>
            <a:ext cx="8858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4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Війна очима дітей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Війна очима діте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ійна очима дітей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603"/>
            <a:ext cx="87129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Війна очима дітей\11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Війна очима дітей\30846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965"/>
            <a:ext cx="8964488" cy="64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ійна очима дітей\68584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9" y="260648"/>
            <a:ext cx="9144000" cy="64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ійна очима дітей\75487397_artlib_gallery239508b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640"/>
            <a:ext cx="8877300" cy="62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152128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Мета уроку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3528392"/>
          </a:xfrm>
        </p:spPr>
        <p:txBody>
          <a:bodyPr>
            <a:normAutofit/>
          </a:bodyPr>
          <a:lstStyle/>
          <a:p>
            <a:pPr algn="just"/>
            <a:r>
              <a:rPr lang="uk-UA" u="sng" dirty="0" smtClean="0">
                <a:solidFill>
                  <a:schemeClr val="tx1"/>
                </a:solidFill>
              </a:rPr>
              <a:t>Поглибити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знання про життєвий і творчий шлях Г.Тютюнника, </a:t>
            </a:r>
            <a:r>
              <a:rPr lang="uk-UA" u="sng" dirty="0">
                <a:solidFill>
                  <a:schemeClr val="tx1"/>
                </a:solidFill>
              </a:rPr>
              <a:t>опрацювати</a:t>
            </a:r>
            <a:r>
              <a:rPr lang="uk-UA" dirty="0">
                <a:solidFill>
                  <a:schemeClr val="tx1"/>
                </a:solidFill>
              </a:rPr>
              <a:t> зміст твору, </a:t>
            </a:r>
            <a:r>
              <a:rPr lang="uk-UA" u="sng" dirty="0">
                <a:solidFill>
                  <a:schemeClr val="tx1"/>
                </a:solidFill>
              </a:rPr>
              <a:t>дослідити</a:t>
            </a:r>
            <a:r>
              <a:rPr lang="uk-UA" dirty="0">
                <a:solidFill>
                  <a:schemeClr val="tx1"/>
                </a:solidFill>
              </a:rPr>
              <a:t>, як особисте життя автора пов’язане із сюжетом його повісті, </a:t>
            </a:r>
            <a:r>
              <a:rPr lang="uk-UA" u="sng" dirty="0" smtClean="0">
                <a:solidFill>
                  <a:schemeClr val="tx1"/>
                </a:solidFill>
              </a:rPr>
              <a:t>розвинути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творчу уяву школярів, їх логічне мислення, </a:t>
            </a:r>
            <a:r>
              <a:rPr lang="uk-UA" u="sng" dirty="0">
                <a:solidFill>
                  <a:schemeClr val="tx1"/>
                </a:solidFill>
              </a:rPr>
              <a:t>формувати </a:t>
            </a:r>
            <a:r>
              <a:rPr lang="uk-UA" dirty="0">
                <a:solidFill>
                  <a:schemeClr val="tx1"/>
                </a:solidFill>
              </a:rPr>
              <a:t>вміння оцінювати високохудожній твір, вміння грамотно висловлювати свої думки, інтерес до наслідків своєї праці, </a:t>
            </a:r>
            <a:r>
              <a:rPr lang="uk-UA" u="sng" dirty="0">
                <a:solidFill>
                  <a:schemeClr val="tx1"/>
                </a:solidFill>
              </a:rPr>
              <a:t>виховувати</a:t>
            </a:r>
            <a:r>
              <a:rPr lang="uk-UA" dirty="0">
                <a:solidFill>
                  <a:schemeClr val="tx1"/>
                </a:solidFill>
              </a:rPr>
              <a:t> важливі гуманні якості людини – чуйність, доброту, турботу про ближнього, здатність співпереживати.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8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ійна очима дітей\75487562_artlib_gallery23948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2" y="108595"/>
            <a:ext cx="8877300" cy="63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ійна очима дітей\75488992_artlib_gallery24023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640"/>
            <a:ext cx="8877300" cy="62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Війна очима дітей\75491920_artlib_gallery23951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0648"/>
            <a:ext cx="8877300" cy="61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ійна очима дітей\75492207_artlib_gallery23952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640"/>
            <a:ext cx="8877300" cy="63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Проміжний контроль отриманих знань.</a:t>
            </a:r>
            <a:endParaRPr lang="ru-RU" sz="1600" dirty="0"/>
          </a:p>
          <a:p>
            <a:r>
              <a:rPr lang="uk-UA" sz="1600" b="1" dirty="0"/>
              <a:t>1. Як жили Климко і дядько Кирило? (щасливо)</a:t>
            </a:r>
            <a:endParaRPr lang="ru-RU" sz="1600" dirty="0"/>
          </a:p>
          <a:p>
            <a:r>
              <a:rPr lang="uk-UA" sz="1600" b="1" dirty="0"/>
              <a:t>2. Жили вони при самісіньких коліях у … (залізничному </a:t>
            </a:r>
            <a:r>
              <a:rPr lang="uk-UA" sz="1600" b="1" dirty="0" err="1"/>
              <a:t>бараці</a:t>
            </a:r>
            <a:r>
              <a:rPr lang="uk-UA" sz="1600" b="1" dirty="0"/>
              <a:t>) </a:t>
            </a:r>
            <a:endParaRPr lang="ru-RU" sz="1600" dirty="0"/>
          </a:p>
          <a:p>
            <a:r>
              <a:rPr lang="uk-UA" sz="1600" b="1" dirty="0"/>
              <a:t>3. Найбільша радість Климка … (покласти перед дядьком охайно списані зошити)</a:t>
            </a:r>
            <a:endParaRPr lang="ru-RU" sz="1600" dirty="0"/>
          </a:p>
          <a:p>
            <a:r>
              <a:rPr lang="uk-UA" sz="1600" b="1" dirty="0"/>
              <a:t>4. Климко так би й виріс серед уквітчаних тих ночей, якби … (не почалась війна)</a:t>
            </a:r>
            <a:endParaRPr lang="ru-RU" sz="1600" dirty="0"/>
          </a:p>
          <a:p>
            <a:r>
              <a:rPr lang="uk-UA" sz="1600" b="1" dirty="0"/>
              <a:t>5. У яке місто зібрався хлопчик іти по сіль? (у Слов’янськ)</a:t>
            </a:r>
            <a:endParaRPr lang="ru-RU" sz="1600" dirty="0"/>
          </a:p>
          <a:p>
            <a:r>
              <a:rPr lang="uk-UA" sz="1600" b="1" dirty="0"/>
              <a:t>6. Чому виникла саме така ідея іти по сіль? (хотів допомогти)</a:t>
            </a:r>
            <a:endParaRPr lang="ru-RU" sz="1600" dirty="0"/>
          </a:p>
          <a:p>
            <a:r>
              <a:rPr lang="uk-UA" sz="1600" b="1" dirty="0"/>
              <a:t>7. Яким важливим повідомленням починається другий розділ? (Климко йшов восьму добу)</a:t>
            </a:r>
            <a:endParaRPr lang="ru-RU" sz="1600" dirty="0"/>
          </a:p>
          <a:p>
            <a:r>
              <a:rPr lang="uk-UA" sz="1600" b="1" dirty="0"/>
              <a:t>8. Чому автор загострює увагу на такому епізоді? «Перший сухар Климко розломив, коли відійшов од станції кілометрів на 25. </a:t>
            </a:r>
            <a:r>
              <a:rPr lang="uk-UA" sz="1600" b="1" dirty="0" smtClean="0"/>
              <a:t>Останню </a:t>
            </a:r>
            <a:r>
              <a:rPr lang="uk-UA" sz="1600" b="1" dirty="0"/>
              <a:t>половину сухаря він з’їв учора зранку і відтоді не мав ані рісочки в роті» (автор підкреслює голодне життя хлопчика в далекій дорозі)</a:t>
            </a:r>
            <a:endParaRPr lang="ru-RU" sz="1600" dirty="0"/>
          </a:p>
          <a:p>
            <a:r>
              <a:rPr lang="uk-UA" sz="1600" b="1" dirty="0"/>
              <a:t>9. Ноги ніби одняло. Климко кричав: «Ану йдіть! Ану ідіть мені зараз». Чому він вирішив продовжити іти? (Він турбувався про дорогих йому людей)</a:t>
            </a:r>
            <a:endParaRPr lang="ru-RU" sz="1600" dirty="0"/>
          </a:p>
          <a:p>
            <a:r>
              <a:rPr lang="uk-UA" sz="1600" b="1" dirty="0"/>
              <a:t>10. Хто допоміг дівчинці зі Слов’янська уникнути арешту? (Климко)</a:t>
            </a:r>
            <a:endParaRPr lang="ru-RU" sz="1600" dirty="0"/>
          </a:p>
          <a:p>
            <a:r>
              <a:rPr lang="uk-UA" sz="1600" b="1" dirty="0"/>
              <a:t>11. Чого Климко розбавляв молоко, яке йому дала тітка Марина, водою? (хотів пляшку із молоком довезти додому і пригостити маленьку дочку вчительки)</a:t>
            </a:r>
            <a:endParaRPr lang="ru-RU" sz="1600" dirty="0"/>
          </a:p>
          <a:p>
            <a:r>
              <a:rPr lang="uk-UA" sz="1600" b="1" dirty="0"/>
              <a:t>12. Що сталося з Климком наприкінці твору? (його вбили)</a:t>
            </a:r>
            <a:endParaRPr lang="ru-RU" sz="1600" dirty="0"/>
          </a:p>
          <a:p>
            <a:r>
              <a:rPr lang="uk-UA" sz="1600" b="1" dirty="0"/>
              <a:t>13. Яка художня деталь подає смерть Климка у несподіваному ракурсі? </a:t>
            </a:r>
            <a:endParaRPr lang="uk-UA" sz="1600" b="1" dirty="0" smtClean="0"/>
          </a:p>
          <a:p>
            <a:endParaRPr lang="uk-UA" sz="1600" b="1" dirty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13681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Життєвий шлях Климка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704856" cy="3112369"/>
          </a:xfrm>
        </p:spPr>
        <p:txBody>
          <a:bodyPr/>
          <a:lstStyle/>
          <a:p>
            <a:pPr algn="l"/>
            <a:r>
              <a:rPr lang="uk-UA" dirty="0" smtClean="0"/>
              <a:t>1. Життя Климка з дядьком Кирилом – </a:t>
            </a:r>
          </a:p>
          <a:p>
            <a:pPr algn="l"/>
            <a:r>
              <a:rPr lang="uk-UA" dirty="0" smtClean="0"/>
              <a:t>2. Початок війни і смерть дядька – </a:t>
            </a:r>
          </a:p>
          <a:p>
            <a:pPr algn="l"/>
            <a:r>
              <a:rPr lang="uk-UA" dirty="0" smtClean="0"/>
              <a:t>3. Зустріч з Зульфатом і вчителькою – </a:t>
            </a:r>
          </a:p>
          <a:p>
            <a:pPr algn="l"/>
            <a:r>
              <a:rPr lang="uk-UA" dirty="0" smtClean="0"/>
              <a:t>4. Подорож до Слов'янська – </a:t>
            </a:r>
          </a:p>
          <a:p>
            <a:pPr algn="l"/>
            <a:r>
              <a:rPr lang="uk-UA" dirty="0" smtClean="0"/>
              <a:t>5. Події у Слов'янську – </a:t>
            </a:r>
          </a:p>
          <a:p>
            <a:pPr algn="l"/>
            <a:r>
              <a:rPr lang="uk-UA" dirty="0" smtClean="0"/>
              <a:t>6. Смерть Климка -   					   </a:t>
            </a:r>
            <a:r>
              <a:rPr lang="uk-UA" sz="3600" b="1" dirty="0" smtClean="0">
                <a:solidFill>
                  <a:srgbClr val="C00000"/>
                </a:solidFill>
              </a:rPr>
              <a:t>? ? 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12940" y="1923547"/>
            <a:ext cx="1872208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12940" y="2348880"/>
            <a:ext cx="1872208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20072" y="2708920"/>
            <a:ext cx="1872208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12940" y="3068960"/>
            <a:ext cx="958672" cy="36004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35508" y="3501008"/>
            <a:ext cx="1872208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16335" y="3863127"/>
            <a:ext cx="1872208" cy="36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0B0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3068960"/>
            <a:ext cx="1080120" cy="36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Сучасний український Слов'янськ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8194" name="Picture 2" descr="F:\війна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50" y="1844824"/>
            <a:ext cx="2641494" cy="1944216"/>
          </a:xfrm>
          <a:prstGeom prst="rect">
            <a:avLst/>
          </a:prstGeom>
          <a:noFill/>
          <a:ln w="130175" cmpd="sng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війна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2376263" cy="2016224"/>
          </a:xfrm>
          <a:prstGeom prst="rect">
            <a:avLst/>
          </a:prstGeom>
          <a:noFill/>
          <a:ln w="130175" cmpd="sng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війна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619375" cy="1944216"/>
          </a:xfrm>
          <a:prstGeom prst="rect">
            <a:avLst/>
          </a:prstGeom>
          <a:noFill/>
          <a:ln w="130175" cmpd="sng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війна\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57093"/>
            <a:ext cx="2619375" cy="2094148"/>
          </a:xfrm>
          <a:prstGeom prst="rect">
            <a:avLst/>
          </a:prstGeom>
          <a:noFill/>
          <a:ln w="130175" cmpd="sng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війна\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7092"/>
            <a:ext cx="2304256" cy="2094148"/>
          </a:xfrm>
          <a:prstGeom prst="rect">
            <a:avLst/>
          </a:prstGeom>
          <a:noFill/>
          <a:ln w="130175" cmpd="sng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війна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33056"/>
            <a:ext cx="2542675" cy="2176264"/>
          </a:xfrm>
          <a:prstGeom prst="rect">
            <a:avLst/>
          </a:prstGeom>
          <a:noFill/>
          <a:ln w="130175" cmpd="sng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988020"/>
          </a:xfrm>
        </p:spPr>
        <p:txBody>
          <a:bodyPr/>
          <a:lstStyle/>
          <a:p>
            <a:r>
              <a:rPr lang="uk-UA" b="1" i="1" dirty="0" smtClean="0">
                <a:solidFill>
                  <a:srgbClr val="460000"/>
                </a:solidFill>
              </a:rPr>
              <a:t>Коло Вена </a:t>
            </a:r>
            <a:endParaRPr lang="ru-RU" b="1" i="1" dirty="0">
              <a:solidFill>
                <a:srgbClr val="46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77741592"/>
              </p:ext>
            </p:extLst>
          </p:nvPr>
        </p:nvGraphicFramePr>
        <p:xfrm>
          <a:off x="1259632" y="2276872"/>
          <a:ext cx="5760640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5656" y="234888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Герой твору Климко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2348880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Письменник Григір Тютюнник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4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820688"/>
          </a:xfrm>
        </p:spPr>
        <p:txBody>
          <a:bodyPr/>
          <a:lstStyle/>
          <a:p>
            <a:r>
              <a:rPr lang="uk-UA" dirty="0" smtClean="0"/>
              <a:t>Що візьмемо у життєву дорогу</a:t>
            </a:r>
            <a:endParaRPr lang="ru-RU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30325" y="1844675"/>
            <a:ext cx="7813675" cy="3960813"/>
            <a:chOff x="838" y="1162"/>
            <a:chExt cx="4922" cy="24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8" y="1162"/>
              <a:ext cx="4922" cy="249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863" y="1164"/>
              <a:ext cx="52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Климко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11" y="1164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838" y="1477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74" y="1477"/>
              <a:ext cx="10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Дядько</a:t>
              </a:r>
              <a:r>
                <a:rPr kumimoji="0" lang="ru-RU" alt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Кирило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95" y="1477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838" y="1789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8" y="2100"/>
              <a:ext cx="88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Тітка Марина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629" y="2100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546" y="2413"/>
              <a:ext cx="1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636" y="2413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546" y="2725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38" y="3036"/>
              <a:ext cx="30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073" y="3036"/>
              <a:ext cx="46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Швець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468" y="3036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718" y="3036"/>
              <a:ext cx="54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Зульфат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189" y="3036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546" y="3349"/>
              <a:ext cx="42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Вчите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896" y="3349"/>
              <a:ext cx="12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964" y="3349"/>
              <a:ext cx="28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ька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183" y="3349"/>
              <a:ext cx="9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 rot="21310133">
              <a:off x="1774" y="2194"/>
              <a:ext cx="682" cy="340"/>
            </a:xfrm>
            <a:custGeom>
              <a:avLst/>
              <a:gdLst>
                <a:gd name="T0" fmla="*/ 87 w 11173"/>
                <a:gd name="T1" fmla="*/ 8 h 2695"/>
                <a:gd name="T2" fmla="*/ 10536 w 11173"/>
                <a:gd name="T3" fmla="*/ 2267 h 2695"/>
                <a:gd name="T4" fmla="*/ 10587 w 11173"/>
                <a:gd name="T5" fmla="*/ 2346 h 2695"/>
                <a:gd name="T6" fmla="*/ 10507 w 11173"/>
                <a:gd name="T7" fmla="*/ 2397 h 2695"/>
                <a:gd name="T8" fmla="*/ 59 w 11173"/>
                <a:gd name="T9" fmla="*/ 138 h 2695"/>
                <a:gd name="T10" fmla="*/ 8 w 11173"/>
                <a:gd name="T11" fmla="*/ 59 h 2695"/>
                <a:gd name="T12" fmla="*/ 87 w 11173"/>
                <a:gd name="T13" fmla="*/ 8 h 2695"/>
                <a:gd name="T14" fmla="*/ 10476 w 11173"/>
                <a:gd name="T15" fmla="*/ 1913 h 2695"/>
                <a:gd name="T16" fmla="*/ 11173 w 11173"/>
                <a:gd name="T17" fmla="*/ 2473 h 2695"/>
                <a:gd name="T18" fmla="*/ 10307 w 11173"/>
                <a:gd name="T19" fmla="*/ 2695 h 2695"/>
                <a:gd name="T20" fmla="*/ 10476 w 11173"/>
                <a:gd name="T21" fmla="*/ 1913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73" h="2695">
                  <a:moveTo>
                    <a:pt x="87" y="8"/>
                  </a:moveTo>
                  <a:lnTo>
                    <a:pt x="10536" y="2267"/>
                  </a:lnTo>
                  <a:cubicBezTo>
                    <a:pt x="10572" y="2275"/>
                    <a:pt x="10594" y="2310"/>
                    <a:pt x="10587" y="2346"/>
                  </a:cubicBezTo>
                  <a:cubicBezTo>
                    <a:pt x="10579" y="2382"/>
                    <a:pt x="10543" y="2405"/>
                    <a:pt x="10507" y="2397"/>
                  </a:cubicBezTo>
                  <a:lnTo>
                    <a:pt x="59" y="138"/>
                  </a:lnTo>
                  <a:cubicBezTo>
                    <a:pt x="23" y="131"/>
                    <a:pt x="0" y="95"/>
                    <a:pt x="8" y="59"/>
                  </a:cubicBezTo>
                  <a:cubicBezTo>
                    <a:pt x="16" y="23"/>
                    <a:pt x="51" y="0"/>
                    <a:pt x="87" y="8"/>
                  </a:cubicBezTo>
                  <a:close/>
                  <a:moveTo>
                    <a:pt x="10476" y="1913"/>
                  </a:moveTo>
                  <a:lnTo>
                    <a:pt x="11173" y="2473"/>
                  </a:lnTo>
                  <a:lnTo>
                    <a:pt x="10307" y="2695"/>
                  </a:lnTo>
                  <a:lnTo>
                    <a:pt x="10476" y="19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767" y="2693"/>
              <a:ext cx="621" cy="441"/>
            </a:xfrm>
            <a:custGeom>
              <a:avLst/>
              <a:gdLst>
                <a:gd name="T0" fmla="*/ 41 w 8576"/>
                <a:gd name="T1" fmla="*/ 5244 h 5376"/>
                <a:gd name="T2" fmla="*/ 7975 w 8576"/>
                <a:gd name="T3" fmla="*/ 296 h 5376"/>
                <a:gd name="T4" fmla="*/ 8067 w 8576"/>
                <a:gd name="T5" fmla="*/ 318 h 5376"/>
                <a:gd name="T6" fmla="*/ 8046 w 8576"/>
                <a:gd name="T7" fmla="*/ 409 h 5376"/>
                <a:gd name="T8" fmla="*/ 111 w 8576"/>
                <a:gd name="T9" fmla="*/ 5357 h 5376"/>
                <a:gd name="T10" fmla="*/ 20 w 8576"/>
                <a:gd name="T11" fmla="*/ 5335 h 5376"/>
                <a:gd name="T12" fmla="*/ 41 w 8576"/>
                <a:gd name="T13" fmla="*/ 5244 h 5376"/>
                <a:gd name="T14" fmla="*/ 7686 w 8576"/>
                <a:gd name="T15" fmla="*/ 84 h 5376"/>
                <a:gd name="T16" fmla="*/ 8576 w 8576"/>
                <a:gd name="T17" fmla="*/ 0 h 5376"/>
                <a:gd name="T18" fmla="*/ 8109 w 8576"/>
                <a:gd name="T19" fmla="*/ 763 h 5376"/>
                <a:gd name="T20" fmla="*/ 7686 w 8576"/>
                <a:gd name="T21" fmla="*/ 84 h 5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76" h="5376">
                  <a:moveTo>
                    <a:pt x="41" y="5244"/>
                  </a:moveTo>
                  <a:lnTo>
                    <a:pt x="7975" y="296"/>
                  </a:lnTo>
                  <a:cubicBezTo>
                    <a:pt x="8006" y="277"/>
                    <a:pt x="8048" y="286"/>
                    <a:pt x="8067" y="318"/>
                  </a:cubicBezTo>
                  <a:cubicBezTo>
                    <a:pt x="8086" y="349"/>
                    <a:pt x="8077" y="390"/>
                    <a:pt x="8046" y="409"/>
                  </a:cubicBezTo>
                  <a:lnTo>
                    <a:pt x="111" y="5357"/>
                  </a:lnTo>
                  <a:cubicBezTo>
                    <a:pt x="80" y="5376"/>
                    <a:pt x="39" y="5367"/>
                    <a:pt x="20" y="5335"/>
                  </a:cubicBezTo>
                  <a:cubicBezTo>
                    <a:pt x="0" y="5304"/>
                    <a:pt x="10" y="5263"/>
                    <a:pt x="41" y="5244"/>
                  </a:cubicBezTo>
                  <a:close/>
                  <a:moveTo>
                    <a:pt x="7686" y="84"/>
                  </a:moveTo>
                  <a:lnTo>
                    <a:pt x="8576" y="0"/>
                  </a:lnTo>
                  <a:lnTo>
                    <a:pt x="8109" y="763"/>
                  </a:lnTo>
                  <a:lnTo>
                    <a:pt x="7686" y="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945" y="1710"/>
              <a:ext cx="613" cy="474"/>
            </a:xfrm>
            <a:custGeom>
              <a:avLst/>
              <a:gdLst>
                <a:gd name="T0" fmla="*/ 4219 w 4238"/>
                <a:gd name="T1" fmla="*/ 65 h 2887"/>
                <a:gd name="T2" fmla="*/ 294 w 4238"/>
                <a:gd name="T3" fmla="*/ 2728 h 2887"/>
                <a:gd name="T4" fmla="*/ 248 w 4238"/>
                <a:gd name="T5" fmla="*/ 2719 h 2887"/>
                <a:gd name="T6" fmla="*/ 257 w 4238"/>
                <a:gd name="T7" fmla="*/ 2673 h 2887"/>
                <a:gd name="T8" fmla="*/ 4181 w 4238"/>
                <a:gd name="T9" fmla="*/ 10 h 2887"/>
                <a:gd name="T10" fmla="*/ 4227 w 4238"/>
                <a:gd name="T11" fmla="*/ 19 h 2887"/>
                <a:gd name="T12" fmla="*/ 4219 w 4238"/>
                <a:gd name="T13" fmla="*/ 65 h 2887"/>
                <a:gd name="T14" fmla="*/ 443 w 4238"/>
                <a:gd name="T15" fmla="*/ 2828 h 2887"/>
                <a:gd name="T16" fmla="*/ 0 w 4238"/>
                <a:gd name="T17" fmla="*/ 2887 h 2887"/>
                <a:gd name="T18" fmla="*/ 218 w 4238"/>
                <a:gd name="T19" fmla="*/ 2497 h 2887"/>
                <a:gd name="T20" fmla="*/ 443 w 4238"/>
                <a:gd name="T21" fmla="*/ 2828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38" h="2887">
                  <a:moveTo>
                    <a:pt x="4219" y="65"/>
                  </a:moveTo>
                  <a:lnTo>
                    <a:pt x="294" y="2728"/>
                  </a:lnTo>
                  <a:cubicBezTo>
                    <a:pt x="279" y="2738"/>
                    <a:pt x="258" y="2734"/>
                    <a:pt x="248" y="2719"/>
                  </a:cubicBezTo>
                  <a:cubicBezTo>
                    <a:pt x="238" y="2704"/>
                    <a:pt x="242" y="2683"/>
                    <a:pt x="257" y="2673"/>
                  </a:cubicBezTo>
                  <a:lnTo>
                    <a:pt x="4181" y="10"/>
                  </a:lnTo>
                  <a:cubicBezTo>
                    <a:pt x="4196" y="0"/>
                    <a:pt x="4217" y="4"/>
                    <a:pt x="4227" y="19"/>
                  </a:cubicBezTo>
                  <a:cubicBezTo>
                    <a:pt x="4238" y="34"/>
                    <a:pt x="4234" y="55"/>
                    <a:pt x="4219" y="65"/>
                  </a:cubicBezTo>
                  <a:close/>
                  <a:moveTo>
                    <a:pt x="443" y="2828"/>
                  </a:moveTo>
                  <a:lnTo>
                    <a:pt x="0" y="2887"/>
                  </a:lnTo>
                  <a:lnTo>
                    <a:pt x="218" y="2497"/>
                  </a:lnTo>
                  <a:lnTo>
                    <a:pt x="443" y="282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2981" y="2652"/>
              <a:ext cx="621" cy="441"/>
            </a:xfrm>
            <a:custGeom>
              <a:avLst/>
              <a:gdLst>
                <a:gd name="T0" fmla="*/ 4232 w 4288"/>
                <a:gd name="T1" fmla="*/ 2678 h 2688"/>
                <a:gd name="T2" fmla="*/ 265 w 4288"/>
                <a:gd name="T3" fmla="*/ 204 h 2688"/>
                <a:gd name="T4" fmla="*/ 254 w 4288"/>
                <a:gd name="T5" fmla="*/ 159 h 2688"/>
                <a:gd name="T6" fmla="*/ 300 w 4288"/>
                <a:gd name="T7" fmla="*/ 148 h 2688"/>
                <a:gd name="T8" fmla="*/ 4267 w 4288"/>
                <a:gd name="T9" fmla="*/ 2622 h 2688"/>
                <a:gd name="T10" fmla="*/ 4278 w 4288"/>
                <a:gd name="T11" fmla="*/ 2667 h 2688"/>
                <a:gd name="T12" fmla="*/ 4232 w 4288"/>
                <a:gd name="T13" fmla="*/ 2678 h 2688"/>
                <a:gd name="T14" fmla="*/ 233 w 4288"/>
                <a:gd name="T15" fmla="*/ 381 h 2688"/>
                <a:gd name="T16" fmla="*/ 0 w 4288"/>
                <a:gd name="T17" fmla="*/ 0 h 2688"/>
                <a:gd name="T18" fmla="*/ 445 w 4288"/>
                <a:gd name="T19" fmla="*/ 42 h 2688"/>
                <a:gd name="T20" fmla="*/ 233 w 4288"/>
                <a:gd name="T21" fmla="*/ 381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8" h="2688">
                  <a:moveTo>
                    <a:pt x="4232" y="2678"/>
                  </a:moveTo>
                  <a:lnTo>
                    <a:pt x="265" y="204"/>
                  </a:lnTo>
                  <a:cubicBezTo>
                    <a:pt x="249" y="195"/>
                    <a:pt x="245" y="174"/>
                    <a:pt x="254" y="159"/>
                  </a:cubicBezTo>
                  <a:cubicBezTo>
                    <a:pt x="264" y="143"/>
                    <a:pt x="285" y="138"/>
                    <a:pt x="300" y="148"/>
                  </a:cubicBezTo>
                  <a:lnTo>
                    <a:pt x="4267" y="2622"/>
                  </a:lnTo>
                  <a:cubicBezTo>
                    <a:pt x="4283" y="2631"/>
                    <a:pt x="4288" y="2652"/>
                    <a:pt x="4278" y="2667"/>
                  </a:cubicBezTo>
                  <a:cubicBezTo>
                    <a:pt x="4268" y="2683"/>
                    <a:pt x="4248" y="2688"/>
                    <a:pt x="4232" y="2678"/>
                  </a:cubicBezTo>
                  <a:close/>
                  <a:moveTo>
                    <a:pt x="233" y="381"/>
                  </a:moveTo>
                  <a:lnTo>
                    <a:pt x="0" y="0"/>
                  </a:lnTo>
                  <a:lnTo>
                    <a:pt x="445" y="42"/>
                  </a:lnTo>
                  <a:lnTo>
                    <a:pt x="233" y="38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2648" y="2693"/>
              <a:ext cx="33" cy="656"/>
            </a:xfrm>
            <a:custGeom>
              <a:avLst/>
              <a:gdLst>
                <a:gd name="T0" fmla="*/ 333 w 800"/>
                <a:gd name="T1" fmla="*/ 9200 h 9267"/>
                <a:gd name="T2" fmla="*/ 333 w 800"/>
                <a:gd name="T3" fmla="*/ 667 h 9267"/>
                <a:gd name="T4" fmla="*/ 400 w 800"/>
                <a:gd name="T5" fmla="*/ 600 h 9267"/>
                <a:gd name="T6" fmla="*/ 467 w 800"/>
                <a:gd name="T7" fmla="*/ 667 h 9267"/>
                <a:gd name="T8" fmla="*/ 467 w 800"/>
                <a:gd name="T9" fmla="*/ 9200 h 9267"/>
                <a:gd name="T10" fmla="*/ 400 w 800"/>
                <a:gd name="T11" fmla="*/ 9267 h 9267"/>
                <a:gd name="T12" fmla="*/ 333 w 800"/>
                <a:gd name="T13" fmla="*/ 9200 h 9267"/>
                <a:gd name="T14" fmla="*/ 0 w 800"/>
                <a:gd name="T15" fmla="*/ 800 h 9267"/>
                <a:gd name="T16" fmla="*/ 400 w 800"/>
                <a:gd name="T17" fmla="*/ 0 h 9267"/>
                <a:gd name="T18" fmla="*/ 800 w 800"/>
                <a:gd name="T19" fmla="*/ 800 h 9267"/>
                <a:gd name="T20" fmla="*/ 0 w 800"/>
                <a:gd name="T21" fmla="*/ 800 h 9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9267">
                  <a:moveTo>
                    <a:pt x="333" y="9200"/>
                  </a:moveTo>
                  <a:lnTo>
                    <a:pt x="333" y="667"/>
                  </a:lnTo>
                  <a:cubicBezTo>
                    <a:pt x="333" y="630"/>
                    <a:pt x="363" y="600"/>
                    <a:pt x="400" y="600"/>
                  </a:cubicBezTo>
                  <a:cubicBezTo>
                    <a:pt x="437" y="600"/>
                    <a:pt x="467" y="630"/>
                    <a:pt x="467" y="667"/>
                  </a:cubicBezTo>
                  <a:lnTo>
                    <a:pt x="467" y="9200"/>
                  </a:lnTo>
                  <a:cubicBezTo>
                    <a:pt x="467" y="9237"/>
                    <a:pt x="437" y="9267"/>
                    <a:pt x="400" y="9267"/>
                  </a:cubicBezTo>
                  <a:cubicBezTo>
                    <a:pt x="363" y="9267"/>
                    <a:pt x="333" y="9237"/>
                    <a:pt x="333" y="9200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2469" y="1365"/>
              <a:ext cx="153" cy="753"/>
            </a:xfrm>
            <a:custGeom>
              <a:avLst/>
              <a:gdLst>
                <a:gd name="T0" fmla="*/ 138 w 2109"/>
                <a:gd name="T1" fmla="*/ 60 h 9172"/>
                <a:gd name="T2" fmla="*/ 1808 w 2109"/>
                <a:gd name="T3" fmla="*/ 8506 h 9172"/>
                <a:gd name="T4" fmla="*/ 1756 w 2109"/>
                <a:gd name="T5" fmla="*/ 8584 h 9172"/>
                <a:gd name="T6" fmla="*/ 1677 w 2109"/>
                <a:gd name="T7" fmla="*/ 8531 h 9172"/>
                <a:gd name="T8" fmla="*/ 7 w 2109"/>
                <a:gd name="T9" fmla="*/ 85 h 9172"/>
                <a:gd name="T10" fmla="*/ 59 w 2109"/>
                <a:gd name="T11" fmla="*/ 7 h 9172"/>
                <a:gd name="T12" fmla="*/ 138 w 2109"/>
                <a:gd name="T13" fmla="*/ 60 h 9172"/>
                <a:gd name="T14" fmla="*/ 2109 w 2109"/>
                <a:gd name="T15" fmla="*/ 8310 h 9172"/>
                <a:gd name="T16" fmla="*/ 1872 w 2109"/>
                <a:gd name="T17" fmla="*/ 9172 h 9172"/>
                <a:gd name="T18" fmla="*/ 1325 w 2109"/>
                <a:gd name="T19" fmla="*/ 8465 h 9172"/>
                <a:gd name="T20" fmla="*/ 2109 w 2109"/>
                <a:gd name="T21" fmla="*/ 8310 h 9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9" h="9172">
                  <a:moveTo>
                    <a:pt x="138" y="60"/>
                  </a:moveTo>
                  <a:lnTo>
                    <a:pt x="1808" y="8506"/>
                  </a:lnTo>
                  <a:cubicBezTo>
                    <a:pt x="1815" y="8542"/>
                    <a:pt x="1792" y="8577"/>
                    <a:pt x="1756" y="8584"/>
                  </a:cubicBezTo>
                  <a:cubicBezTo>
                    <a:pt x="1720" y="8591"/>
                    <a:pt x="1685" y="8568"/>
                    <a:pt x="1677" y="8531"/>
                  </a:cubicBezTo>
                  <a:lnTo>
                    <a:pt x="7" y="85"/>
                  </a:lnTo>
                  <a:cubicBezTo>
                    <a:pt x="0" y="49"/>
                    <a:pt x="23" y="14"/>
                    <a:pt x="59" y="7"/>
                  </a:cubicBezTo>
                  <a:cubicBezTo>
                    <a:pt x="95" y="0"/>
                    <a:pt x="130" y="23"/>
                    <a:pt x="138" y="60"/>
                  </a:cubicBezTo>
                  <a:close/>
                  <a:moveTo>
                    <a:pt x="2109" y="8310"/>
                  </a:moveTo>
                  <a:lnTo>
                    <a:pt x="1872" y="9172"/>
                  </a:lnTo>
                  <a:lnTo>
                    <a:pt x="1325" y="8465"/>
                  </a:lnTo>
                  <a:lnTo>
                    <a:pt x="2109" y="831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46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780108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Епіграф уроку </a:t>
            </a:r>
            <a:endParaRPr lang="ru-RU" sz="6000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920880" cy="2952328"/>
          </a:xfrm>
        </p:spPr>
        <p:txBody>
          <a:bodyPr>
            <a:normAutofit fontScale="32500" lnSpcReduction="20000"/>
          </a:bodyPr>
          <a:lstStyle/>
          <a:p>
            <a:endParaRPr lang="uk-UA" sz="12300" b="1" dirty="0" smtClean="0">
              <a:solidFill>
                <a:srgbClr val="FFFF00"/>
              </a:solidFill>
            </a:endParaRPr>
          </a:p>
          <a:p>
            <a:r>
              <a:rPr lang="uk-UA" sz="12300" b="1" dirty="0" smtClean="0">
                <a:solidFill>
                  <a:srgbClr val="FFFF00"/>
                </a:solidFill>
              </a:rPr>
              <a:t>З </a:t>
            </a:r>
            <a:r>
              <a:rPr lang="uk-UA" sz="12300" b="1" dirty="0">
                <a:solidFill>
                  <a:srgbClr val="FFFF00"/>
                </a:solidFill>
              </a:rPr>
              <a:t>його біографії </a:t>
            </a:r>
            <a:r>
              <a:rPr lang="uk-UA" sz="12300" b="1" dirty="0" smtClean="0">
                <a:solidFill>
                  <a:srgbClr val="FFFF00"/>
                </a:solidFill>
              </a:rPr>
              <a:t>народжувались</a:t>
            </a:r>
            <a:r>
              <a:rPr lang="ru-RU" sz="12300" b="1" dirty="0">
                <a:solidFill>
                  <a:srgbClr val="FFFF00"/>
                </a:solidFill>
              </a:rPr>
              <a:t> </a:t>
            </a:r>
            <a:r>
              <a:rPr lang="uk-UA" sz="12300" b="1" dirty="0" smtClean="0">
                <a:solidFill>
                  <a:srgbClr val="FFFF00"/>
                </a:solidFill>
              </a:rPr>
              <a:t>біографії </a:t>
            </a:r>
            <a:r>
              <a:rPr lang="uk-UA" sz="12300" b="1" dirty="0">
                <a:solidFill>
                  <a:srgbClr val="FFFF00"/>
                </a:solidFill>
              </a:rPr>
              <a:t>його героїв.</a:t>
            </a:r>
            <a:r>
              <a:rPr lang="uk-UA" sz="3400" dirty="0"/>
              <a:t>          </a:t>
            </a:r>
            <a:endParaRPr lang="uk-UA" sz="3400" dirty="0" smtClean="0"/>
          </a:p>
          <a:p>
            <a:endParaRPr lang="uk-UA" sz="3000" dirty="0" smtClean="0"/>
          </a:p>
          <a:p>
            <a:r>
              <a:rPr lang="uk-UA" dirty="0"/>
              <a:t>	</a:t>
            </a:r>
            <a:r>
              <a:rPr lang="uk-UA" dirty="0" smtClean="0"/>
              <a:t>			</a:t>
            </a:r>
            <a:r>
              <a:rPr lang="uk-UA" sz="17600" dirty="0" smtClean="0">
                <a:solidFill>
                  <a:srgbClr val="FFFF00"/>
                </a:solidFill>
              </a:rPr>
              <a:t>   </a:t>
            </a:r>
            <a:r>
              <a:rPr lang="uk-UA" sz="15400" dirty="0">
                <a:solidFill>
                  <a:srgbClr val="FFFF00"/>
                </a:solidFill>
              </a:rPr>
              <a:t>О.Міщенко</a:t>
            </a:r>
            <a:endParaRPr lang="ru-RU" sz="1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Григір Тютюнник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556792"/>
            <a:ext cx="4824536" cy="4082008"/>
          </a:xfrm>
        </p:spPr>
        <p:txBody>
          <a:bodyPr>
            <a:normAutofit/>
          </a:bodyPr>
          <a:lstStyle/>
          <a:p>
            <a:pPr algn="l"/>
            <a:r>
              <a:rPr lang="uk-UA" sz="32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«Чесний до прямолінійності, принциповий до жорстокості, від чого сам не раз потерпав. Але то вже – Григорів характер, відредагований і затверджений життям». </a:t>
            </a:r>
          </a:p>
          <a:p>
            <a:r>
              <a:rPr lang="uk-UA" sz="2800" dirty="0" smtClean="0">
                <a:solidFill>
                  <a:srgbClr val="460000"/>
                </a:solidFill>
              </a:rPr>
              <a:t>                                       Б.Олійник </a:t>
            </a:r>
            <a:endParaRPr lang="ru-RU" sz="2800" dirty="0">
              <a:solidFill>
                <a:srgbClr val="460000"/>
              </a:solidFill>
            </a:endParaRPr>
          </a:p>
        </p:txBody>
      </p:sp>
      <p:pic>
        <p:nvPicPr>
          <p:cNvPr id="1026" name="Picture 2" descr="F:\Тютюник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4" y="1772816"/>
            <a:ext cx="2606860" cy="3312368"/>
          </a:xfrm>
          <a:prstGeom prst="rect">
            <a:avLst/>
          </a:prstGeom>
          <a:noFill/>
          <a:ln w="139700" cmpd="sng">
            <a:solidFill>
              <a:srgbClr val="66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49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385765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ГОЛОДОМОР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2"/>
                </a:solidFill>
              </a:rPr>
              <a:t>1932- 1933 РОКІВ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9600" b="1" dirty="0" smtClean="0">
                <a:solidFill>
                  <a:srgbClr val="FF0000"/>
                </a:solidFill>
              </a:rPr>
              <a:t>ГЕНОЦИД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2"/>
                </a:solidFill>
              </a:rPr>
              <a:t>УКРАЇНСЬКОГО НАРОДУ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8" name="Picture 4" descr="C:\Users\Ольга\Desktop\голодомор\India-famine-family-crop-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429000"/>
            <a:ext cx="57150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3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rmAutofit fontScale="90000"/>
          </a:bodyPr>
          <a:lstStyle/>
          <a:p>
            <a:r>
              <a:rPr lang="uk-UA" sz="3600" b="1" i="1" u="sng" dirty="0" smtClean="0">
                <a:solidFill>
                  <a:srgbClr val="FF0000"/>
                </a:solidFill>
              </a:rPr>
              <a:t>ГЕНОЦИД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означає будь – яке з наступних діянь, що здійснюються з наміром знищити повністю або частково, яку -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небудь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національну, етнічну, расову групу як таку.</a:t>
            </a: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uk-UA" sz="3600" b="1" i="1" u="sng" dirty="0" smtClean="0">
                <a:solidFill>
                  <a:srgbClr val="FF0000"/>
                </a:solidFill>
              </a:rPr>
              <a:t>ВИНИЩУВАННЯ</a:t>
            </a: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включає умисне створення    </a:t>
            </a:r>
            <a:b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                  умов життя, зокрема позбавлення доступу до     </a:t>
            </a:r>
            <a:b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                 продуктів харчування і ліків,   </a:t>
            </a:r>
            <a:b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розрахованих на те, аби   </a:t>
            </a:r>
            <a:b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знищити частину населення…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5" name="Picture 3" descr="C:\Users\Ольга\Desktop\голодомор\Ukraine-famine-holodo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20764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9297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Село на Україні.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etnoua.info/wp-content/gallery/zvid-pamjatok_2003/297-6-1-3-1_Hata_s-Samary_NMNAPU_ZPIKU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8" y="3073989"/>
            <a:ext cx="3774964" cy="3038386"/>
          </a:xfrm>
          <a:prstGeom prst="rect">
            <a:avLst/>
          </a:prstGeom>
          <a:noFill/>
          <a:ln w="85725" cmpd="dbl"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olyntimes.com.ua/images/filemanager/admin/5127ebd7747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04" y="3119532"/>
            <a:ext cx="4084016" cy="2947299"/>
          </a:xfrm>
          <a:prstGeom prst="rect">
            <a:avLst/>
          </a:prstGeom>
          <a:noFill/>
          <a:ln w="85725" cmpd="dbl"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Війна </a:t>
            </a:r>
            <a:endParaRPr lang="ru-RU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F:\війна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57536"/>
            <a:ext cx="2740427" cy="2055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війна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3247"/>
            <a:ext cx="2471325" cy="2032864"/>
          </a:xfrm>
          <a:prstGeom prst="rect">
            <a:avLst/>
          </a:prstGeom>
          <a:ln w="114300" cap="sq" cmpd="dbl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війна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533650" cy="1809750"/>
          </a:xfrm>
          <a:prstGeom prst="rect">
            <a:avLst/>
          </a:prstGeom>
          <a:noFill/>
          <a:ln w="114300" cmpd="dbl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війна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7427"/>
            <a:ext cx="2376264" cy="2068684"/>
          </a:xfrm>
          <a:prstGeom prst="rect">
            <a:avLst/>
          </a:prstGeom>
          <a:noFill/>
          <a:ln w="117475" cmpd="sng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війна\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8" y="4415434"/>
            <a:ext cx="2514600" cy="1819275"/>
          </a:xfrm>
          <a:prstGeom prst="rect">
            <a:avLst/>
          </a:prstGeom>
          <a:noFill/>
          <a:ln w="117475" cmpd="sng">
            <a:solidFill>
              <a:schemeClr val="tx2">
                <a:lumMod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205502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rgbClr val="4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uk-UA" sz="3200" b="1" dirty="0">
                <a:solidFill>
                  <a:srgbClr val="4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 – </a:t>
            </a:r>
            <a:r>
              <a:rPr lang="uk-UA" sz="3200" b="1" dirty="0" smtClean="0">
                <a:solidFill>
                  <a:srgbClr val="4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ти пишеш по-російськи. Ну, що ж, як воно вже так сталося, пиши. Тільки знай, братику, мова – душа народу. Як же ти писатимеш про українців  не їхньою мовою, як виразиш  їхню душу не через їхню мову? Ти обов'язково зайдеш у тупик». </a:t>
            </a:r>
            <a:b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 Тютюнник</a:t>
            </a:r>
            <a:r>
              <a:rPr lang="uk-UA" sz="2400" dirty="0">
                <a:solidFill>
                  <a:srgbClr val="C00000"/>
                </a:solidFill>
              </a:rPr>
              <a:t/>
            </a:r>
            <a:br>
              <a:rPr lang="uk-UA" sz="2400" dirty="0">
                <a:solidFill>
                  <a:srgbClr val="C00000"/>
                </a:solidFill>
              </a:rPr>
            </a:br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5122" name="Picture 2" descr="http://upload.wikimedia.org/wikipedia/uk/1/16/%D0%A2%D1%8E%D1%82%D1%8E%D0%BD%D0%BD%D0%B8%D0%BA_%D0%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232248" cy="2758430"/>
          </a:xfrm>
          <a:prstGeom prst="rect">
            <a:avLst/>
          </a:prstGeom>
          <a:noFill/>
          <a:ln w="22542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QUEhQUFhUXFxgXFxQVFBQVFxUXFhgXFxUVGBcYHCggGBwlHBcUITEhJSkrLi4uFx8zODMsNygtLiwBCgoKDg0OFA8PFCwcFBwsKywsLCwrLCwsNywsLCwsLDc3NywsLCwrKyssLCsrNysrKysrKysrKysrKysrKyssK//AABEIAM4A9AMBIgACEQEDEQH/xAAbAAABBQEBAAAAAAAAAAAAAAAEAQIDBQYAB//EAEcQAAEDAgIECAkJBgcBAAAAAAEAAhEDIQQxBRJBUQYiYXGBkbHRBxMyNFNyobLwIzNCgpKTwdLhFBckQ3OiFRZSYsLi8aP/xAAYAQEBAQEBAAAAAAAAAAAAAAAAAQIDBP/EABwRAQEBAQEBAAMAAAAAAAAAAAABETECEgMhQf/aAAwDAQACEQMRAD8A9hhIU5MJXkx2jpSLiV0piuhcuXKDpTauScEkKiBIlfayaCgJpJ70ykFIQmJ/Q7gpMOVzmqOibot4mqhRU2qeq2QozYJUnDWlM2prHcZNrOh0I0nBT2u4pUTHSpKW1EodoUmsm70O2pLkUWmEqYtsoaAklQNNSE4FB4+pxlK2pxUBAepGvUWFpnMpHU+NmgMYVI0qMU7ZqenSsunmVy9YArZpUQ5q5Zytz1DCVl+HTBqUzGTj0SAtOsxw4d8mznPYFfPS8Y+mzJTUqPKU3DGwR4C61zAnWH0j1nJM13yeO7rKnqhMaEU/xj/9bvtFRPqPd9N/PrEKZ4yT6TEQI+nUiz6n23d6HfUe2S6o8Df4x3erXFVm02F7rNHwAFgtOaWdXcYEMGQ/HnSKta3CJwPydSoeXXeB2ofF6dxOytUHM93eqnBU73VjVw7dWTJ5grkELuEOKH8+r947vUmE4RYmfnqh5C94/FBVaEbD0pcMP9quQbLR2lqtQfO1Qf6j+9FVatePnav3ju9ZtlQtI1QR3q30fpI1Ja7yh7RvWbATRxNefnav23KPG4yvI+Wq/eO70ZSYhsWyXCFFOp4+vFqtX7bu9H4fH14+dqfaKFFLJEyGtu4daYBcTpGv6ap9sqvOlMRNq1ToeUuM0hSy8Y23Ko6Dg7IiD0q4asaWlsSW/P1PtGyRml8S0H5epPrJrREwuq09yZE1U4vTWKJnx7+sdy6lwixYECvU/t7k7E0uRBlt0yG1Z0uEuM2V6n9vcoX8J8ZPz7+pvchpUT80w1eYThRjDnXf1N7l6ZwNxb6uH1qji52sRJjKBuXkGEzXrfAXzX67uxqsiVauXLnLlxvViJZThyeLTHrfgtSSsjw+d80PW/BPHW/XGewosjiVVYarsRtKtH/i7OaWoyU0MTpStIUHBikZTT2ptdxaxzgJIBIA2woMtw3xBIZSbtMkc2XxyLL0sMS4DoU78W97y+oSSj9B4Y1KhO5aijNH6DMiVsMHodmqBqqva6CNqvMDWkKVA+I0HTcPJA5RC7D6GptyaOkSrQvsmByyoTSOiWvpkAAGLGBmFjtB04rVA4Q4d8H2r0I1LLE4+KeNbueCI5YJ/BWCwnOFXaSxbaQL3dA3nYk0/pTxDRAlzsu9Y+viX1nazt1hs6lcQZiNI1qxuSATZotCkFB0RfYOlJgKo4rhmM+eCJ9qJq6QABI6OVVVTiaDpIgptAuYZaSEd+1g/rvSl1Mi/wAFUWWi9Ma3FfYnaMj0K/cJCxTcI4DWsB1FXOB0vA1XydxzUBeIbmgKjEeaocJF0JUREJCZZOqKMlAThswvWuAvmv13dgXkmGzXrfAXzX67uwKwvFq/NckqZpVwvViBY7h+L0frf8VsljPCA69Hmd2tTx1v1xmqHMiqZjlQ1LpU9MhdnNK42XUhdKGynU2KAloRLGqCiEZTUGNx+gmio4H6biQd05DrUOgqeoXgiCCtBpBmvUOyCL7g2/agWN40xncrQ6pWAORPIFaaK0hTkNJLTudb/wBVbi6J1gWmBtsphhaj6Li8BxDrD6RG8FBqmgHJMhUWg31Yc12YAic1Dj9PVGO1QGtjMuk88ALODR1lhsY/Xxkj6KvqePe9pIqNmJ1dUtnrQWjMAD8o7NxJ7lYMjwsxGtXgEwwRHaqhjiLXR+mvn3+sR7SodHsmo2eVWKJwlJxiGk9vWrPD8HqtQ5EA7TaFodBUQNi0bOZS0Y+hwJ2uf7F2P4LaglgmLrZ3lSuapo8oxlcnikEQo2hb3SugGVJI4rt+zqWQ0jo99B2q6DOR2ELUpDtG1olvT7Loqo1VmFvUBA/QK0eVUoao1RDNTVAoTmgJwua9a4C+aj1nfgvJsObhetcBfNR6zvwSF4s35pUlTNKuF6sQrD+EN3HoTuf2tW3lYXwjHjUfVf2tTx1v1xS4cSptRC4Kr0o5rl2czmtgKZiiJT2DKFAXRblKMYdqEpORUqCq0tQIcXtyIvu5+xVwfkjdNaTa2KQMudnuH6quZmtQWjaes1TNcaTZLs8gUPg60C6D0tii4iLwoNHo4AjW2n2puOwrXZtBtB5UHojSI1I1TIFwAj2A9d43cigHdhGQCW+SCGzsUTLNHMOxQaSqk8QHMx3qXVMIPNtLtPjXznrFdon5wHkWz0roWnVvEO/1BZ+pos0akTIIzWpVXWjtL02Oh7gFqMLpGk+NV4PTfqXn7cHsAEm+sQCUXRoOYGkuhwO4ZbLjbyKWI3WLxGoC6CYEwFl62nalVwbreLbuZxiekrU4R2tSaTtAnpF0C7RbWvBDRxfJtltUU/Rb9Ztnlw/3C/XtQHCfRzqzqQbs1pO4WV2yIsm4onUMGOXqQZipollNpLJJAEuOTrwY3KuqFaLTTg2lEZkDquVm3FaiGVCoAVNUChJQEYfML1vgN5qPWcvJsNmvWuA3mjfWd2qwqzqZrl1TNcuF6sDrD+EI8ej6ru0LbrCeEc/KUfVd2hXx1q8ZvDFWLHKtoU87o6nVAF/1XVgXTcjKVKbqpOOaMgSk/wAXfsgdCC6c4MBLjHaqbHafJBFMRs1jmha9cvMkqrrsgnrTAleS2RcgzO+6PoYiYO8Kta+JCfQOrbZmOnYqLmhVOYE8kwlZXqTag0/WHYhcI4GLq2oYAuNnKAqjpLUA16L2byG29iOZimkS0yM5CBo4V9M+USN0ymF+sdVoicyBkFBLTbrPc88w/Epz3JzYAgbExxQRVHoHStIPZO1t+jaEcUyoy3OgrcE9pbeJ2FRY936JjmeLcRHN+C6q2ReVRrNH4hopNuLAbUT48OAIII3gyFm9DUGtGs4iMoJBjlur1tenHFc2NsEWWbFEEbk2o8C5gDl2LmkR3IHSF6bhyFEUumscKj+LdrbA7ztKrgmEJJWhz1EnuCYUBGHXrXAbzRvrO7V5FQddeucBPNG+s7tVhVpVN1y6pmlXC9WIAFhvCFTJqUjuYc/WW7aF5/4UMVqGm0Zlh6pKvjrXrjI4jGwIbnvTaDybqvo8qOouhdmBzBKaTGajpVlK5wN0HNeFHiWgiNqWM0oQV2rvUhIPJuU1VvtQwag5uII51ZaP07qmJ61WvYTEGCn0MA5zwNRpJyIOfKg0jtPjVkXKbRxLmcax1ryPYqfSdE02huRdsAi0x+Ckw+K1Rquy7FBcHSYnjBT08Q0+SVRYnEyMkCMbqGyDWOSlqHwuJ12B3XzojWUFZpigY1hsQIkjdbMK8e6bKkr6rH6sxuVgXDUW5Fjnk/7j+C0eCwrCJNJoPMqzAYgNzz2FWDdJtIzhSixBAEBDeVO4IdjnVMpDdp2nmRtMQOSFBh6taHljgWkGL5J7d21XWnqTXMdIyIAO0GRkqlwmN4+IWlQmfj4umFykqWzUJcgkw4XsHAXzRvrP95ePUDdew8BPM2c7/eKsSrGqbpUlbNcuFv7WEAXm3hTZNel/S/5uXpgC818KJ/iKX9Ie+9Xx1bWNpUlM5qXDuRIZIXZkKwolrhCifTlJlmgmBSpjinaqBtVstPxknhgN/i6cMklHyRzKBnixOSTEU4ggkRs5VI8ps/HLBVFzp6m19BtT6QLZPIT+qzNV6u6VbWwlVpzs8cwc0O6ln8UVB37VIvmhn3TUbgdHvq2aJ5dg6VVXPByrLCDsKuA2UJorRoog6zpnYO9EV8TGSiGYh2qCVQ4lnjJ3g9yLxtQnMoKlV1Hz9EwCOwoH0MA63GI6c1caO0cCZMnnM9qfVweqASJBAg8hyROCqBucQoLNjYSVXRz5BMdimkNdxi0/6RPWodKVwxusCAQCA2JMutMbNqgotJ1Q54DSbZyTc7OpCtCaxs533qVgC0IapuAeX8FG+mNi6oJqDkHauqFFMpiCvYOAfmVPnf7xXj9I3XsXAfzOnzv94qxKPrG65JWF1y4XrUPC808KDZxNP+iPfevTF5h4UHfxVP8Aot9+oteOoytNqLo1YBv+qGpEOC50wuqJAZNlz+VdTFo2rqu4oHHJPa/JDayTDPtPR7UBzSmU7cXpHKk10lXfuQPc9R1LZJzioXuQWWDwTjSqvBEQ4RtuJVBijZa3gy4Op1WHbFuQghY/GWtuKgipMkgLaaFqhtECIEnLbylY3D59Q6yrvA14EEotW2KrBAVahOWSbUJKSlTsiIqzpUPiw5wBm8xnnYqZ5SUmccbp/RBY4LG1G/J1CHsyAMdWsMkVjcFNPWaHAEeSTI6DsQ2MwQYAWNM64ETIM7b5HarrAVtai8G8EjrGXWVBHh2tpUhquiGidaSDIFudUWMxLXu4uXNF9qtMfV1HO1gBqN4gOTnZTyqgLuv9UgfrLmlMc9I32KhrHy5x+Mkjykbk71j2prig6kLr2TgP5nT53++5eO4Zt17HwJH8HS+v77lYlG181ySuLrlwvWoevMPCd50z+i336i9PXlvhRP8AFM/pN956146MnSEXRIqyFHhHgiFJ4rcuqJG8iWsUKHEIgVZzCCOoRE7OxDYZ91PWaAJG66gw/wABAcy6kqZFDtO1PBlBI9yickD5C6UFjoCvqVmjY6x7QqLS1nO9Z0dZRlGoQQ7cQeoqv0i6TrbyfbKgZQNvrBWFNyr2+SwbzKPaqq1w8ahJz2J3jWwIVfRrQmh0OIGRvzFREr3JWEKJSMKC1azVcdVxc+p5GtkwEXPrK1wVIMqOYPJAa4jebg9/SqWiWNdL7tc1sjaCbSDyFWWBxJD3EwYpgNM+UJkE8qiguEbocGTIHGjdOQVQCpcZU1nudvM9ahVgccikL4AXPdY81uhR0mzc5lA4Ax1+1MKmcLKOUD8OLhexcC/M6X1vfcvGi+F7JwI8yo8x94qxKNr5rk3EG65cL1YkK8t8Jrh+1NB9E33nr1JZ3T/BCliqoq1H1GkNDYaWxAJO1p3q+blV5G1kXCLbWlegjwfUB/Mq/wBn5V37v6Ppav8AZ3Lf3Ex59EqM2K9GHAGlPztSPqdGxI/gBSP82p1NT7hjzjEREqGk2CvSn+DykRHjqn2Wpn7vKfpn/Zar9QxgGuSl6337vKfpn/ZalPg9Z6Z32G96fUMef5HnSkLfnwfM9M77A70n7v2+md9gd6fUMYIhV+PGS9MPAAemP3Yt7VDU8G4MfLnP0Y70+oY87IuwfGSMhbf9241p/aP/AJ/9k8eD4j+ePu/+yfUMYaErG7fjkW5/d+fTj7s/mXN8H7h/PH3Z/Mn1DGJATmraf5Bd6dv3Z/MkPAJ+ys37B71PqGKLRzJLdYjUAvvMGQPal0jXLXPPky0AN3CbZLS4Xga5tjUaRzOHMUNX4FVXmTWYTytM2yTYMVtXErXf5Cqelp9Tkh4CVfSU+p3crsGSIkHmPYupCw5lqTwErR85S/v7ko4DVvSUv7/ypsGXlMcVqzwGr+kpdb/ypj+Atc/Tpdb/AMqbFZGlxnZ5Fe28DfM6Pqn3isBhvB9XH06J6X/lXpOgMG6jh6dN0S0QYyzJV81n0bifKSLsT5S5cqsSrlyRZVyRcuRXJU2FyDpSLlxWkMFUSRNxnyZGPaOtOLuVDV8I0gyeLrF7uWxEc3coKWFpwOMbwRrEA5iCARyAILB1QDM/GaR9UCCSADYdOSBZgqQnjXvcOAsCHAdAi+5TVadNzWguGq2I4w2QWk9XagIZVDgCDIIkHkORS64ECbn4Kr62GpU41nOAMcvzY1t25vsTmYWmCCHmeVwm4I3Z5hBYa3KllVrcLSsAcgDnaG2ziFJQw9NhBDri3lDaMu7nQFtrtJIm4z5E+RyIKpRpumXfS1/KFjZo7AEjsBTP1ZyM5iCLC9hG+yA4lJKrm4Sk4TJggxJizmwbEbRfoUuFo02GWuud7gZ5UBT3gCSbDakDgoDQZq6s2mcxnmOTYh24GnM615JzbsOsOoRdBYFJCEdo5jhF4sLEbNX8Wt6udF0marQBkAAOYWUHaqQBPXBFNhJCeUwKKlpBHtyQFJHjJdfxufrqsxJ4y5NxXlLlzvWk0ri5NKao1h0rpTAUsoHSulNlcXIFJSSkcVzVUrqlMOaWnIiDssbFD1sE15cXSZgZkQBFhHLJ6USulVAz8Cwgi4nbN9v4EjpTX6MpuEEGJmJOew/G9FlKmqixWHa/ygTYjPKQQfYVC/AMJNjck+Uc3Ag+xzusoqUkogb9hZfyrgg8Y7blI7R7DsO3bvM9snpRRK4IBho+mIMXHLncm+/MqSjhmt1tWeNJN7knMqYrgooc4JkzBkANz2CIHQQCmO0ew7N23OBA9lulFyklUB/4ay2YyycZ4sx7DCcdHsiLxlmcriOouHSUUulAzDUQxoa2YGUmVLKbKWVB0rgklICgeUwpSkhRU1FHDJA0UcMl2/G5+uqnFnjLkzGeUuXJ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TEhQUEhQUFhUXFxgXFxQVFBQVFxUXFhgXFxUVGBcYHCggGBwlHBcUITEhJSkrLi4uFx8zODMsNygtLiwBCgoKDg0OFA8PFCwcFBwsKywsLCwrLCwsNywsLCwsLDc3NywsLCwrKyssLCsrNysrKysrKysrKysrKysrKyssK//AABEIAM4A9AMBIgACEQEDEQH/xAAbAAABBQEBAAAAAAAAAAAAAAAEAQIDBQYAB//EAEcQAAEDAgIECAkJBgcBAAAAAAEAAhEDIQQxBRJBUQYiYXGBkbHRBxMyNFNyobLwIzNCgpKTwdLhFBckQ3OiFRZSYsLi8aP/xAAYAQEBAQEBAAAAAAAAAAAAAAAAAQIDBP/EABwRAQEBAQEBAAMAAAAAAAAAAAABETECEgMhQf/aAAwDAQACEQMRAD8A9hhIU5MJXkx2jpSLiV0piuhcuXKDpTauScEkKiBIlfayaCgJpJ70ykFIQmJ/Q7gpMOVzmqOibot4mqhRU2qeq2QozYJUnDWlM2prHcZNrOh0I0nBT2u4pUTHSpKW1EodoUmsm70O2pLkUWmEqYtsoaAklQNNSE4FB4+pxlK2pxUBAepGvUWFpnMpHU+NmgMYVI0qMU7ZqenSsunmVy9YArZpUQ5q5Zytz1DCVl+HTBqUzGTj0SAtOsxw4d8mznPYFfPS8Y+mzJTUqPKU3DGwR4C61zAnWH0j1nJM13yeO7rKnqhMaEU/xj/9bvtFRPqPd9N/PrEKZ4yT6TEQI+nUiz6n23d6HfUe2S6o8Df4x3erXFVm02F7rNHwAFgtOaWdXcYEMGQ/HnSKta3CJwPydSoeXXeB2ofF6dxOytUHM93eqnBU73VjVw7dWTJ5grkELuEOKH8+r947vUmE4RYmfnqh5C94/FBVaEbD0pcMP9quQbLR2lqtQfO1Qf6j+9FVatePnav3ju9ZtlQtI1QR3q30fpI1Ja7yh7RvWbATRxNefnav23KPG4yvI+Wq/eO70ZSYhsWyXCFFOp4+vFqtX7bu9H4fH14+dqfaKFFLJEyGtu4daYBcTpGv6ap9sqvOlMRNq1ToeUuM0hSy8Y23Ko6Dg7IiD0q4asaWlsSW/P1PtGyRml8S0H5epPrJrREwuq09yZE1U4vTWKJnx7+sdy6lwixYECvU/t7k7E0uRBlt0yG1Z0uEuM2V6n9vcoX8J8ZPz7+pvchpUT80w1eYThRjDnXf1N7l6ZwNxb6uH1qji52sRJjKBuXkGEzXrfAXzX67uxqsiVauXLnLlxvViJZThyeLTHrfgtSSsjw+d80PW/BPHW/XGewosjiVVYarsRtKtH/i7OaWoyU0MTpStIUHBikZTT2ptdxaxzgJIBIA2woMtw3xBIZSbtMkc2XxyLL0sMS4DoU78W97y+oSSj9B4Y1KhO5aijNH6DMiVsMHodmqBqqva6CNqvMDWkKVA+I0HTcPJA5RC7D6GptyaOkSrQvsmByyoTSOiWvpkAAGLGBmFjtB04rVA4Q4d8H2r0I1LLE4+KeNbueCI5YJ/BWCwnOFXaSxbaQL3dA3nYk0/pTxDRAlzsu9Y+viX1nazt1hs6lcQZiNI1qxuSATZotCkFB0RfYOlJgKo4rhmM+eCJ9qJq6QABI6OVVVTiaDpIgptAuYZaSEd+1g/rvSl1Mi/wAFUWWi9Ma3FfYnaMj0K/cJCxTcI4DWsB1FXOB0vA1XydxzUBeIbmgKjEeaocJF0JUREJCZZOqKMlAThswvWuAvmv13dgXkmGzXrfAXzX67uwKwvFq/NckqZpVwvViBY7h+L0frf8VsljPCA69Hmd2tTx1v1xmqHMiqZjlQ1LpU9MhdnNK42XUhdKGynU2KAloRLGqCiEZTUGNx+gmio4H6biQd05DrUOgqeoXgiCCtBpBmvUOyCL7g2/agWN40xncrQ6pWAORPIFaaK0hTkNJLTudb/wBVbi6J1gWmBtsphhaj6Li8BxDrD6RG8FBqmgHJMhUWg31Yc12YAic1Dj9PVGO1QGtjMuk88ALODR1lhsY/Xxkj6KvqePe9pIqNmJ1dUtnrQWjMAD8o7NxJ7lYMjwsxGtXgEwwRHaqhjiLXR+mvn3+sR7SodHsmo2eVWKJwlJxiGk9vWrPD8HqtQ5EA7TaFodBUQNi0bOZS0Y+hwJ2uf7F2P4LaglgmLrZ3lSuapo8oxlcnikEQo2hb3SugGVJI4rt+zqWQ0jo99B2q6DOR2ELUpDtG1olvT7Loqo1VmFvUBA/QK0eVUoao1RDNTVAoTmgJwua9a4C+aj1nfgvJsObhetcBfNR6zvwSF4s35pUlTNKuF6sQrD+EN3HoTuf2tW3lYXwjHjUfVf2tTx1v1xS4cSptRC4Kr0o5rl2czmtgKZiiJT2DKFAXRblKMYdqEpORUqCq0tQIcXtyIvu5+xVwfkjdNaTa2KQMudnuH6quZmtQWjaes1TNcaTZLs8gUPg60C6D0tii4iLwoNHo4AjW2n2puOwrXZtBtB5UHojSI1I1TIFwAj2A9d43cigHdhGQCW+SCGzsUTLNHMOxQaSqk8QHMx3qXVMIPNtLtPjXznrFdon5wHkWz0roWnVvEO/1BZ+pos0akTIIzWpVXWjtL02Oh7gFqMLpGk+NV4PTfqXn7cHsAEm+sQCUXRoOYGkuhwO4ZbLjbyKWI3WLxGoC6CYEwFl62nalVwbreLbuZxiekrU4R2tSaTtAnpF0C7RbWvBDRxfJtltUU/Rb9Ztnlw/3C/XtQHCfRzqzqQbs1pO4WV2yIsm4onUMGOXqQZipollNpLJJAEuOTrwY3KuqFaLTTg2lEZkDquVm3FaiGVCoAVNUChJQEYfML1vgN5qPWcvJsNmvWuA3mjfWd2qwqzqZrl1TNcuF6sDrD+EI8ej6ru0LbrCeEc/KUfVd2hXx1q8ZvDFWLHKtoU87o6nVAF/1XVgXTcjKVKbqpOOaMgSk/wAXfsgdCC6c4MBLjHaqbHafJBFMRs1jmha9cvMkqrrsgnrTAleS2RcgzO+6PoYiYO8Kta+JCfQOrbZmOnYqLmhVOYE8kwlZXqTag0/WHYhcI4GLq2oYAuNnKAqjpLUA16L2byG29iOZimkS0yM5CBo4V9M+USN0ymF+sdVoicyBkFBLTbrPc88w/Epz3JzYAgbExxQRVHoHStIPZO1t+jaEcUyoy3OgrcE9pbeJ2FRY936JjmeLcRHN+C6q2ReVRrNH4hopNuLAbUT48OAIII3gyFm9DUGtGs4iMoJBjlur1tenHFc2NsEWWbFEEbk2o8C5gDl2LmkR3IHSF6bhyFEUumscKj+LdrbA7ztKrgmEJJWhz1EnuCYUBGHXrXAbzRvrO7V5FQddeucBPNG+s7tVhVpVN1y6pmlXC9WIAFhvCFTJqUjuYc/WW7aF5/4UMVqGm0Zlh6pKvjrXrjI4jGwIbnvTaDybqvo8qOouhdmBzBKaTGajpVlK5wN0HNeFHiWgiNqWM0oQV2rvUhIPJuU1VvtQwag5uII51ZaP07qmJ61WvYTEGCn0MA5zwNRpJyIOfKg0jtPjVkXKbRxLmcax1ryPYqfSdE02huRdsAi0x+Ckw+K1Rquy7FBcHSYnjBT08Q0+SVRYnEyMkCMbqGyDWOSlqHwuJ12B3XzojWUFZpigY1hsQIkjdbMK8e6bKkr6rH6sxuVgXDUW5Fjnk/7j+C0eCwrCJNJoPMqzAYgNzz2FWDdJtIzhSixBAEBDeVO4IdjnVMpDdp2nmRtMQOSFBh6taHljgWkGL5J7d21XWnqTXMdIyIAO0GRkqlwmN4+IWlQmfj4umFykqWzUJcgkw4XsHAXzRvrP95ePUDdew8BPM2c7/eKsSrGqbpUlbNcuFv7WEAXm3hTZNel/S/5uXpgC818KJ/iKX9Ie+9Xx1bWNpUlM5qXDuRIZIXZkKwolrhCifTlJlmgmBSpjinaqBtVstPxknhgN/i6cMklHyRzKBnixOSTEU4ggkRs5VI8ps/HLBVFzp6m19BtT6QLZPIT+qzNV6u6VbWwlVpzs8cwc0O6ln8UVB37VIvmhn3TUbgdHvq2aJ5dg6VVXPByrLCDsKuA2UJorRoog6zpnYO9EV8TGSiGYh2qCVQ4lnjJ3g9yLxtQnMoKlV1Hz9EwCOwoH0MA63GI6c1caO0cCZMnnM9qfVweqASJBAg8hyROCqBucQoLNjYSVXRz5BMdimkNdxi0/6RPWodKVwxusCAQCA2JMutMbNqgotJ1Q54DSbZyTc7OpCtCaxs533qVgC0IapuAeX8FG+mNi6oJqDkHauqFFMpiCvYOAfmVPnf7xXj9I3XsXAfzOnzv94qxKPrG65JWF1y4XrUPC808KDZxNP+iPfevTF5h4UHfxVP8Aot9+oteOoytNqLo1YBv+qGpEOC50wuqJAZNlz+VdTFo2rqu4oHHJPa/JDayTDPtPR7UBzSmU7cXpHKk10lXfuQPc9R1LZJzioXuQWWDwTjSqvBEQ4RtuJVBijZa3gy4Op1WHbFuQghY/GWtuKgipMkgLaaFqhtECIEnLbylY3D59Q6yrvA14EEotW2KrBAVahOWSbUJKSlTsiIqzpUPiw5wBm8xnnYqZ5SUmccbp/RBY4LG1G/J1CHsyAMdWsMkVjcFNPWaHAEeSTI6DsQ2MwQYAWNM64ETIM7b5HarrAVtai8G8EjrGXWVBHh2tpUhquiGidaSDIFudUWMxLXu4uXNF9qtMfV1HO1gBqN4gOTnZTyqgLuv9UgfrLmlMc9I32KhrHy5x+Mkjykbk71j2prig6kLr2TgP5nT53++5eO4Zt17HwJH8HS+v77lYlG181ySuLrlwvWoevMPCd50z+i336i9PXlvhRP8AFM/pN956146MnSEXRIqyFHhHgiFJ4rcuqJG8iWsUKHEIgVZzCCOoRE7OxDYZ91PWaAJG66gw/wABAcy6kqZFDtO1PBlBI9yickD5C6UFjoCvqVmjY6x7QqLS1nO9Z0dZRlGoQQ7cQeoqv0i6TrbyfbKgZQNvrBWFNyr2+SwbzKPaqq1w8ahJz2J3jWwIVfRrQmh0OIGRvzFREr3JWEKJSMKC1azVcdVxc+p5GtkwEXPrK1wVIMqOYPJAa4jebg9/SqWiWNdL7tc1sjaCbSDyFWWBxJD3EwYpgNM+UJkE8qiguEbocGTIHGjdOQVQCpcZU1nudvM9ahVgccikL4AXPdY81uhR0mzc5lA4Ax1+1MKmcLKOUD8OLhexcC/M6X1vfcvGi+F7JwI8yo8x94qxKNr5rk3EG65cL1YkK8t8Jrh+1NB9E33nr1JZ3T/BCliqoq1H1GkNDYaWxAJO1p3q+blV5G1kXCLbWlegjwfUB/Mq/wBn5V37v6Ppav8AZ3Lf3Ex59EqM2K9GHAGlPztSPqdGxI/gBSP82p1NT7hjzjEREqGk2CvSn+DykRHjqn2Wpn7vKfpn/Zar9QxgGuSl6337vKfpn/ZalPg9Z6Z32G96fUMef5HnSkLfnwfM9M77A70n7v2+md9gd6fUMYIhV+PGS9MPAAemP3Yt7VDU8G4MfLnP0Y70+oY87IuwfGSMhbf9241p/aP/AJ/9k8eD4j+ePu/+yfUMYaErG7fjkW5/d+fTj7s/mXN8H7h/PH3Z/Mn1DGJATmraf5Bd6dv3Z/MkPAJ+ys37B71PqGKLRzJLdYjUAvvMGQPal0jXLXPPky0AN3CbZLS4Xga5tjUaRzOHMUNX4FVXmTWYTytM2yTYMVtXErXf5Cqelp9Tkh4CVfSU+p3crsGSIkHmPYupCw5lqTwErR85S/v7ko4DVvSUv7/ypsGXlMcVqzwGr+kpdb/ypj+Atc/Tpdb/AMqbFZGlxnZ5Fe28DfM6Pqn3isBhvB9XH06J6X/lXpOgMG6jh6dN0S0QYyzJV81n0bifKSLsT5S5cqsSrlyRZVyRcuRXJU2FyDpSLlxWkMFUSRNxnyZGPaOtOLuVDV8I0gyeLrF7uWxEc3coKWFpwOMbwRrEA5iCARyAILB1QDM/GaR9UCCSADYdOSBZgqQnjXvcOAsCHAdAi+5TVadNzWguGq2I4w2QWk9XagIZVDgCDIIkHkORS64ECbn4Kr62GpU41nOAMcvzY1t25vsTmYWmCCHmeVwm4I3Z5hBYa3KllVrcLSsAcgDnaG2ziFJQw9NhBDri3lDaMu7nQFtrtJIm4z5E+RyIKpRpumXfS1/KFjZo7AEjsBTP1ZyM5iCLC9hG+yA4lJKrm4Sk4TJggxJizmwbEbRfoUuFo02GWuud7gZ5UBT3gCSbDakDgoDQZq6s2mcxnmOTYh24GnM615JzbsOsOoRdBYFJCEdo5jhF4sLEbNX8Wt6udF0marQBkAAOYWUHaqQBPXBFNhJCeUwKKlpBHtyQFJHjJdfxufrqsxJ4y5NxXlLlzvWk0ri5NKao1h0rpTAUsoHSulNlcXIFJSSkcVzVUrqlMOaWnIiDssbFD1sE15cXSZgZkQBFhHLJ6USulVAz8Cwgi4nbN9v4EjpTX6MpuEEGJmJOew/G9FlKmqixWHa/ygTYjPKQQfYVC/AMJNjck+Uc3Ag+xzusoqUkogb9hZfyrgg8Y7blI7R7DsO3bvM9snpRRK4IBho+mIMXHLncm+/MqSjhmt1tWeNJN7knMqYrgooc4JkzBkANz2CIHQQCmO0ew7N23OBA9lulFyklUB/4ay2YyycZ4sx7DCcdHsiLxlmcriOouHSUUulAzDUQxoa2YGUmVLKbKWVB0rgklICgeUwpSkhRU1FHDJA0UcMl2/G5+uqnFnjLkzGeUuXJq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u.livelib.ru/reader/fandor1na/r/f4qlw1w2/f4qlw1w2-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781425" cy="33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522</Words>
  <Application>Microsoft Office PowerPoint</Application>
  <PresentationFormat>Экран (4:3)</PresentationFormat>
  <Paragraphs>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Тема уроку </vt:lpstr>
      <vt:lpstr>Мета уроку </vt:lpstr>
      <vt:lpstr>Епіграф уроку </vt:lpstr>
      <vt:lpstr>Григір Тютюнник</vt:lpstr>
      <vt:lpstr>ГОЛОДОМОР 1932- 1933 РОКІВ ГЕНОЦИД УКРАЇНСЬКОГО НАРОДУ</vt:lpstr>
      <vt:lpstr>ГЕНОЦИД означає будь – яке з наступних діянь, що здійснюються з наміром знищити повністю або частково, яку - небудь національну, етнічну, расову групу як таку.    ВИНИЩУВАННЯ включає умисне створення                        умов життя, зокрема позбавлення доступу до                        продуктів харчування і ліків,                                  розрахованих на те, аби                                  знищити частину населення… </vt:lpstr>
      <vt:lpstr>Село на Україні.</vt:lpstr>
      <vt:lpstr>Війна </vt:lpstr>
      <vt:lpstr>                    Старший брат – Григорій «От ти пишеш по-російськи. Ну, що ж, як воно вже так сталося, пиши. Тільки знай, братику, мова – душа народу. Як же ти писатимеш про українців  не їхньою мовою, як виразиш  їхню душу не через їхню мову? Ти обов'язково зайдеш у тупик».      Григорій Тютюнник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Життєвий шлях Климка </vt:lpstr>
      <vt:lpstr>Сучасний український Слов'янськ </vt:lpstr>
      <vt:lpstr>Коло Вена </vt:lpstr>
      <vt:lpstr>Що візьмемо у життєву дорогу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Григорій Тютюнник</dc:title>
  <dc:creator>Пользователь</dc:creator>
  <cp:lastModifiedBy>Пользователь</cp:lastModifiedBy>
  <cp:revision>20</cp:revision>
  <dcterms:created xsi:type="dcterms:W3CDTF">2014-11-17T10:37:11Z</dcterms:created>
  <dcterms:modified xsi:type="dcterms:W3CDTF">2014-11-26T13:20:31Z</dcterms:modified>
</cp:coreProperties>
</file>