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poltava_embroidery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30725"/>
            <a:ext cx="1214438" cy="23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7" descr="poltava_embroidery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1214438" cy="23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8" descr="poltava_embroidery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4438" cy="23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69A6E5-4C74-47F4-B1C6-E753DEAC77B6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25.11.2014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85537-0D14-4976-846E-FEC0D9035865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00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poltava_embroidery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89600"/>
            <a:ext cx="1243013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7" descr="poltava_embroidery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5689600"/>
            <a:ext cx="1243012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8" descr="poltava_embroidery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5689600"/>
            <a:ext cx="1243013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9" descr="poltava_embroidery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5689600"/>
            <a:ext cx="1243013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10" descr="poltava_embroidery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5689600"/>
            <a:ext cx="1243013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11" descr="poltava_embroidery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5689600"/>
            <a:ext cx="1243013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12" descr="poltava_embroidery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5689600"/>
            <a:ext cx="1243013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3" descr="poltava_embroidery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988" y="5689600"/>
            <a:ext cx="1243012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1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69A6E5-4C74-47F4-B1C6-E753DEAC77B6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25.11.2014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85537-0D14-4976-846E-FEC0D9035865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poltava_embroidery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142875"/>
            <a:ext cx="1928812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7" descr="poltava_embroidery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2357438"/>
            <a:ext cx="1928812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8" descr="poltava_embroidery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4622800"/>
            <a:ext cx="1928812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69A6E5-4C74-47F4-B1C6-E753DEAC77B6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25.11.2014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85537-0D14-4976-846E-FEC0D9035865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041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 descr="poltava_embroidery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4854575"/>
            <a:ext cx="203835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69A6E5-4C74-47F4-B1C6-E753DEAC77B6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25.11.2014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85537-0D14-4976-846E-FEC0D9035865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82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poltava_embroidery4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14313"/>
            <a:ext cx="1828800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 descr="poltava_embroidery4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85750"/>
            <a:ext cx="1828800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8" descr="poltava_embroidery4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285750"/>
            <a:ext cx="1828800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 descr="poltava_embroidery4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285750"/>
            <a:ext cx="1828800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 descr="poltava_embroidery4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5750"/>
            <a:ext cx="1828800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12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69A6E5-4C74-47F4-B1C6-E753DEAC77B6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25.11.2014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85537-0D14-4976-846E-FEC0D9035865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20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69A6E5-4C74-47F4-B1C6-E753DEAC77B6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25.11.2014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85537-0D14-4976-846E-FEC0D9035865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68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C69A6E5-4C74-47F4-B1C6-E753DEAC77B6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/>
              <a:t>25.11.2014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BA85537-0D14-4976-846E-FEC0D9035865}" type="slidenum">
              <a:rPr lang="uk-UA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85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060848"/>
            <a:ext cx="7772400" cy="3024336"/>
          </a:xfrm>
        </p:spPr>
        <p:txBody>
          <a:bodyPr>
            <a:noAutofit/>
          </a:bodyPr>
          <a:lstStyle/>
          <a:p>
            <a:r>
              <a:rPr lang="uk-UA" dirty="0" smtClean="0">
                <a:latin typeface="Uk_Arbat" pitchFamily="2" charset="0"/>
              </a:rPr>
              <a:t>Пряма мова. Діалог. </a:t>
            </a:r>
            <a:br>
              <a:rPr lang="uk-UA" dirty="0" smtClean="0">
                <a:latin typeface="Uk_Arbat" pitchFamily="2" charset="0"/>
              </a:rPr>
            </a:br>
            <a:r>
              <a:rPr lang="uk-UA" dirty="0" smtClean="0">
                <a:latin typeface="Uk_Arbat" pitchFamily="2" charset="0"/>
              </a:rPr>
              <a:t>Розділові знаки при діалозі.</a:t>
            </a:r>
            <a:endParaRPr lang="uk-UA" dirty="0">
              <a:latin typeface="Uk_Arb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16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4824536"/>
          </a:xfrm>
        </p:spPr>
        <p:txBody>
          <a:bodyPr/>
          <a:lstStyle/>
          <a:p>
            <a:pPr marL="0" indent="0" algn="just">
              <a:lnSpc>
                <a:spcPct val="200000"/>
              </a:lnSpc>
              <a:spcAft>
                <a:spcPts val="0"/>
              </a:spcAft>
              <a:buNone/>
            </a:pPr>
            <a:r>
              <a:rPr lang="uk-UA" sz="2000" b="1" i="1" dirty="0">
                <a:latin typeface="Times New Roman"/>
                <a:ea typeface="Times New Roman"/>
              </a:rPr>
              <a:t>Епіграф до уроку:            </a:t>
            </a:r>
            <a:r>
              <a:rPr lang="uk-UA" sz="1400" b="1" i="1" dirty="0" smtClean="0">
                <a:latin typeface="Times New Roman"/>
                <a:ea typeface="Times New Roman"/>
              </a:rPr>
              <a:t>Я </a:t>
            </a:r>
            <a:r>
              <a:rPr lang="uk-UA" sz="1400" b="1" i="1" dirty="0">
                <a:latin typeface="Times New Roman"/>
                <a:ea typeface="Times New Roman"/>
              </a:rPr>
              <a:t>без тебе, мово,</a:t>
            </a:r>
            <a:endParaRPr lang="ru-RU" sz="1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200000"/>
              </a:lnSpc>
              <a:spcAft>
                <a:spcPts val="0"/>
              </a:spcAft>
              <a:buNone/>
            </a:pPr>
            <a:r>
              <a:rPr lang="uk-UA" sz="1400" b="1" i="1" dirty="0">
                <a:latin typeface="Times New Roman"/>
                <a:ea typeface="Times New Roman"/>
              </a:rPr>
              <a:t>                                                                Без зерна полова</a:t>
            </a:r>
            <a:r>
              <a:rPr lang="uk-UA" sz="1400" b="1" i="1" dirty="0" smtClean="0">
                <a:latin typeface="Times New Roman"/>
                <a:ea typeface="Times New Roman"/>
              </a:rPr>
              <a:t>,                                </a:t>
            </a:r>
          </a:p>
          <a:p>
            <a:pPr marL="0" indent="0" algn="just">
              <a:lnSpc>
                <a:spcPct val="200000"/>
              </a:lnSpc>
              <a:spcAft>
                <a:spcPts val="0"/>
              </a:spcAft>
              <a:buNone/>
            </a:pPr>
            <a:r>
              <a:rPr lang="uk-UA" sz="1400" b="1" i="1" dirty="0">
                <a:latin typeface="Times New Roman"/>
                <a:ea typeface="Times New Roman"/>
              </a:rPr>
              <a:t>	</a:t>
            </a:r>
            <a:r>
              <a:rPr lang="uk-UA" sz="1400" b="1" i="1" dirty="0" smtClean="0">
                <a:latin typeface="Times New Roman"/>
                <a:ea typeface="Times New Roman"/>
              </a:rPr>
              <a:t>	                       </a:t>
            </a:r>
            <a:r>
              <a:rPr lang="uk-UA" sz="1400" b="1" i="1" dirty="0">
                <a:latin typeface="Times New Roman"/>
                <a:ea typeface="Times New Roman"/>
              </a:rPr>
              <a:t>Соняшник без сонця,</a:t>
            </a:r>
            <a:endParaRPr lang="ru-RU" sz="1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200000"/>
              </a:lnSpc>
              <a:spcAft>
                <a:spcPts val="0"/>
              </a:spcAft>
              <a:buNone/>
            </a:pPr>
            <a:r>
              <a:rPr lang="uk-UA" sz="1400" b="1" i="1" dirty="0">
                <a:latin typeface="Times New Roman"/>
                <a:ea typeface="Times New Roman"/>
              </a:rPr>
              <a:t>                                                                Без птахів діброва.</a:t>
            </a:r>
            <a:endParaRPr lang="ru-RU" sz="1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200000"/>
              </a:lnSpc>
              <a:spcAft>
                <a:spcPts val="0"/>
              </a:spcAft>
              <a:buNone/>
            </a:pPr>
            <a:r>
              <a:rPr lang="uk-UA" sz="1400" b="1" i="1" dirty="0">
                <a:latin typeface="Times New Roman"/>
                <a:ea typeface="Times New Roman"/>
              </a:rPr>
              <a:t>                                                                Як вогонь у серці</a:t>
            </a:r>
            <a:endParaRPr lang="ru-RU" sz="1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200000"/>
              </a:lnSpc>
              <a:spcAft>
                <a:spcPts val="0"/>
              </a:spcAft>
              <a:buNone/>
            </a:pPr>
            <a:r>
              <a:rPr lang="uk-UA" sz="1400" b="1" i="1" dirty="0">
                <a:latin typeface="Times New Roman"/>
                <a:ea typeface="Times New Roman"/>
              </a:rPr>
              <a:t>                                                                Я несу </a:t>
            </a:r>
            <a:r>
              <a:rPr lang="uk-UA" sz="1400" b="1" i="1" dirty="0" smtClean="0">
                <a:latin typeface="Times New Roman"/>
                <a:ea typeface="Times New Roman"/>
              </a:rPr>
              <a:t>в майбутнє</a:t>
            </a:r>
            <a:endParaRPr lang="ru-RU" sz="1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200000"/>
              </a:lnSpc>
              <a:spcAft>
                <a:spcPts val="0"/>
              </a:spcAft>
              <a:buNone/>
            </a:pPr>
            <a:r>
              <a:rPr lang="ru-RU" sz="1200" b="1" i="1" dirty="0" smtClean="0">
                <a:latin typeface="Times New Roman"/>
                <a:ea typeface="Times New Roman"/>
              </a:rPr>
              <a:t>			  </a:t>
            </a:r>
            <a:r>
              <a:rPr lang="uk-UA" sz="1600" b="1" i="1" dirty="0" smtClean="0">
                <a:latin typeface="Times New Roman"/>
                <a:ea typeface="Times New Roman"/>
              </a:rPr>
              <a:t>Невгасиму мову,</a:t>
            </a:r>
            <a:endParaRPr lang="ru-RU" sz="14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200000"/>
              </a:lnSpc>
              <a:spcAft>
                <a:spcPts val="0"/>
              </a:spcAft>
              <a:buNone/>
            </a:pPr>
            <a:r>
              <a:rPr lang="uk-UA" sz="1600" b="1" i="1" dirty="0" smtClean="0">
                <a:latin typeface="Times New Roman"/>
                <a:ea typeface="Times New Roman"/>
              </a:rPr>
              <a:t>                                                        </a:t>
            </a:r>
            <a:r>
              <a:rPr lang="uk-UA" sz="1600" b="1" i="1" dirty="0">
                <a:latin typeface="Times New Roman"/>
                <a:ea typeface="Times New Roman"/>
              </a:rPr>
              <a:t>Слово незабутнє.</a:t>
            </a:r>
            <a:endParaRPr lang="ru-RU" sz="14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b="1" dirty="0">
                <a:latin typeface="Times New Roman"/>
                <a:ea typeface="Times New Roman"/>
              </a:rPr>
              <a:t>                             </a:t>
            </a:r>
            <a:r>
              <a:rPr lang="uk-UA" sz="3600" b="1" dirty="0" smtClean="0">
                <a:latin typeface="Times New Roman"/>
                <a:ea typeface="Times New Roman"/>
              </a:rPr>
              <a:t>                               </a:t>
            </a:r>
            <a:r>
              <a:rPr lang="uk-UA" sz="1400" b="1" dirty="0">
                <a:latin typeface="Times New Roman"/>
                <a:ea typeface="Times New Roman"/>
              </a:rPr>
              <a:t>Ю. </a:t>
            </a:r>
            <a:r>
              <a:rPr lang="uk-UA" sz="1400" b="1" dirty="0" err="1">
                <a:latin typeface="Times New Roman"/>
                <a:ea typeface="Times New Roman"/>
              </a:rPr>
              <a:t>Рибчинський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9461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229600" cy="4525963"/>
          </a:xfrm>
        </p:spPr>
        <p:txBody>
          <a:bodyPr/>
          <a:lstStyle/>
          <a:p>
            <a:pPr marL="0" lvl="0" indent="0" algn="ctr">
              <a:spcAft>
                <a:spcPts val="0"/>
              </a:spcAft>
              <a:buNone/>
            </a:pPr>
            <a:r>
              <a:rPr lang="uk-UA" sz="2000" b="1" i="1" dirty="0">
                <a:latin typeface="Times New Roman"/>
                <a:ea typeface="Times New Roman"/>
              </a:rPr>
              <a:t>Робота з текстом.</a:t>
            </a:r>
            <a:endParaRPr lang="ru-RU" sz="1600" b="1" i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uk-UA" sz="1800" b="1" dirty="0">
                <a:latin typeface="Times New Roman"/>
                <a:ea typeface="Times New Roman"/>
              </a:rPr>
              <a:t>-  Прочитайте спроектований на дошку текст.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uk-UA" sz="1800" b="1" dirty="0">
                <a:latin typeface="Times New Roman"/>
                <a:ea typeface="Times New Roman"/>
              </a:rPr>
              <a:t>-  Правильно інтонуйте речення.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uk-UA" sz="1800" b="1" dirty="0">
                <a:latin typeface="Times New Roman"/>
                <a:ea typeface="Times New Roman"/>
              </a:rPr>
              <a:t>-  Визначте у реченнях пряму мову і слова автора. 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uk-UA" sz="1800" b="1" i="1" dirty="0">
                <a:latin typeface="Times New Roman"/>
                <a:ea typeface="Times New Roman"/>
              </a:rPr>
              <a:t>Набридло Оленці ходити до школи, сидіти на уроках, думати над задачами та вправами. Вирішила вона схитрувати. «Мамо, у мене страшенно болить голова», - ледь чутно промовила дівчинка. «Мабуть, у тебе – грип. Швидко лягай у ліжко!» - порадила мати. Ще мати попередила, щоб Оленка не робила нічого – не мила посуд, не прибирала в кімнаті, не вмикала телевізор і не читала книжки, бо голова болітиме ще більше. «Як добре!» - подумала Оленка. Дівчинка</a:t>
            </a:r>
            <a:r>
              <a:rPr lang="uk-UA" sz="2000" b="1" i="1" dirty="0">
                <a:latin typeface="Times New Roman"/>
                <a:ea typeface="Times New Roman"/>
              </a:rPr>
              <a:t> заплющила очі, вирішила спати досхочу. Але чомусь не спалось. Через годину Оленка подумала: «Краще з усіма в школі бути, бо багато цікавого можна почути і навчитись». Ледве дочекалась, поки мама прийде з роботи. Кинулась матері назустріч: «Матусю, без роботи день мені роком здався».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uk-UA" sz="2000" b="1" dirty="0">
                <a:latin typeface="Times New Roman"/>
                <a:ea typeface="Times New Roman"/>
              </a:rPr>
              <a:t>-  </a:t>
            </a:r>
            <a:r>
              <a:rPr lang="uk-UA" sz="1800" b="1" dirty="0">
                <a:latin typeface="Times New Roman"/>
                <a:ea typeface="Times New Roman"/>
              </a:rPr>
              <a:t>Поясніть  вживання розділових знаків у реченнях з прямою мовою.</a:t>
            </a:r>
            <a:r>
              <a:rPr lang="uk-UA" sz="2000" b="1" dirty="0">
                <a:latin typeface="Times New Roman"/>
                <a:ea typeface="Times New Roman"/>
              </a:rPr>
              <a:t> </a:t>
            </a:r>
            <a:endParaRPr lang="ru-RU" sz="1600" dirty="0">
              <a:latin typeface="Times New Roman"/>
              <a:ea typeface="Times New Roman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34921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lvl="0" indent="0" algn="ctr">
              <a:buNone/>
            </a:pPr>
            <a:r>
              <a:rPr lang="uk-UA" b="1" i="1" dirty="0"/>
              <a:t>Творче </a:t>
            </a:r>
            <a:r>
              <a:rPr lang="uk-UA" b="1" i="1" dirty="0" smtClean="0"/>
              <a:t>конструювання</a:t>
            </a:r>
            <a:endParaRPr lang="uk-UA" sz="4000" b="1" dirty="0"/>
          </a:p>
          <a:p>
            <a:pPr marL="0" lvl="0" indent="0" algn="ctr">
              <a:buNone/>
            </a:pPr>
            <a:endParaRPr lang="ru-RU" sz="4000" dirty="0"/>
          </a:p>
          <a:p>
            <a:pPr marL="0" indent="0">
              <a:buNone/>
            </a:pPr>
            <a:r>
              <a:rPr lang="uk-UA" sz="2800" b="1" dirty="0"/>
              <a:t>- Складіть власні речення за поданими схемами: </a:t>
            </a:r>
            <a:endParaRPr lang="ru-RU" sz="2800" dirty="0"/>
          </a:p>
          <a:p>
            <a:pPr lvl="0"/>
            <a:r>
              <a:rPr lang="uk-UA" sz="2800" b="1" dirty="0" err="1"/>
              <a:t>Са</a:t>
            </a:r>
            <a:r>
              <a:rPr lang="uk-UA" sz="2800" b="1" dirty="0"/>
              <a:t>: «</a:t>
            </a:r>
            <a:r>
              <a:rPr lang="uk-UA" sz="2800" b="1" dirty="0" err="1"/>
              <a:t>Пм</a:t>
            </a:r>
            <a:r>
              <a:rPr lang="uk-UA" sz="2800" b="1" dirty="0"/>
              <a:t>.!?»</a:t>
            </a:r>
            <a:endParaRPr lang="ru-RU" sz="2800" dirty="0"/>
          </a:p>
          <a:p>
            <a:pPr lvl="0"/>
            <a:r>
              <a:rPr lang="uk-UA" sz="2800" b="1" dirty="0"/>
              <a:t>«</a:t>
            </a:r>
            <a:r>
              <a:rPr lang="uk-UA" sz="2800" b="1" dirty="0" err="1"/>
              <a:t>Пм</a:t>
            </a:r>
            <a:r>
              <a:rPr lang="uk-UA" sz="2800" b="1" dirty="0"/>
              <a:t>», - </a:t>
            </a:r>
            <a:r>
              <a:rPr lang="uk-UA" sz="2800" b="1" dirty="0" err="1"/>
              <a:t>са</a:t>
            </a:r>
            <a:r>
              <a:rPr lang="uk-UA" sz="2800" b="1" dirty="0"/>
              <a:t>.</a:t>
            </a:r>
            <a:endParaRPr lang="ru-RU" sz="2800" dirty="0"/>
          </a:p>
          <a:p>
            <a:pPr lvl="0"/>
            <a:r>
              <a:rPr lang="uk-UA" sz="2800" b="1" dirty="0"/>
              <a:t>«</a:t>
            </a:r>
            <a:r>
              <a:rPr lang="uk-UA" sz="2800" b="1" dirty="0" err="1"/>
              <a:t>Пм</a:t>
            </a:r>
            <a:r>
              <a:rPr lang="uk-UA" sz="2800" b="1" dirty="0"/>
              <a:t>», - </a:t>
            </a:r>
            <a:r>
              <a:rPr lang="uk-UA" sz="2800" b="1" dirty="0" err="1"/>
              <a:t>са</a:t>
            </a:r>
            <a:r>
              <a:rPr lang="uk-UA" sz="2800" b="1" dirty="0"/>
              <a:t>. - «</a:t>
            </a:r>
            <a:r>
              <a:rPr lang="uk-UA" sz="2800" b="1" dirty="0" err="1"/>
              <a:t>Пм</a:t>
            </a:r>
            <a:r>
              <a:rPr lang="uk-UA" sz="2800" b="1" dirty="0"/>
              <a:t>».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909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uk-UA" b="1" dirty="0"/>
              <a:t>Робота в групах.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lvl="0"/>
            <a:r>
              <a:rPr lang="uk-UA" sz="2000" b="1" dirty="0" smtClean="0"/>
              <a:t>Трансформування </a:t>
            </a:r>
            <a:r>
              <a:rPr lang="uk-UA" sz="2000" b="1" dirty="0"/>
              <a:t>речень.</a:t>
            </a:r>
            <a:endParaRPr lang="ru-RU" sz="2000" dirty="0"/>
          </a:p>
          <a:p>
            <a:r>
              <a:rPr lang="uk-UA" sz="2000" b="1" dirty="0"/>
              <a:t>І група – трансформує  складні речення на речення з прямою мовою.</a:t>
            </a:r>
            <a:endParaRPr lang="ru-RU" sz="2000" dirty="0"/>
          </a:p>
          <a:p>
            <a:r>
              <a:rPr lang="uk-UA" sz="2000" b="1" dirty="0"/>
              <a:t>ІІ група – речення з прямою мовою трансформує у складні речення (</a:t>
            </a:r>
            <a:r>
              <a:rPr lang="uk-UA" sz="2000" b="1" dirty="0" err="1"/>
              <a:t>речення</a:t>
            </a:r>
            <a:r>
              <a:rPr lang="uk-UA" sz="2000" b="1" dirty="0"/>
              <a:t> з непрямою мовою).</a:t>
            </a:r>
            <a:endParaRPr lang="ru-RU" sz="2000" dirty="0"/>
          </a:p>
          <a:p>
            <a:r>
              <a:rPr lang="uk-UA" sz="2000" b="1" dirty="0"/>
              <a:t>Завдання для І групи.</a:t>
            </a:r>
            <a:endParaRPr lang="ru-RU" sz="2000" dirty="0"/>
          </a:p>
          <a:p>
            <a:r>
              <a:rPr lang="uk-UA" sz="2000" b="1" dirty="0"/>
              <a:t>► </a:t>
            </a:r>
            <a:r>
              <a:rPr lang="uk-UA" sz="2000" b="1" i="1" dirty="0"/>
              <a:t>У народі співають давно, що козацькому роду нема переводу. (В. </a:t>
            </a:r>
            <a:r>
              <a:rPr lang="uk-UA" sz="2000" b="1" i="1" dirty="0" err="1"/>
              <a:t>Дворецька</a:t>
            </a:r>
            <a:r>
              <a:rPr lang="uk-UA" sz="2000" b="1" i="1" dirty="0"/>
              <a:t>).</a:t>
            </a:r>
            <a:endParaRPr lang="ru-RU" sz="2000" dirty="0"/>
          </a:p>
          <a:p>
            <a:r>
              <a:rPr lang="uk-UA" sz="2000" b="1" i="1" dirty="0"/>
              <a:t>► Мавка просила, щоб зійшло сонце та засвітило їй ясно. (Леся Українка) .</a:t>
            </a:r>
            <a:endParaRPr lang="ru-RU" sz="2000" dirty="0"/>
          </a:p>
          <a:p>
            <a:r>
              <a:rPr lang="uk-UA" sz="2000" b="1" dirty="0"/>
              <a:t>Завдання для ІІ групи:</a:t>
            </a:r>
            <a:endParaRPr lang="ru-RU" sz="2000" dirty="0"/>
          </a:p>
          <a:p>
            <a:r>
              <a:rPr lang="uk-UA" sz="2000" b="1" dirty="0"/>
              <a:t>► </a:t>
            </a:r>
            <a:r>
              <a:rPr lang="uk-UA" sz="2000" b="1" i="1" dirty="0"/>
              <a:t>«Правда і в морі не тоне», - сказав юнак (О. </a:t>
            </a:r>
            <a:r>
              <a:rPr lang="uk-UA" sz="2000" b="1" i="1" dirty="0" err="1"/>
              <a:t>Семчій</a:t>
            </a:r>
            <a:r>
              <a:rPr lang="uk-UA" sz="2000" b="1" i="1" dirty="0"/>
              <a:t>).</a:t>
            </a:r>
            <a:endParaRPr lang="ru-RU" sz="2000" dirty="0"/>
          </a:p>
          <a:p>
            <a:r>
              <a:rPr lang="uk-UA" sz="2000" b="1" dirty="0"/>
              <a:t>► </a:t>
            </a:r>
            <a:r>
              <a:rPr lang="uk-UA" sz="2000" b="1" i="1" dirty="0"/>
              <a:t>Батько порадив синові : «Зробив діло  гуляй сміло». (О. </a:t>
            </a:r>
            <a:r>
              <a:rPr lang="uk-UA" sz="2000" b="1" i="1" dirty="0" err="1"/>
              <a:t>Семчій</a:t>
            </a:r>
            <a:r>
              <a:rPr lang="uk-UA" sz="2000" b="1" i="1" dirty="0"/>
              <a:t>)</a:t>
            </a:r>
            <a:endParaRPr lang="ru-RU" sz="2000" dirty="0"/>
          </a:p>
          <a:p>
            <a:r>
              <a:rPr lang="uk-UA" sz="2000" b="1" dirty="0"/>
              <a:t>- Чи змінилась інтонація трансформованих речень? Як саме?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6741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35971" y="2060848"/>
            <a:ext cx="83529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</a:rPr>
              <a:t>«Незакінчене речення»</a:t>
            </a:r>
          </a:p>
          <a:p>
            <a:pPr lvl="0"/>
            <a:endParaRPr lang="uk-UA" sz="2800" b="1" i="1" dirty="0"/>
          </a:p>
          <a:p>
            <a:pPr lvl="0"/>
            <a:r>
              <a:rPr lang="uk-UA" sz="2800" b="1" i="1" dirty="0" smtClean="0"/>
              <a:t>Ми </a:t>
            </a:r>
            <a:r>
              <a:rPr lang="uk-UA" sz="2800" b="1" i="1" dirty="0"/>
              <a:t>повторили і поглибили свої знання про ….</a:t>
            </a:r>
            <a:endParaRPr lang="ru-RU" sz="2800" i="1" dirty="0"/>
          </a:p>
          <a:p>
            <a:pPr lvl="0"/>
            <a:r>
              <a:rPr lang="uk-UA" sz="2800" b="1" i="1" dirty="0"/>
              <a:t>Пряма мова це ….</a:t>
            </a:r>
            <a:endParaRPr lang="ru-RU" sz="2800" i="1" dirty="0"/>
          </a:p>
          <a:p>
            <a:pPr lvl="0"/>
            <a:r>
              <a:rPr lang="uk-UA" sz="2800" b="1" i="1" dirty="0"/>
              <a:t>Діалог це ….</a:t>
            </a:r>
            <a:endParaRPr lang="ru-RU" sz="2800" i="1" dirty="0"/>
          </a:p>
          <a:p>
            <a:pPr lvl="0"/>
            <a:r>
              <a:rPr lang="uk-UA" sz="2800" b="1" i="1" dirty="0"/>
              <a:t>Я не вміла(в), а тепер умію ….</a:t>
            </a:r>
            <a:endParaRPr lang="ru-RU" sz="2800" i="1" dirty="0"/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89773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1589_DU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388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1589_DUE</vt:lpstr>
      <vt:lpstr>Пряма мова. Діалог.  Розділові знаки при діалозі.</vt:lpstr>
      <vt:lpstr>Презентация PowerPoint</vt:lpstr>
      <vt:lpstr>Презентация PowerPoint</vt:lpstr>
      <vt:lpstr>Презентация PowerPoint</vt:lpstr>
      <vt:lpstr>Робота в групах.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Пряма мова. Діалог.  Розділові знаки при діалозі.</dc:title>
  <dc:creator>Пользователь</dc:creator>
  <cp:lastModifiedBy>Пользователь</cp:lastModifiedBy>
  <cp:revision>2</cp:revision>
  <dcterms:created xsi:type="dcterms:W3CDTF">2014-11-25T13:10:34Z</dcterms:created>
  <dcterms:modified xsi:type="dcterms:W3CDTF">2014-11-25T13:25:32Z</dcterms:modified>
</cp:coreProperties>
</file>