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8" r:id="rId4"/>
    <p:sldMasterId id="2147483710" r:id="rId5"/>
    <p:sldMasterId id="2147483722" r:id="rId6"/>
    <p:sldMasterId id="2147483734" r:id="rId7"/>
    <p:sldMasterId id="2147483758" r:id="rId8"/>
    <p:sldMasterId id="2147483770" r:id="rId9"/>
  </p:sldMasterIdLst>
  <p:sldIdLst>
    <p:sldId id="257" r:id="rId10"/>
    <p:sldId id="259" r:id="rId11"/>
    <p:sldId id="261" r:id="rId12"/>
    <p:sldId id="262" r:id="rId13"/>
    <p:sldId id="264" r:id="rId14"/>
    <p:sldId id="265" r:id="rId15"/>
    <p:sldId id="267" r:id="rId16"/>
    <p:sldId id="269" r:id="rId17"/>
    <p:sldId id="270" r:id="rId18"/>
    <p:sldId id="307" r:id="rId19"/>
    <p:sldId id="309" r:id="rId20"/>
    <p:sldId id="311" r:id="rId21"/>
    <p:sldId id="313" r:id="rId22"/>
    <p:sldId id="315" r:id="rId23"/>
    <p:sldId id="317" r:id="rId24"/>
    <p:sldId id="319" r:id="rId25"/>
    <p:sldId id="321" r:id="rId26"/>
    <p:sldId id="323" r:id="rId27"/>
    <p:sldId id="325" r:id="rId28"/>
    <p:sldId id="272" r:id="rId29"/>
    <p:sldId id="278" r:id="rId30"/>
    <p:sldId id="276" r:id="rId31"/>
    <p:sldId id="294" r:id="rId32"/>
    <p:sldId id="298" r:id="rId33"/>
    <p:sldId id="295" r:id="rId34"/>
    <p:sldId id="299" r:id="rId35"/>
    <p:sldId id="280" r:id="rId36"/>
    <p:sldId id="300" r:id="rId37"/>
    <p:sldId id="305" r:id="rId38"/>
    <p:sldId id="296" r:id="rId39"/>
    <p:sldId id="282" r:id="rId40"/>
    <p:sldId id="284" r:id="rId41"/>
    <p:sldId id="286" r:id="rId42"/>
    <p:sldId id="304" r:id="rId43"/>
    <p:sldId id="302" r:id="rId44"/>
    <p:sldId id="290" r:id="rId45"/>
    <p:sldId id="292" r:id="rId46"/>
    <p:sldId id="32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6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4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8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івнобедрений трикут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5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54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24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й трикут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івнобедрений трикут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 сполучна ліні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сполучна ліні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0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3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06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4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73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4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3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04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77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29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42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і об'єкт поверх тек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416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0741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3921919"/>
            <a:ext cx="8229600" cy="220861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28002"/>
      </p:ext>
    </p:extLst>
  </p:cSld>
  <p:clrMapOvr>
    <a:masterClrMapping/>
  </p:clrMapOvr>
  <p:transition spd="slow" advClick="0" advTm="0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івнобедрений трикут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5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288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й трикут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івнобедрений трикут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 сполучна ліні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сполучна ліні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0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3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5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56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4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1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05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4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83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58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0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86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14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і об'єкт поверх тек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416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20741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3921919"/>
            <a:ext cx="8229600" cy="220861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9960"/>
      </p:ext>
    </p:extLst>
  </p:cSld>
  <p:clrMapOvr>
    <a:masterClrMapping/>
  </p:clrMapOvr>
  <p:transition spd="slow" advClick="0" advTm="0"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17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22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71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0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26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05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68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2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6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17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93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95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5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7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3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594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0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3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7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2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5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2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41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6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3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63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3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3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44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08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0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7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61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3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8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6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2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3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0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67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3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0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44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63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45753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19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1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82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0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88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4785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3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34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759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ltava_embroider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725"/>
            <a:ext cx="12144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ltava_embroider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44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poltava_embroider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451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689600"/>
            <a:ext cx="12430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1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2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689600"/>
            <a:ext cx="12430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3" descr="poltava_embroide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5689600"/>
            <a:ext cx="12430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62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ltava_embroider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42875"/>
            <a:ext cx="19288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ltava_embroider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2357438"/>
            <a:ext cx="19288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poltava_embroider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622800"/>
            <a:ext cx="19288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32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poltava_embroider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854575"/>
            <a:ext cx="20383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160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ltava_embroidery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8288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poltava_embroidery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85750"/>
            <a:ext cx="1828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poltava_embroidery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85750"/>
            <a:ext cx="1828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poltava_embroidery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85750"/>
            <a:ext cx="1828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poltava_embroidery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5750"/>
            <a:ext cx="1828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12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556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9A6E5-4C74-47F4-B1C6-E753DEAC77B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5537-0D14-4976-846E-FEC0D903586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7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39C0F-D896-418E-8721-07DACF4202E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4915-809A-4F83-97CA-EAF585A7E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03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й трикут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30" name="Місце для тексту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98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pull dir="lu"/>
  </p:transition>
  <p:timing>
    <p:tnLst>
      <p:par>
        <p:cTn id="1" dur="indefinite" restart="never" nodeType="tmRoot"/>
      </p:par>
    </p:tnLst>
  </p:timing>
  <p:txStyles>
    <p:titleStyle>
      <a:lvl1pPr marL="484188" indent="-484188" algn="l" rtl="0" eaLnBrk="1" fontAlgn="base" hangingPunct="1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99F166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2pPr>
      <a:lvl3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3pPr>
      <a:lvl4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4pPr>
      <a:lvl5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5pPr>
      <a:lvl6pPr marL="9413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6pPr>
      <a:lvl7pPr marL="13985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7pPr>
      <a:lvl8pPr marL="18557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8pPr>
      <a:lvl9pPr marL="23129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9pPr>
    </p:titleStyle>
    <p:bodyStyle>
      <a:lvl1pPr marL="447675" indent="-3825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1" fontAlgn="base" hangingPunct="1">
        <a:spcBef>
          <a:spcPct val="20000"/>
        </a:spcBef>
        <a:spcAft>
          <a:spcPct val="0"/>
        </a:spcAft>
        <a:buClr>
          <a:srgbClr val="ABDE91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й трикут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30" name="Місце для тексту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93959E6-847B-4937-8C3D-49CDB5BA4EF3}" type="datetimeFigureOut">
              <a:rPr lang="uk-UA" smtClean="0">
                <a:solidFill>
                  <a:prstClr val="white"/>
                </a:solidFill>
              </a:rPr>
              <a:pPr/>
              <a:t>02.12.2014</a:t>
            </a:fld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9BD255C-740D-4BFE-A60D-37750E3706A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3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pull dir="lu"/>
  </p:transition>
  <p:timing>
    <p:tnLst>
      <p:par>
        <p:cTn id="1" dur="indefinite" restart="never" nodeType="tmRoot"/>
      </p:par>
    </p:tnLst>
  </p:timing>
  <p:txStyles>
    <p:titleStyle>
      <a:lvl1pPr marL="484188" indent="-484188" algn="l" rtl="0" eaLnBrk="1" fontAlgn="base" hangingPunct="1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99F166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2pPr>
      <a:lvl3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3pPr>
      <a:lvl4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4pPr>
      <a:lvl5pPr marL="4841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5pPr>
      <a:lvl6pPr marL="9413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6pPr>
      <a:lvl7pPr marL="13985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7pPr>
      <a:lvl8pPr marL="18557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8pPr>
      <a:lvl9pPr marL="2312988" indent="-484188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Arial" charset="0"/>
        </a:defRPr>
      </a:lvl9pPr>
    </p:titleStyle>
    <p:bodyStyle>
      <a:lvl1pPr marL="447675" indent="-3825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1" fontAlgn="base" hangingPunct="1">
        <a:spcBef>
          <a:spcPct val="20000"/>
        </a:spcBef>
        <a:spcAft>
          <a:spcPct val="0"/>
        </a:spcAft>
        <a:buClr>
          <a:srgbClr val="ABDE91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1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2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1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AB68F0-F0AF-4BB7-8239-AD0CE4FDCEF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02.12.2014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41D0BD-B73A-48C8-9297-39CE0D1E36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60795E-838D-41D0-98F7-28BC1ECD5BC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02.12.2014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A3E590-7273-488F-97F4-048B103A17C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4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C69A6E5-4C74-47F4-B1C6-E753DEAC77B6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02.12.2014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BA85537-0D14-4976-846E-FEC0D903586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A%20Christmas%20Carol%20(2009).avi" TargetMode="External"/><Relationship Id="rId2" Type="http://schemas.openxmlformats.org/officeDocument/2006/relationships/hyperlink" Target="&#1045;&#1082;&#1089;&#1082;&#1091;&#1088;&#1089;&#1110;&#1103;%20.ppt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362_&#1059;%20&#1089;&#1074;&#1110;&#1090;&#1110;%20&#1082;&#1072;&#1079;&#1086;&#1082;.ppt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 осінь і вишитий рушник\cbb802db5305fd359ec4b4efe59325376babf6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" y="0"/>
            <a:ext cx="9116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119675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Тернопільська загальноосвітня школа І-ІІІ ступенів №14 ім. Б.Лепкого Тернопільської міської ради Тернопільської області.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4365104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Презентація досвіду роботи вчителя </a:t>
            </a:r>
            <a:r>
              <a:rPr lang="uk-UA" sz="3200" dirty="0" err="1" smtClean="0">
                <a:solidFill>
                  <a:schemeClr val="bg1"/>
                </a:solidFill>
              </a:rPr>
              <a:t>Сольник</a:t>
            </a:r>
            <a:r>
              <a:rPr lang="uk-UA" sz="3200" dirty="0" smtClean="0">
                <a:solidFill>
                  <a:schemeClr val="bg1"/>
                </a:solidFill>
              </a:rPr>
              <a:t> Наталії Іванівни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4632" cy="136815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Життєвий шлях Климка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704856" cy="3112369"/>
          </a:xfrm>
        </p:spPr>
        <p:txBody>
          <a:bodyPr/>
          <a:lstStyle/>
          <a:p>
            <a:pPr algn="l"/>
            <a:r>
              <a:rPr lang="uk-UA" dirty="0" smtClean="0"/>
              <a:t>1. Життя Климка з дядьком Кирилом – </a:t>
            </a:r>
          </a:p>
          <a:p>
            <a:pPr algn="l"/>
            <a:r>
              <a:rPr lang="uk-UA" dirty="0" smtClean="0"/>
              <a:t>2. Початок війни і смерть дядька – </a:t>
            </a:r>
          </a:p>
          <a:p>
            <a:pPr algn="l"/>
            <a:r>
              <a:rPr lang="uk-UA" dirty="0" smtClean="0"/>
              <a:t>3. Зустріч з Зульфатом і вчителькою – </a:t>
            </a:r>
          </a:p>
          <a:p>
            <a:pPr algn="l"/>
            <a:r>
              <a:rPr lang="uk-UA" dirty="0" smtClean="0"/>
              <a:t>4. Подорож до Слов'янська – </a:t>
            </a:r>
          </a:p>
          <a:p>
            <a:pPr algn="l"/>
            <a:r>
              <a:rPr lang="uk-UA" dirty="0" smtClean="0"/>
              <a:t>5. Події у Слов'янську – </a:t>
            </a:r>
          </a:p>
          <a:p>
            <a:pPr algn="l"/>
            <a:r>
              <a:rPr lang="uk-UA" dirty="0" smtClean="0"/>
              <a:t>6. Смерть Климка -   					   </a:t>
            </a:r>
            <a:r>
              <a:rPr lang="uk-UA" sz="3600" b="1" dirty="0" smtClean="0">
                <a:solidFill>
                  <a:srgbClr val="C00000"/>
                </a:solidFill>
              </a:rPr>
              <a:t>? ? 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12940" y="1923547"/>
            <a:ext cx="1872208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12940" y="2348880"/>
            <a:ext cx="1872208" cy="36004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20072" y="2708920"/>
            <a:ext cx="1872208" cy="3600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12940" y="3068960"/>
            <a:ext cx="958672" cy="360040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35508" y="3501008"/>
            <a:ext cx="1872208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16335" y="3863127"/>
            <a:ext cx="1872208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F0B0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40152" y="3068960"/>
            <a:ext cx="1080120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0648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prstClr val="black"/>
                </a:solidFill>
              </a:rPr>
              <a:t>Проміжний контроль отриманих знань.</a:t>
            </a:r>
            <a:endParaRPr lang="ru-RU" sz="2400" b="1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1. Як жили Климко і дядько Кирило? (щасливо)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2. Жили вони при самісіньких коліях у … (залізничному </a:t>
            </a:r>
            <a:r>
              <a:rPr lang="uk-UA" sz="1600" b="1" dirty="0" err="1">
                <a:solidFill>
                  <a:prstClr val="black"/>
                </a:solidFill>
              </a:rPr>
              <a:t>бараці</a:t>
            </a:r>
            <a:r>
              <a:rPr lang="uk-UA" sz="1600" b="1" dirty="0">
                <a:solidFill>
                  <a:prstClr val="black"/>
                </a:solidFill>
              </a:rPr>
              <a:t>) 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3. Найбільша радість Климка … (покласти перед дядьком охайно списані зошити)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4. Климко так би й виріс серед уквітчаних тих ночей, якби … (не почалась війна)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5. У яке місто зібрався хлопчик іти по сіль? (у Слов’янськ)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6. Чому виникла саме така ідея іти по сіль? (хотів допомогти)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7. Яким важливим повідомленням починається другий розділ? (Климко йшов восьму добу)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8. Чому автор загострює увагу на такому епізоді? «Перший сухар Климко розломив, коли відійшов од станції кілометрів на 25. </a:t>
            </a:r>
            <a:r>
              <a:rPr lang="uk-UA" sz="1600" b="1" dirty="0" smtClean="0">
                <a:solidFill>
                  <a:prstClr val="black"/>
                </a:solidFill>
              </a:rPr>
              <a:t>Останню </a:t>
            </a:r>
            <a:r>
              <a:rPr lang="uk-UA" sz="1600" b="1" dirty="0">
                <a:solidFill>
                  <a:prstClr val="black"/>
                </a:solidFill>
              </a:rPr>
              <a:t>половину сухаря він з’їв учора зранку і відтоді не мав ані рісочки в роті» (автор підкреслює голодне життя хлопчика в далекій дорозі)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9. Ноги ніби одняло. Климко кричав: «Ану йдіть! Ану ідіть мені зараз». Чому він вирішив продовжити іти? (Він турбувався про дорогих йому людей)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10. Хто допоміг дівчинці зі Слов’янська уникнути арешту? (Климко)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11. Чого Климко розбавляв молоко, яке йому дала тітка Марина, водою? (хотів пляшку із молоком довезти додому і пригостити маленьку дочку вчительки)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12. Що сталося з Климком наприкінці твору? (його вбили)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uk-UA" sz="1600" b="1" dirty="0">
                <a:solidFill>
                  <a:prstClr val="black"/>
                </a:solidFill>
              </a:rPr>
              <a:t>13. Яка художня деталь подає смерть Климка у несподіваному ракурсі? </a:t>
            </a:r>
            <a:endParaRPr lang="uk-UA" sz="1600" b="1" dirty="0" smtClean="0">
              <a:solidFill>
                <a:prstClr val="black"/>
              </a:solidFill>
            </a:endParaRPr>
          </a:p>
          <a:p>
            <a:endParaRPr lang="uk-UA" sz="1600" b="1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39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820688"/>
          </a:xfrm>
        </p:spPr>
        <p:txBody>
          <a:bodyPr/>
          <a:lstStyle/>
          <a:p>
            <a:r>
              <a:rPr lang="uk-UA" dirty="0" smtClean="0"/>
              <a:t>Що візьмемо у життєву дорогу</a:t>
            </a:r>
            <a:endParaRPr lang="ru-RU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330325" y="1362075"/>
            <a:ext cx="7885113" cy="3940174"/>
            <a:chOff x="838" y="858"/>
            <a:chExt cx="4967" cy="248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883" y="858"/>
              <a:ext cx="4922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863" y="1073"/>
              <a:ext cx="52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Климко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311" y="1073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838" y="1368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674" y="1368"/>
              <a:ext cx="94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dirty="0" err="1" smtClean="0">
                  <a:solidFill>
                    <a:srgbClr val="000000"/>
                  </a:solidFill>
                  <a:latin typeface="Times New Roman" pitchFamily="18" charset="0"/>
                </a:rPr>
                <a:t>Дядько</a:t>
              </a:r>
              <a:r>
                <a:rPr lang="ru-RU" altLang="ru-RU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ru-RU" altLang="ru-RU" dirty="0" err="1" smtClean="0">
                  <a:solidFill>
                    <a:srgbClr val="000000"/>
                  </a:solidFill>
                  <a:latin typeface="Times New Roman" pitchFamily="18" charset="0"/>
                </a:rPr>
                <a:t>Кирил</a:t>
              </a:r>
              <a:r>
                <a:rPr lang="uk-UA" altLang="ru-RU" dirty="0" smtClean="0">
                  <a:solidFill>
                    <a:srgbClr val="000000"/>
                  </a:solidFill>
                  <a:latin typeface="Times New Roman" pitchFamily="18" charset="0"/>
                </a:rPr>
                <a:t>о</a:t>
              </a:r>
            </a:p>
            <a:p>
              <a:endParaRPr lang="ru-RU" altLang="ru-RU" dirty="0" smtClean="0">
                <a:solidFill>
                  <a:prstClr val="black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95" y="1368"/>
              <a:ext cx="3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838" y="1663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838" y="1958"/>
              <a:ext cx="88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Тітка Марина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629" y="1958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546" y="2253"/>
              <a:ext cx="15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Я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636" y="2253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546" y="2548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838" y="2843"/>
              <a:ext cx="30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     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073" y="2843"/>
              <a:ext cx="46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Швець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468" y="2843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718" y="2843"/>
              <a:ext cx="54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Зульфат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4189" y="2843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546" y="3138"/>
              <a:ext cx="42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Вчите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896" y="3138"/>
              <a:ext cx="12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л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964" y="3138"/>
              <a:ext cx="28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ька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183" y="3138"/>
              <a:ext cx="9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mtClean="0">
                <a:solidFill>
                  <a:prstClr val="black"/>
                </a:solidFill>
              </a:endParaRPr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579" y="2071"/>
              <a:ext cx="809" cy="209"/>
            </a:xfrm>
            <a:custGeom>
              <a:avLst/>
              <a:gdLst>
                <a:gd name="T0" fmla="*/ 87 w 11173"/>
                <a:gd name="T1" fmla="*/ 8 h 2695"/>
                <a:gd name="T2" fmla="*/ 10536 w 11173"/>
                <a:gd name="T3" fmla="*/ 2267 h 2695"/>
                <a:gd name="T4" fmla="*/ 10587 w 11173"/>
                <a:gd name="T5" fmla="*/ 2346 h 2695"/>
                <a:gd name="T6" fmla="*/ 10507 w 11173"/>
                <a:gd name="T7" fmla="*/ 2397 h 2695"/>
                <a:gd name="T8" fmla="*/ 59 w 11173"/>
                <a:gd name="T9" fmla="*/ 138 h 2695"/>
                <a:gd name="T10" fmla="*/ 8 w 11173"/>
                <a:gd name="T11" fmla="*/ 59 h 2695"/>
                <a:gd name="T12" fmla="*/ 87 w 11173"/>
                <a:gd name="T13" fmla="*/ 8 h 2695"/>
                <a:gd name="T14" fmla="*/ 10476 w 11173"/>
                <a:gd name="T15" fmla="*/ 1913 h 2695"/>
                <a:gd name="T16" fmla="*/ 11173 w 11173"/>
                <a:gd name="T17" fmla="*/ 2473 h 2695"/>
                <a:gd name="T18" fmla="*/ 10307 w 11173"/>
                <a:gd name="T19" fmla="*/ 2695 h 2695"/>
                <a:gd name="T20" fmla="*/ 10476 w 11173"/>
                <a:gd name="T21" fmla="*/ 1913 h 2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73" h="2695">
                  <a:moveTo>
                    <a:pt x="87" y="8"/>
                  </a:moveTo>
                  <a:lnTo>
                    <a:pt x="10536" y="2267"/>
                  </a:lnTo>
                  <a:cubicBezTo>
                    <a:pt x="10572" y="2275"/>
                    <a:pt x="10594" y="2310"/>
                    <a:pt x="10587" y="2346"/>
                  </a:cubicBezTo>
                  <a:cubicBezTo>
                    <a:pt x="10579" y="2382"/>
                    <a:pt x="10543" y="2405"/>
                    <a:pt x="10507" y="2397"/>
                  </a:cubicBezTo>
                  <a:lnTo>
                    <a:pt x="59" y="138"/>
                  </a:lnTo>
                  <a:cubicBezTo>
                    <a:pt x="23" y="131"/>
                    <a:pt x="0" y="95"/>
                    <a:pt x="8" y="59"/>
                  </a:cubicBezTo>
                  <a:cubicBezTo>
                    <a:pt x="16" y="23"/>
                    <a:pt x="51" y="0"/>
                    <a:pt x="87" y="8"/>
                  </a:cubicBezTo>
                  <a:close/>
                  <a:moveTo>
                    <a:pt x="10476" y="1913"/>
                  </a:moveTo>
                  <a:lnTo>
                    <a:pt x="11173" y="2473"/>
                  </a:lnTo>
                  <a:lnTo>
                    <a:pt x="10307" y="2695"/>
                  </a:lnTo>
                  <a:lnTo>
                    <a:pt x="10476" y="1913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1767" y="2519"/>
              <a:ext cx="621" cy="417"/>
            </a:xfrm>
            <a:custGeom>
              <a:avLst/>
              <a:gdLst>
                <a:gd name="T0" fmla="*/ 41 w 8576"/>
                <a:gd name="T1" fmla="*/ 5244 h 5376"/>
                <a:gd name="T2" fmla="*/ 7975 w 8576"/>
                <a:gd name="T3" fmla="*/ 296 h 5376"/>
                <a:gd name="T4" fmla="*/ 8067 w 8576"/>
                <a:gd name="T5" fmla="*/ 318 h 5376"/>
                <a:gd name="T6" fmla="*/ 8046 w 8576"/>
                <a:gd name="T7" fmla="*/ 409 h 5376"/>
                <a:gd name="T8" fmla="*/ 111 w 8576"/>
                <a:gd name="T9" fmla="*/ 5357 h 5376"/>
                <a:gd name="T10" fmla="*/ 20 w 8576"/>
                <a:gd name="T11" fmla="*/ 5335 h 5376"/>
                <a:gd name="T12" fmla="*/ 41 w 8576"/>
                <a:gd name="T13" fmla="*/ 5244 h 5376"/>
                <a:gd name="T14" fmla="*/ 7686 w 8576"/>
                <a:gd name="T15" fmla="*/ 84 h 5376"/>
                <a:gd name="T16" fmla="*/ 8576 w 8576"/>
                <a:gd name="T17" fmla="*/ 0 h 5376"/>
                <a:gd name="T18" fmla="*/ 8109 w 8576"/>
                <a:gd name="T19" fmla="*/ 763 h 5376"/>
                <a:gd name="T20" fmla="*/ 7686 w 8576"/>
                <a:gd name="T21" fmla="*/ 84 h 5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76" h="5376">
                  <a:moveTo>
                    <a:pt x="41" y="5244"/>
                  </a:moveTo>
                  <a:lnTo>
                    <a:pt x="7975" y="296"/>
                  </a:lnTo>
                  <a:cubicBezTo>
                    <a:pt x="8006" y="277"/>
                    <a:pt x="8048" y="286"/>
                    <a:pt x="8067" y="318"/>
                  </a:cubicBezTo>
                  <a:cubicBezTo>
                    <a:pt x="8086" y="349"/>
                    <a:pt x="8077" y="390"/>
                    <a:pt x="8046" y="409"/>
                  </a:cubicBezTo>
                  <a:lnTo>
                    <a:pt x="111" y="5357"/>
                  </a:lnTo>
                  <a:cubicBezTo>
                    <a:pt x="80" y="5376"/>
                    <a:pt x="39" y="5367"/>
                    <a:pt x="20" y="5335"/>
                  </a:cubicBezTo>
                  <a:cubicBezTo>
                    <a:pt x="0" y="5304"/>
                    <a:pt x="10" y="5263"/>
                    <a:pt x="41" y="5244"/>
                  </a:cubicBezTo>
                  <a:close/>
                  <a:moveTo>
                    <a:pt x="7686" y="84"/>
                  </a:moveTo>
                  <a:lnTo>
                    <a:pt x="8576" y="0"/>
                  </a:lnTo>
                  <a:lnTo>
                    <a:pt x="8109" y="763"/>
                  </a:lnTo>
                  <a:lnTo>
                    <a:pt x="7686" y="8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2945" y="1589"/>
              <a:ext cx="613" cy="448"/>
            </a:xfrm>
            <a:custGeom>
              <a:avLst/>
              <a:gdLst>
                <a:gd name="T0" fmla="*/ 4219 w 4238"/>
                <a:gd name="T1" fmla="*/ 65 h 2887"/>
                <a:gd name="T2" fmla="*/ 294 w 4238"/>
                <a:gd name="T3" fmla="*/ 2728 h 2887"/>
                <a:gd name="T4" fmla="*/ 248 w 4238"/>
                <a:gd name="T5" fmla="*/ 2719 h 2887"/>
                <a:gd name="T6" fmla="*/ 257 w 4238"/>
                <a:gd name="T7" fmla="*/ 2673 h 2887"/>
                <a:gd name="T8" fmla="*/ 4181 w 4238"/>
                <a:gd name="T9" fmla="*/ 10 h 2887"/>
                <a:gd name="T10" fmla="*/ 4227 w 4238"/>
                <a:gd name="T11" fmla="*/ 19 h 2887"/>
                <a:gd name="T12" fmla="*/ 4219 w 4238"/>
                <a:gd name="T13" fmla="*/ 65 h 2887"/>
                <a:gd name="T14" fmla="*/ 443 w 4238"/>
                <a:gd name="T15" fmla="*/ 2828 h 2887"/>
                <a:gd name="T16" fmla="*/ 0 w 4238"/>
                <a:gd name="T17" fmla="*/ 2887 h 2887"/>
                <a:gd name="T18" fmla="*/ 218 w 4238"/>
                <a:gd name="T19" fmla="*/ 2497 h 2887"/>
                <a:gd name="T20" fmla="*/ 443 w 4238"/>
                <a:gd name="T21" fmla="*/ 2828 h 2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38" h="2887">
                  <a:moveTo>
                    <a:pt x="4219" y="65"/>
                  </a:moveTo>
                  <a:lnTo>
                    <a:pt x="294" y="2728"/>
                  </a:lnTo>
                  <a:cubicBezTo>
                    <a:pt x="279" y="2738"/>
                    <a:pt x="258" y="2734"/>
                    <a:pt x="248" y="2719"/>
                  </a:cubicBezTo>
                  <a:cubicBezTo>
                    <a:pt x="238" y="2704"/>
                    <a:pt x="242" y="2683"/>
                    <a:pt x="257" y="2673"/>
                  </a:cubicBezTo>
                  <a:lnTo>
                    <a:pt x="4181" y="10"/>
                  </a:lnTo>
                  <a:cubicBezTo>
                    <a:pt x="4196" y="0"/>
                    <a:pt x="4217" y="4"/>
                    <a:pt x="4227" y="19"/>
                  </a:cubicBezTo>
                  <a:cubicBezTo>
                    <a:pt x="4238" y="34"/>
                    <a:pt x="4234" y="55"/>
                    <a:pt x="4219" y="65"/>
                  </a:cubicBezTo>
                  <a:close/>
                  <a:moveTo>
                    <a:pt x="443" y="2828"/>
                  </a:moveTo>
                  <a:lnTo>
                    <a:pt x="0" y="2887"/>
                  </a:lnTo>
                  <a:lnTo>
                    <a:pt x="218" y="2497"/>
                  </a:lnTo>
                  <a:lnTo>
                    <a:pt x="443" y="282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2981" y="2480"/>
              <a:ext cx="621" cy="417"/>
            </a:xfrm>
            <a:custGeom>
              <a:avLst/>
              <a:gdLst>
                <a:gd name="T0" fmla="*/ 4232 w 4288"/>
                <a:gd name="T1" fmla="*/ 2678 h 2688"/>
                <a:gd name="T2" fmla="*/ 265 w 4288"/>
                <a:gd name="T3" fmla="*/ 204 h 2688"/>
                <a:gd name="T4" fmla="*/ 254 w 4288"/>
                <a:gd name="T5" fmla="*/ 159 h 2688"/>
                <a:gd name="T6" fmla="*/ 300 w 4288"/>
                <a:gd name="T7" fmla="*/ 148 h 2688"/>
                <a:gd name="T8" fmla="*/ 4267 w 4288"/>
                <a:gd name="T9" fmla="*/ 2622 h 2688"/>
                <a:gd name="T10" fmla="*/ 4278 w 4288"/>
                <a:gd name="T11" fmla="*/ 2667 h 2688"/>
                <a:gd name="T12" fmla="*/ 4232 w 4288"/>
                <a:gd name="T13" fmla="*/ 2678 h 2688"/>
                <a:gd name="T14" fmla="*/ 233 w 4288"/>
                <a:gd name="T15" fmla="*/ 381 h 2688"/>
                <a:gd name="T16" fmla="*/ 0 w 4288"/>
                <a:gd name="T17" fmla="*/ 0 h 2688"/>
                <a:gd name="T18" fmla="*/ 445 w 4288"/>
                <a:gd name="T19" fmla="*/ 42 h 2688"/>
                <a:gd name="T20" fmla="*/ 233 w 4288"/>
                <a:gd name="T21" fmla="*/ 381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88" h="2688">
                  <a:moveTo>
                    <a:pt x="4232" y="2678"/>
                  </a:moveTo>
                  <a:lnTo>
                    <a:pt x="265" y="204"/>
                  </a:lnTo>
                  <a:cubicBezTo>
                    <a:pt x="249" y="195"/>
                    <a:pt x="245" y="174"/>
                    <a:pt x="254" y="159"/>
                  </a:cubicBezTo>
                  <a:cubicBezTo>
                    <a:pt x="264" y="143"/>
                    <a:pt x="285" y="138"/>
                    <a:pt x="300" y="148"/>
                  </a:cubicBezTo>
                  <a:lnTo>
                    <a:pt x="4267" y="2622"/>
                  </a:lnTo>
                  <a:cubicBezTo>
                    <a:pt x="4283" y="2631"/>
                    <a:pt x="4288" y="2652"/>
                    <a:pt x="4278" y="2667"/>
                  </a:cubicBezTo>
                  <a:cubicBezTo>
                    <a:pt x="4268" y="2683"/>
                    <a:pt x="4248" y="2688"/>
                    <a:pt x="4232" y="2678"/>
                  </a:cubicBezTo>
                  <a:close/>
                  <a:moveTo>
                    <a:pt x="233" y="381"/>
                  </a:moveTo>
                  <a:lnTo>
                    <a:pt x="0" y="0"/>
                  </a:lnTo>
                  <a:lnTo>
                    <a:pt x="445" y="42"/>
                  </a:lnTo>
                  <a:lnTo>
                    <a:pt x="233" y="38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2648" y="2519"/>
              <a:ext cx="58" cy="719"/>
            </a:xfrm>
            <a:custGeom>
              <a:avLst/>
              <a:gdLst>
                <a:gd name="T0" fmla="*/ 333 w 800"/>
                <a:gd name="T1" fmla="*/ 9200 h 9267"/>
                <a:gd name="T2" fmla="*/ 333 w 800"/>
                <a:gd name="T3" fmla="*/ 667 h 9267"/>
                <a:gd name="T4" fmla="*/ 400 w 800"/>
                <a:gd name="T5" fmla="*/ 600 h 9267"/>
                <a:gd name="T6" fmla="*/ 467 w 800"/>
                <a:gd name="T7" fmla="*/ 667 h 9267"/>
                <a:gd name="T8" fmla="*/ 467 w 800"/>
                <a:gd name="T9" fmla="*/ 9200 h 9267"/>
                <a:gd name="T10" fmla="*/ 400 w 800"/>
                <a:gd name="T11" fmla="*/ 9267 h 9267"/>
                <a:gd name="T12" fmla="*/ 333 w 800"/>
                <a:gd name="T13" fmla="*/ 9200 h 9267"/>
                <a:gd name="T14" fmla="*/ 0 w 800"/>
                <a:gd name="T15" fmla="*/ 800 h 9267"/>
                <a:gd name="T16" fmla="*/ 400 w 800"/>
                <a:gd name="T17" fmla="*/ 0 h 9267"/>
                <a:gd name="T18" fmla="*/ 800 w 800"/>
                <a:gd name="T19" fmla="*/ 800 h 9267"/>
                <a:gd name="T20" fmla="*/ 0 w 800"/>
                <a:gd name="T21" fmla="*/ 800 h 9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0" h="9267">
                  <a:moveTo>
                    <a:pt x="333" y="9200"/>
                  </a:moveTo>
                  <a:lnTo>
                    <a:pt x="333" y="667"/>
                  </a:lnTo>
                  <a:cubicBezTo>
                    <a:pt x="333" y="630"/>
                    <a:pt x="363" y="600"/>
                    <a:pt x="400" y="600"/>
                  </a:cubicBezTo>
                  <a:cubicBezTo>
                    <a:pt x="437" y="600"/>
                    <a:pt x="467" y="630"/>
                    <a:pt x="467" y="667"/>
                  </a:cubicBezTo>
                  <a:lnTo>
                    <a:pt x="467" y="9200"/>
                  </a:lnTo>
                  <a:cubicBezTo>
                    <a:pt x="467" y="9237"/>
                    <a:pt x="437" y="9267"/>
                    <a:pt x="400" y="9267"/>
                  </a:cubicBezTo>
                  <a:cubicBezTo>
                    <a:pt x="363" y="9267"/>
                    <a:pt x="333" y="9237"/>
                    <a:pt x="333" y="9200"/>
                  </a:cubicBezTo>
                  <a:close/>
                  <a:moveTo>
                    <a:pt x="0" y="800"/>
                  </a:moveTo>
                  <a:lnTo>
                    <a:pt x="400" y="0"/>
                  </a:lnTo>
                  <a:lnTo>
                    <a:pt x="800" y="80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2469" y="1263"/>
              <a:ext cx="153" cy="712"/>
            </a:xfrm>
            <a:custGeom>
              <a:avLst/>
              <a:gdLst>
                <a:gd name="T0" fmla="*/ 138 w 2109"/>
                <a:gd name="T1" fmla="*/ 60 h 9172"/>
                <a:gd name="T2" fmla="*/ 1808 w 2109"/>
                <a:gd name="T3" fmla="*/ 8506 h 9172"/>
                <a:gd name="T4" fmla="*/ 1756 w 2109"/>
                <a:gd name="T5" fmla="*/ 8584 h 9172"/>
                <a:gd name="T6" fmla="*/ 1677 w 2109"/>
                <a:gd name="T7" fmla="*/ 8531 h 9172"/>
                <a:gd name="T8" fmla="*/ 7 w 2109"/>
                <a:gd name="T9" fmla="*/ 85 h 9172"/>
                <a:gd name="T10" fmla="*/ 59 w 2109"/>
                <a:gd name="T11" fmla="*/ 7 h 9172"/>
                <a:gd name="T12" fmla="*/ 138 w 2109"/>
                <a:gd name="T13" fmla="*/ 60 h 9172"/>
                <a:gd name="T14" fmla="*/ 2109 w 2109"/>
                <a:gd name="T15" fmla="*/ 8310 h 9172"/>
                <a:gd name="T16" fmla="*/ 1872 w 2109"/>
                <a:gd name="T17" fmla="*/ 9172 h 9172"/>
                <a:gd name="T18" fmla="*/ 1325 w 2109"/>
                <a:gd name="T19" fmla="*/ 8465 h 9172"/>
                <a:gd name="T20" fmla="*/ 2109 w 2109"/>
                <a:gd name="T21" fmla="*/ 831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9" h="9172">
                  <a:moveTo>
                    <a:pt x="138" y="60"/>
                  </a:moveTo>
                  <a:lnTo>
                    <a:pt x="1808" y="8506"/>
                  </a:lnTo>
                  <a:cubicBezTo>
                    <a:pt x="1815" y="8542"/>
                    <a:pt x="1792" y="8577"/>
                    <a:pt x="1756" y="8584"/>
                  </a:cubicBezTo>
                  <a:cubicBezTo>
                    <a:pt x="1720" y="8591"/>
                    <a:pt x="1685" y="8568"/>
                    <a:pt x="1677" y="8531"/>
                  </a:cubicBezTo>
                  <a:lnTo>
                    <a:pt x="7" y="85"/>
                  </a:lnTo>
                  <a:cubicBezTo>
                    <a:pt x="0" y="49"/>
                    <a:pt x="23" y="14"/>
                    <a:pt x="59" y="7"/>
                  </a:cubicBezTo>
                  <a:cubicBezTo>
                    <a:pt x="95" y="0"/>
                    <a:pt x="130" y="23"/>
                    <a:pt x="138" y="60"/>
                  </a:cubicBezTo>
                  <a:close/>
                  <a:moveTo>
                    <a:pt x="2109" y="8310"/>
                  </a:moveTo>
                  <a:lnTo>
                    <a:pt x="1872" y="9172"/>
                  </a:lnTo>
                  <a:lnTo>
                    <a:pt x="1325" y="8465"/>
                  </a:lnTo>
                  <a:lnTo>
                    <a:pt x="2109" y="831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8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літо\communi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167944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літо\image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93"/>
            <a:ext cx="32510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12845"/>
            <a:ext cx="7272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prstClr val="black"/>
                </a:solidFill>
              </a:rPr>
              <a:t>Артстудія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    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     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­			З </a:t>
            </a:r>
            <a:r>
              <a:rPr lang="ru-RU" dirty="0" err="1" smtClean="0">
                <a:solidFill>
                  <a:prstClr val="black"/>
                </a:solidFill>
              </a:rPr>
              <a:t>поданих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словосполучень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утворіть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різні</a:t>
            </a:r>
            <a:r>
              <a:rPr lang="ru-RU" dirty="0" smtClean="0">
                <a:solidFill>
                  <a:prstClr val="black"/>
                </a:solidFill>
              </a:rPr>
              <a:t> 			за метою </a:t>
            </a:r>
            <a:r>
              <a:rPr lang="ru-RU" dirty="0" err="1" smtClean="0">
                <a:solidFill>
                  <a:prstClr val="black"/>
                </a:solidFill>
              </a:rPr>
              <a:t>висловлювання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речення</a:t>
            </a:r>
            <a:r>
              <a:rPr lang="ru-RU" dirty="0" smtClean="0">
                <a:solidFill>
                  <a:prstClr val="black"/>
                </a:solidFill>
              </a:rPr>
              <a:t>. 			Правильно </a:t>
            </a:r>
            <a:r>
              <a:rPr lang="ru-RU" dirty="0" err="1" smtClean="0">
                <a:solidFill>
                  <a:prstClr val="black"/>
                </a:solidFill>
              </a:rPr>
              <a:t>інтонуйте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їх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			І </a:t>
            </a:r>
            <a:r>
              <a:rPr lang="ru-RU" dirty="0" err="1" smtClean="0">
                <a:solidFill>
                  <a:prstClr val="black"/>
                </a:solidFill>
              </a:rPr>
              <a:t>група</a:t>
            </a:r>
            <a:r>
              <a:rPr lang="ru-RU" dirty="0" smtClean="0">
                <a:solidFill>
                  <a:prstClr val="black"/>
                </a:solidFill>
              </a:rPr>
              <a:t> – </a:t>
            </a:r>
            <a:r>
              <a:rPr lang="ru-RU" dirty="0" err="1" smtClean="0">
                <a:solidFill>
                  <a:prstClr val="black"/>
                </a:solidFill>
              </a:rPr>
              <a:t>розповідні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			ІІ </a:t>
            </a:r>
            <a:r>
              <a:rPr lang="ru-RU" dirty="0" err="1" smtClean="0">
                <a:solidFill>
                  <a:prstClr val="black"/>
                </a:solidFill>
              </a:rPr>
              <a:t>група</a:t>
            </a:r>
            <a:r>
              <a:rPr lang="ru-RU" dirty="0" smtClean="0">
                <a:solidFill>
                  <a:prstClr val="black"/>
                </a:solidFill>
              </a:rPr>
              <a:t> – </a:t>
            </a:r>
            <a:r>
              <a:rPr lang="ru-RU" dirty="0" err="1" smtClean="0">
                <a:solidFill>
                  <a:prstClr val="black"/>
                </a:solidFill>
              </a:rPr>
              <a:t>питальні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			ІІІ </a:t>
            </a:r>
            <a:r>
              <a:rPr lang="ru-RU" dirty="0" err="1" smtClean="0">
                <a:solidFill>
                  <a:prstClr val="black"/>
                </a:solidFill>
              </a:rPr>
              <a:t>група</a:t>
            </a:r>
            <a:r>
              <a:rPr lang="ru-RU" dirty="0" smtClean="0">
                <a:solidFill>
                  <a:prstClr val="black"/>
                </a:solidFill>
              </a:rPr>
              <a:t> – </a:t>
            </a:r>
            <a:r>
              <a:rPr lang="ru-RU" dirty="0" err="1" smtClean="0">
                <a:solidFill>
                  <a:prstClr val="black"/>
                </a:solidFill>
              </a:rPr>
              <a:t>окличні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Дні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летять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сонце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гріє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учні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працюють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</a:p>
          <a:p>
            <a:r>
              <a:rPr lang="ru-RU" dirty="0" err="1" smtClean="0">
                <a:solidFill>
                  <a:prstClr val="black"/>
                </a:solidFill>
              </a:rPr>
              <a:t>хворий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лежить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дідусь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розповів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учні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dirty="0" err="1" smtClean="0">
                <a:solidFill>
                  <a:prstClr val="black"/>
                </a:solidFill>
              </a:rPr>
              <a:t>привітались</a:t>
            </a:r>
            <a:r>
              <a:rPr lang="ru-RU" dirty="0" smtClean="0">
                <a:solidFill>
                  <a:prstClr val="black"/>
                </a:solidFill>
              </a:rPr>
              <a:t>, Олег </a:t>
            </a:r>
            <a:r>
              <a:rPr lang="ru-RU" dirty="0" err="1" smtClean="0">
                <a:solidFill>
                  <a:prstClr val="black"/>
                </a:solidFill>
              </a:rPr>
              <a:t>прийшов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Катруся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вчить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­</a:t>
            </a:r>
            <a:r>
              <a:rPr lang="ru-RU" dirty="0" err="1" smtClean="0">
                <a:solidFill>
                  <a:prstClr val="black"/>
                </a:solidFill>
              </a:rPr>
              <a:t>Поясніть</a:t>
            </a:r>
            <a:r>
              <a:rPr lang="ru-RU" dirty="0" smtClean="0">
                <a:solidFill>
                  <a:prstClr val="black"/>
                </a:solidFill>
              </a:rPr>
              <a:t> , </a:t>
            </a:r>
            <a:r>
              <a:rPr lang="ru-RU" dirty="0" err="1" smtClean="0">
                <a:solidFill>
                  <a:prstClr val="black"/>
                </a:solidFill>
              </a:rPr>
              <a:t>чому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ставимо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саме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такі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розділові</a:t>
            </a:r>
            <a:r>
              <a:rPr lang="ru-RU" dirty="0" smtClean="0">
                <a:solidFill>
                  <a:prstClr val="black"/>
                </a:solidFill>
              </a:rPr>
              <a:t> знаки.</a:t>
            </a:r>
          </a:p>
          <a:p>
            <a:r>
              <a:rPr lang="ru-RU" dirty="0" err="1" smtClean="0">
                <a:solidFill>
                  <a:prstClr val="black"/>
                </a:solidFill>
              </a:rPr>
              <a:t>Визначте</a:t>
            </a:r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dirty="0" err="1" smtClean="0">
                <a:solidFill>
                  <a:prstClr val="black"/>
                </a:solidFill>
              </a:rPr>
              <a:t>граматичну</a:t>
            </a:r>
            <a:r>
              <a:rPr lang="ru-RU" dirty="0" smtClean="0">
                <a:solidFill>
                  <a:prstClr val="black"/>
                </a:solidFill>
              </a:rPr>
              <a:t> основу.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­</a:t>
            </a:r>
            <a:r>
              <a:rPr lang="ru-RU" dirty="0" err="1" smtClean="0">
                <a:solidFill>
                  <a:prstClr val="black"/>
                </a:solidFill>
              </a:rPr>
              <a:t>Що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помітили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учні</a:t>
            </a:r>
            <a:r>
              <a:rPr lang="ru-RU" dirty="0" smtClean="0">
                <a:solidFill>
                  <a:prstClr val="black"/>
                </a:solidFill>
              </a:rPr>
              <a:t> ІІІ </a:t>
            </a:r>
            <a:r>
              <a:rPr lang="ru-RU" dirty="0" err="1" smtClean="0">
                <a:solidFill>
                  <a:prstClr val="black"/>
                </a:solidFill>
              </a:rPr>
              <a:t>групи</a:t>
            </a:r>
            <a:r>
              <a:rPr lang="ru-RU" dirty="0" smtClean="0">
                <a:solidFill>
                  <a:prstClr val="black"/>
                </a:solidFill>
              </a:rPr>
              <a:t>?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4345"/>
            <a:ext cx="7992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­	Прочитайте. </a:t>
            </a:r>
            <a:r>
              <a:rPr lang="ru-RU" dirty="0" err="1" smtClean="0">
                <a:solidFill>
                  <a:prstClr val="black"/>
                </a:solidFill>
              </a:rPr>
              <a:t>Визначте</a:t>
            </a:r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dirty="0" err="1" smtClean="0">
                <a:solidFill>
                  <a:prstClr val="black"/>
                </a:solidFill>
              </a:rPr>
              <a:t>межі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речень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­	</a:t>
            </a:r>
            <a:r>
              <a:rPr lang="ru-RU" dirty="0" err="1" smtClean="0">
                <a:solidFill>
                  <a:prstClr val="black"/>
                </a:solidFill>
              </a:rPr>
              <a:t>Запишіть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розставляючи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розділові</a:t>
            </a:r>
            <a:r>
              <a:rPr lang="ru-RU" dirty="0" smtClean="0">
                <a:solidFill>
                  <a:prstClr val="black"/>
                </a:solidFill>
              </a:rPr>
              <a:t> знаки.</a:t>
            </a:r>
          </a:p>
          <a:p>
            <a:pPr algn="ctr"/>
            <a:r>
              <a:rPr lang="ru-RU" dirty="0" err="1" smtClean="0">
                <a:solidFill>
                  <a:prstClr val="black"/>
                </a:solidFill>
              </a:rPr>
              <a:t>Дослідіть</a:t>
            </a:r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dirty="0" err="1" smtClean="0">
                <a:solidFill>
                  <a:prstClr val="black"/>
                </a:solidFill>
              </a:rPr>
              <a:t>інтонацію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поданих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речень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­	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i="1" dirty="0" err="1" smtClean="0">
                <a:solidFill>
                  <a:prstClr val="black"/>
                </a:solidFill>
              </a:rPr>
              <a:t>З’ясуйте</a:t>
            </a:r>
            <a:r>
              <a:rPr lang="ru-RU" b="1" i="1" dirty="0" smtClean="0">
                <a:solidFill>
                  <a:prstClr val="black"/>
                </a:solidFill>
              </a:rPr>
              <a:t>  </a:t>
            </a:r>
            <a:r>
              <a:rPr lang="ru-RU" b="1" i="1" dirty="0" err="1" smtClean="0">
                <a:solidFill>
                  <a:prstClr val="black"/>
                </a:solidFill>
              </a:rPr>
              <a:t>синтаксичну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функцію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b="1" i="1" dirty="0" err="1" smtClean="0">
                <a:solidFill>
                  <a:prstClr val="black"/>
                </a:solidFill>
              </a:rPr>
              <a:t>однорідних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членів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речення</a:t>
            </a:r>
            <a:r>
              <a:rPr lang="ru-RU" b="1" i="1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b="1" i="1" dirty="0" smtClean="0">
                <a:solidFill>
                  <a:prstClr val="black"/>
                </a:solidFill>
              </a:rPr>
              <a:t>Все </a:t>
            </a:r>
            <a:r>
              <a:rPr lang="ru-RU" b="1" i="1" dirty="0" err="1" smtClean="0">
                <a:solidFill>
                  <a:prstClr val="black"/>
                </a:solidFill>
              </a:rPr>
              <a:t>бачить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співець</a:t>
            </a:r>
            <a:r>
              <a:rPr lang="ru-RU" b="1" i="1" dirty="0" smtClean="0">
                <a:solidFill>
                  <a:prstClr val="black"/>
                </a:solidFill>
              </a:rPr>
              <a:t> у </a:t>
            </a:r>
            <a:r>
              <a:rPr lang="ru-RU" b="1" i="1" dirty="0" err="1" smtClean="0">
                <a:solidFill>
                  <a:prstClr val="black"/>
                </a:solidFill>
              </a:rPr>
              <a:t>широкім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роздолі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</a:p>
          <a:p>
            <a:r>
              <a:rPr lang="ru-RU" b="1" i="1" dirty="0" smtClean="0">
                <a:solidFill>
                  <a:prstClr val="black"/>
                </a:solidFill>
              </a:rPr>
              <a:t>небо і море красу </a:t>
            </a:r>
            <a:r>
              <a:rPr lang="ru-RU" b="1" i="1" dirty="0" err="1" smtClean="0">
                <a:solidFill>
                  <a:prstClr val="black"/>
                </a:solidFill>
              </a:rPr>
              <a:t>світову</a:t>
            </a:r>
            <a:r>
              <a:rPr lang="ru-RU" b="1" i="1" dirty="0" smtClean="0">
                <a:solidFill>
                  <a:prstClr val="black"/>
                </a:solidFill>
              </a:rPr>
              <a:t>. Усе і </a:t>
            </a:r>
            <a:r>
              <a:rPr lang="ru-RU" b="1" i="1" dirty="0" err="1" smtClean="0">
                <a:solidFill>
                  <a:prstClr val="black"/>
                </a:solidFill>
              </a:rPr>
              <a:t>це</a:t>
            </a:r>
            <a:endParaRPr lang="ru-RU" b="1" i="1" dirty="0" smtClean="0">
              <a:solidFill>
                <a:prstClr val="black"/>
              </a:solidFill>
            </a:endParaRPr>
          </a:p>
          <a:p>
            <a:r>
              <a:rPr lang="ru-RU" b="1" i="1" dirty="0" err="1" smtClean="0">
                <a:solidFill>
                  <a:prstClr val="black"/>
                </a:solidFill>
              </a:rPr>
              <a:t>повітря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  <a:r>
              <a:rPr lang="ru-RU" b="1" i="1" dirty="0" err="1" smtClean="0">
                <a:solidFill>
                  <a:prstClr val="black"/>
                </a:solidFill>
              </a:rPr>
              <a:t>покручені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лози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  <a:r>
              <a:rPr lang="ru-RU" b="1" i="1" dirty="0" err="1" smtClean="0">
                <a:solidFill>
                  <a:prstClr val="black"/>
                </a:solidFill>
              </a:rPr>
              <a:t>зів’яла</a:t>
            </a:r>
            <a:r>
              <a:rPr lang="ru-RU" b="1" i="1" dirty="0" smtClean="0">
                <a:solidFill>
                  <a:prstClr val="black"/>
                </a:solidFill>
              </a:rPr>
              <a:t> трава </a:t>
            </a:r>
          </a:p>
          <a:p>
            <a:r>
              <a:rPr lang="ru-RU" b="1" i="1" dirty="0" smtClean="0">
                <a:solidFill>
                  <a:prstClr val="black"/>
                </a:solidFill>
              </a:rPr>
              <a:t>все </a:t>
            </a:r>
            <a:r>
              <a:rPr lang="ru-RU" b="1" i="1" dirty="0" err="1" smtClean="0">
                <a:solidFill>
                  <a:prstClr val="black"/>
                </a:solidFill>
              </a:rPr>
              <a:t>нагадує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щасливі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хвилини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його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життя</a:t>
            </a:r>
            <a:endParaRPr lang="ru-RU" b="1" i="1" dirty="0" smtClean="0">
              <a:solidFill>
                <a:prstClr val="black"/>
              </a:solidFill>
            </a:endParaRPr>
          </a:p>
          <a:p>
            <a:r>
              <a:rPr lang="ru-RU" b="1" i="1" dirty="0" smtClean="0">
                <a:solidFill>
                  <a:prstClr val="black"/>
                </a:solidFill>
              </a:rPr>
              <a:t> (Леся </a:t>
            </a:r>
            <a:r>
              <a:rPr lang="ru-RU" b="1" i="1" dirty="0" err="1" smtClean="0">
                <a:solidFill>
                  <a:prstClr val="black"/>
                </a:solidFill>
              </a:rPr>
              <a:t>Українка</a:t>
            </a:r>
            <a:r>
              <a:rPr lang="ru-RU" b="1" i="1" dirty="0" smtClean="0">
                <a:solidFill>
                  <a:prstClr val="black"/>
                </a:solidFill>
              </a:rPr>
              <a:t>). Над дорогою і над </a:t>
            </a:r>
            <a:r>
              <a:rPr lang="ru-RU" b="1" i="1" dirty="0" err="1" smtClean="0">
                <a:solidFill>
                  <a:prstClr val="black"/>
                </a:solidFill>
              </a:rPr>
              <a:t>гаєм</a:t>
            </a:r>
            <a:endParaRPr lang="ru-RU" b="1" i="1" dirty="0" smtClean="0">
              <a:solidFill>
                <a:prstClr val="black"/>
              </a:solidFill>
            </a:endParaRPr>
          </a:p>
          <a:p>
            <a:r>
              <a:rPr lang="ru-RU" b="1" i="1" dirty="0" smtClean="0">
                <a:solidFill>
                  <a:prstClr val="black"/>
                </a:solidFill>
              </a:rPr>
              <a:t>все </a:t>
            </a:r>
            <a:r>
              <a:rPr lang="ru-RU" b="1" i="1" dirty="0" err="1" smtClean="0">
                <a:solidFill>
                  <a:prstClr val="black"/>
                </a:solidFill>
              </a:rPr>
              <a:t>мовчить</a:t>
            </a:r>
            <a:r>
              <a:rPr lang="ru-RU" b="1" i="1" dirty="0" smtClean="0">
                <a:solidFill>
                  <a:prstClr val="black"/>
                </a:solidFill>
              </a:rPr>
              <a:t> (</a:t>
            </a:r>
            <a:r>
              <a:rPr lang="ru-RU" b="1" i="1" dirty="0" err="1" smtClean="0">
                <a:solidFill>
                  <a:prstClr val="black"/>
                </a:solidFill>
              </a:rPr>
              <a:t>Т.Шевченко</a:t>
            </a:r>
            <a:r>
              <a:rPr lang="ru-RU" b="1" i="1" dirty="0" smtClean="0">
                <a:solidFill>
                  <a:prstClr val="black"/>
                </a:solidFill>
              </a:rPr>
              <a:t>). </a:t>
            </a:r>
            <a:r>
              <a:rPr lang="ru-RU" b="1" i="1" dirty="0" err="1" smtClean="0">
                <a:solidFill>
                  <a:prstClr val="black"/>
                </a:solidFill>
              </a:rPr>
              <a:t>Зацвіли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усі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b="1" i="1" dirty="0" err="1" smtClean="0">
                <a:solidFill>
                  <a:prstClr val="black"/>
                </a:solidFill>
              </a:rPr>
              <a:t>діброви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долини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луги</a:t>
            </a:r>
            <a:r>
              <a:rPr lang="ru-RU" b="1" i="1" dirty="0" smtClean="0">
                <a:solidFill>
                  <a:prstClr val="black"/>
                </a:solidFill>
              </a:rPr>
              <a:t>. Ми садили </a:t>
            </a:r>
            <a:r>
              <a:rPr lang="ru-RU" b="1" i="1" dirty="0" err="1" smtClean="0">
                <a:solidFill>
                  <a:prstClr val="black"/>
                </a:solidFill>
              </a:rPr>
              <a:t>ліс</a:t>
            </a:r>
            <a:r>
              <a:rPr lang="ru-RU" b="1" i="1" dirty="0" smtClean="0">
                <a:solidFill>
                  <a:prstClr val="black"/>
                </a:solidFill>
              </a:rPr>
              <a:t> у </a:t>
            </a:r>
            <a:r>
              <a:rPr lang="ru-RU" b="1" i="1" dirty="0" err="1" smtClean="0">
                <a:solidFill>
                  <a:prstClr val="black"/>
                </a:solidFill>
              </a:rPr>
              <a:t>полі</a:t>
            </a:r>
            <a:r>
              <a:rPr lang="ru-RU" b="1" i="1" dirty="0" smtClean="0">
                <a:solidFill>
                  <a:prstClr val="black"/>
                </a:solidFill>
              </a:rPr>
              <a:t> і дубочки і </a:t>
            </a:r>
            <a:r>
              <a:rPr lang="ru-RU" b="1" i="1" dirty="0" err="1" smtClean="0">
                <a:solidFill>
                  <a:prstClr val="black"/>
                </a:solidFill>
              </a:rPr>
              <a:t>тополі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  <a:r>
              <a:rPr lang="ru-RU" b="1" i="1" dirty="0" err="1" smtClean="0">
                <a:solidFill>
                  <a:prstClr val="black"/>
                </a:solidFill>
              </a:rPr>
              <a:t>осику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  <a:r>
              <a:rPr lang="ru-RU" b="1" i="1" dirty="0" err="1" smtClean="0">
                <a:solidFill>
                  <a:prstClr val="black"/>
                </a:solidFill>
              </a:rPr>
              <a:t>ліщину</a:t>
            </a:r>
            <a:r>
              <a:rPr lang="ru-RU" b="1" i="1" dirty="0" smtClean="0">
                <a:solidFill>
                  <a:prstClr val="black"/>
                </a:solidFill>
              </a:rPr>
              <a:t> і </a:t>
            </a:r>
            <a:r>
              <a:rPr lang="ru-RU" b="1" i="1" dirty="0" err="1" smtClean="0">
                <a:solidFill>
                  <a:prstClr val="black"/>
                </a:solidFill>
              </a:rPr>
              <a:t>червону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горобину</a:t>
            </a:r>
            <a:r>
              <a:rPr lang="ru-RU" b="1" i="1" dirty="0" smtClean="0">
                <a:solidFill>
                  <a:prstClr val="black"/>
                </a:solidFill>
              </a:rPr>
              <a:t> (</a:t>
            </a:r>
            <a:r>
              <a:rPr lang="ru-RU" b="1" i="1" dirty="0" err="1" smtClean="0">
                <a:solidFill>
                  <a:prstClr val="black"/>
                </a:solidFill>
              </a:rPr>
              <a:t>М.Стельмах</a:t>
            </a:r>
            <a:r>
              <a:rPr lang="ru-RU" b="1" i="1" dirty="0" smtClean="0">
                <a:solidFill>
                  <a:prstClr val="black"/>
                </a:solidFill>
              </a:rPr>
              <a:t>). </a:t>
            </a:r>
            <a:r>
              <a:rPr lang="ru-RU" b="1" i="1" dirty="0" err="1" smtClean="0">
                <a:solidFill>
                  <a:prstClr val="black"/>
                </a:solidFill>
              </a:rPr>
              <a:t>Павутиння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обснувало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тополі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верби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стіжки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тини</a:t>
            </a:r>
            <a:r>
              <a:rPr lang="ru-RU" b="1" i="1" dirty="0" smtClean="0">
                <a:solidFill>
                  <a:prstClr val="black"/>
                </a:solidFill>
              </a:rPr>
              <a:t>. Парк </a:t>
            </a:r>
            <a:r>
              <a:rPr lang="ru-RU" b="1" i="1" dirty="0" err="1" smtClean="0">
                <a:solidFill>
                  <a:prstClr val="black"/>
                </a:solidFill>
              </a:rPr>
              <a:t>прикрашали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статуї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фонтани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альтанки</a:t>
            </a:r>
            <a:r>
              <a:rPr lang="ru-RU" b="1" i="1" dirty="0" smtClean="0">
                <a:solidFill>
                  <a:prstClr val="black"/>
                </a:solidFill>
              </a:rPr>
              <a:t>. Наступав </a:t>
            </a:r>
            <a:r>
              <a:rPr lang="ru-RU" b="1" i="1" dirty="0" err="1" smtClean="0">
                <a:solidFill>
                  <a:prstClr val="black"/>
                </a:solidFill>
              </a:rPr>
              <a:t>холодний</a:t>
            </a:r>
            <a:r>
              <a:rPr lang="ru-RU" b="1" i="1" dirty="0" smtClean="0">
                <a:solidFill>
                  <a:prstClr val="black"/>
                </a:solidFill>
              </a:rPr>
              <a:t> та </a:t>
            </a:r>
            <a:r>
              <a:rPr lang="ru-RU" b="1" i="1" dirty="0" err="1" smtClean="0">
                <a:solidFill>
                  <a:prstClr val="black"/>
                </a:solidFill>
              </a:rPr>
              <a:t>сумний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вітер</a:t>
            </a:r>
            <a:r>
              <a:rPr lang="ru-RU" b="1" i="1" dirty="0" smtClean="0">
                <a:solidFill>
                  <a:prstClr val="black"/>
                </a:solidFill>
              </a:rPr>
              <a:t> (</a:t>
            </a:r>
            <a:r>
              <a:rPr lang="ru-RU" b="1" i="1" dirty="0" err="1" smtClean="0">
                <a:solidFill>
                  <a:prstClr val="black"/>
                </a:solidFill>
              </a:rPr>
              <a:t>І.Кучерявий</a:t>
            </a:r>
            <a:r>
              <a:rPr lang="ru-RU" b="1" i="1" dirty="0" smtClean="0">
                <a:solidFill>
                  <a:prstClr val="black"/>
                </a:solidFill>
              </a:rPr>
              <a:t>).</a:t>
            </a:r>
            <a:endParaRPr lang="ru-RU" b="1" i="1" dirty="0">
              <a:solidFill>
                <a:prstClr val="black"/>
              </a:solidFill>
            </a:endParaRPr>
          </a:p>
        </p:txBody>
      </p:sp>
      <p:pic>
        <p:nvPicPr>
          <p:cNvPr id="5122" name="Picture 2" descr="F:\літо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51" y="1340768"/>
            <a:ext cx="365310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solidFill>
                  <a:prstClr val="black"/>
                </a:solidFill>
              </a:rPr>
              <a:t>Складіть</a:t>
            </a:r>
            <a:r>
              <a:rPr lang="ru-RU" b="1" i="1" dirty="0" smtClean="0">
                <a:solidFill>
                  <a:prstClr val="black"/>
                </a:solidFill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</a:rPr>
              <a:t>речення</a:t>
            </a:r>
            <a:r>
              <a:rPr lang="ru-RU" b="1" i="1" dirty="0" smtClean="0">
                <a:solidFill>
                  <a:prstClr val="black"/>
                </a:solidFill>
              </a:rPr>
              <a:t>  за схемами.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1.	— = -.-,-.-,-.-.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2.	—,—,— =.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3.	Усе: </a:t>
            </a:r>
            <a:r>
              <a:rPr lang="ru-RU" dirty="0" err="1" smtClean="0">
                <a:solidFill>
                  <a:prstClr val="black"/>
                </a:solidFill>
              </a:rPr>
              <a:t>о,о,о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4.	</a:t>
            </a:r>
            <a:r>
              <a:rPr lang="ru-RU" dirty="0" err="1" smtClean="0">
                <a:solidFill>
                  <a:prstClr val="black"/>
                </a:solidFill>
              </a:rPr>
              <a:t>О,о,о</a:t>
            </a:r>
            <a:r>
              <a:rPr lang="ru-RU" dirty="0" smtClean="0">
                <a:solidFill>
                  <a:prstClr val="black"/>
                </a:solidFill>
              </a:rPr>
              <a:t> – усе.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5.	— =,=.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F:\літо\тернопіль-вечірні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68052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артинки осінь і вишитий рушник\osin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132856"/>
            <a:ext cx="64087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prstClr val="white"/>
                </a:solidFill>
              </a:rPr>
              <a:t>Дослідження – реконструювання.</a:t>
            </a:r>
            <a:endParaRPr lang="ru-RU" sz="2000" dirty="0">
              <a:solidFill>
                <a:prstClr val="white"/>
              </a:solidFill>
            </a:endParaRPr>
          </a:p>
          <a:p>
            <a:endParaRPr lang="uk-UA" dirty="0" smtClean="0">
              <a:solidFill>
                <a:prstClr val="white"/>
              </a:solidFill>
            </a:endParaRPr>
          </a:p>
          <a:p>
            <a:r>
              <a:rPr lang="uk-UA" dirty="0" smtClean="0">
                <a:solidFill>
                  <a:prstClr val="white"/>
                </a:solidFill>
              </a:rPr>
              <a:t>Із </a:t>
            </a:r>
            <a:r>
              <a:rPr lang="uk-UA" dirty="0">
                <a:solidFill>
                  <a:prstClr val="white"/>
                </a:solidFill>
              </a:rPr>
              <a:t>складних речень побудуйте прості.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uk-UA" dirty="0">
                <a:solidFill>
                  <a:prstClr val="white"/>
                </a:solidFill>
              </a:rPr>
              <a:t>Вересень трусить груші в садочку, а жовтень гаптує клену сорочку.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uk-UA" dirty="0">
                <a:solidFill>
                  <a:prstClr val="white"/>
                </a:solidFill>
              </a:rPr>
              <a:t>Ходять хмари в небі синім, бо тихо вересень прийшов.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uk-UA" dirty="0">
                <a:solidFill>
                  <a:prstClr val="white"/>
                </a:solidFill>
              </a:rPr>
              <a:t>Вітер плаче, вітер віє, дощ осінній сльози сіє.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uk-UA" dirty="0">
                <a:solidFill>
                  <a:prstClr val="white"/>
                </a:solidFill>
              </a:rPr>
              <a:t>У прості речення введіть вставні слова або звертання. Простежте, як змінилось інтонування речень</a:t>
            </a:r>
            <a:r>
              <a:rPr lang="uk-UA" dirty="0" smtClean="0">
                <a:solidFill>
                  <a:prstClr val="white"/>
                </a:solidFill>
              </a:rPr>
              <a:t>.</a:t>
            </a:r>
          </a:p>
          <a:p>
            <a:endParaRPr lang="uk-UA" dirty="0">
              <a:solidFill>
                <a:prstClr val="white"/>
              </a:solidFill>
            </a:endParaRPr>
          </a:p>
          <a:p>
            <a:endParaRPr lang="uk-UA" dirty="0" smtClean="0">
              <a:solidFill>
                <a:prstClr val="white"/>
              </a:solidFill>
            </a:endParaRPr>
          </a:p>
          <a:p>
            <a:endParaRPr lang="uk-UA" dirty="0">
              <a:solidFill>
                <a:prstClr val="white"/>
              </a:solidFill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9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артинки осінь і вишитий рушник\Природа, фото, обои, осенние обои, осень, деревья, жёлтый, леса, парки, листья, листопад, 1920x12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57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916832"/>
            <a:ext cx="82089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prstClr val="white"/>
                </a:solidFill>
              </a:rPr>
              <a:t>Творче конструювання речень за опорними словами.</a:t>
            </a:r>
            <a:endParaRPr lang="ru-RU" sz="2800" dirty="0">
              <a:solidFill>
                <a:prstClr val="white"/>
              </a:solidFill>
            </a:endParaRPr>
          </a:p>
          <a:p>
            <a:r>
              <a:rPr lang="uk-UA" sz="2000" dirty="0">
                <a:solidFill>
                  <a:prstClr val="white"/>
                </a:solidFill>
              </a:rPr>
              <a:t>За опорними словами, словосполученнями утворіть складні речення.</a:t>
            </a:r>
            <a:endParaRPr lang="ru-RU" sz="2000" dirty="0">
              <a:solidFill>
                <a:prstClr val="white"/>
              </a:solidFill>
            </a:endParaRPr>
          </a:p>
          <a:p>
            <a:r>
              <a:rPr lang="uk-UA" sz="2000" dirty="0">
                <a:solidFill>
                  <a:prstClr val="white"/>
                </a:solidFill>
              </a:rPr>
              <a:t>Ліс – диво природи.</a:t>
            </a:r>
            <a:endParaRPr lang="ru-RU" sz="2000" dirty="0">
              <a:solidFill>
                <a:prstClr val="white"/>
              </a:solidFill>
            </a:endParaRPr>
          </a:p>
          <a:p>
            <a:r>
              <a:rPr lang="uk-UA" sz="2000" dirty="0">
                <a:solidFill>
                  <a:prstClr val="white"/>
                </a:solidFill>
              </a:rPr>
              <a:t>Дерево – унікальне творіння.</a:t>
            </a:r>
            <a:endParaRPr lang="ru-RU" sz="2000" dirty="0">
              <a:solidFill>
                <a:prstClr val="white"/>
              </a:solidFill>
            </a:endParaRPr>
          </a:p>
          <a:p>
            <a:r>
              <a:rPr lang="uk-UA" sz="2000" dirty="0">
                <a:solidFill>
                  <a:prstClr val="white"/>
                </a:solidFill>
              </a:rPr>
              <a:t>Людина – охоронець лісів</a:t>
            </a:r>
            <a:r>
              <a:rPr lang="uk-UA" sz="2000" dirty="0" smtClean="0">
                <a:solidFill>
                  <a:prstClr val="white"/>
                </a:solidFill>
              </a:rPr>
              <a:t>.</a:t>
            </a:r>
          </a:p>
          <a:p>
            <a:endParaRPr lang="uk-UA" dirty="0">
              <a:solidFill>
                <a:prstClr val="white"/>
              </a:solidFill>
            </a:endParaRPr>
          </a:p>
          <a:p>
            <a:endParaRPr lang="uk-UA" dirty="0" smtClean="0">
              <a:solidFill>
                <a:prstClr val="white"/>
              </a:solidFill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/>
              <a:t>Робота в групах.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uk-UA" sz="2000" b="1" dirty="0" smtClean="0"/>
              <a:t>Трансформування </a:t>
            </a:r>
            <a:r>
              <a:rPr lang="uk-UA" sz="2000" b="1" dirty="0"/>
              <a:t>речень.</a:t>
            </a:r>
            <a:endParaRPr lang="ru-RU" sz="2000" dirty="0"/>
          </a:p>
          <a:p>
            <a:r>
              <a:rPr lang="uk-UA" sz="2000" b="1" dirty="0"/>
              <a:t>І група – трансформує  складні речення на речення з прямою мовою.</a:t>
            </a:r>
            <a:endParaRPr lang="ru-RU" sz="2000" dirty="0"/>
          </a:p>
          <a:p>
            <a:r>
              <a:rPr lang="uk-UA" sz="2000" b="1" dirty="0"/>
              <a:t>ІІ група – речення з прямою мовою трансформує у складні речення (</a:t>
            </a:r>
            <a:r>
              <a:rPr lang="uk-UA" sz="2000" b="1" dirty="0" err="1"/>
              <a:t>речення</a:t>
            </a:r>
            <a:r>
              <a:rPr lang="uk-UA" sz="2000" b="1" dirty="0"/>
              <a:t> з непрямою мовою).</a:t>
            </a:r>
            <a:endParaRPr lang="ru-RU" sz="2000" dirty="0"/>
          </a:p>
          <a:p>
            <a:r>
              <a:rPr lang="uk-UA" sz="2000" b="1" dirty="0"/>
              <a:t>Завдання для І групи.</a:t>
            </a:r>
            <a:endParaRPr lang="ru-RU" sz="2000" dirty="0"/>
          </a:p>
          <a:p>
            <a:r>
              <a:rPr lang="uk-UA" sz="2000" b="1" dirty="0"/>
              <a:t>► </a:t>
            </a:r>
            <a:r>
              <a:rPr lang="uk-UA" sz="2000" b="1" i="1" dirty="0"/>
              <a:t>У народі співають давно, що козацькому роду нема переводу. (В. </a:t>
            </a:r>
            <a:r>
              <a:rPr lang="uk-UA" sz="2000" b="1" i="1" dirty="0" err="1"/>
              <a:t>Дворецька</a:t>
            </a:r>
            <a:r>
              <a:rPr lang="uk-UA" sz="2000" b="1" i="1" dirty="0"/>
              <a:t>).</a:t>
            </a:r>
            <a:endParaRPr lang="ru-RU" sz="2000" dirty="0"/>
          </a:p>
          <a:p>
            <a:r>
              <a:rPr lang="uk-UA" sz="2000" b="1" i="1" dirty="0"/>
              <a:t>► Мавка просила, щоб зійшло сонце та засвітило їй ясно. (Леся Українка) .</a:t>
            </a:r>
            <a:endParaRPr lang="ru-RU" sz="2000" dirty="0"/>
          </a:p>
          <a:p>
            <a:r>
              <a:rPr lang="uk-UA" sz="2000" b="1" dirty="0"/>
              <a:t>Завдання для ІІ групи:</a:t>
            </a:r>
            <a:endParaRPr lang="ru-RU" sz="2000" dirty="0"/>
          </a:p>
          <a:p>
            <a:r>
              <a:rPr lang="uk-UA" sz="2000" b="1" dirty="0"/>
              <a:t>► </a:t>
            </a:r>
            <a:r>
              <a:rPr lang="uk-UA" sz="2000" b="1" i="1" dirty="0"/>
              <a:t>«Правда і в морі не тоне», - сказав юнак (О. </a:t>
            </a:r>
            <a:r>
              <a:rPr lang="uk-UA" sz="2000" b="1" i="1" dirty="0" err="1"/>
              <a:t>Семчій</a:t>
            </a:r>
            <a:r>
              <a:rPr lang="uk-UA" sz="2000" b="1" i="1" dirty="0"/>
              <a:t>).</a:t>
            </a:r>
            <a:endParaRPr lang="ru-RU" sz="2000" dirty="0"/>
          </a:p>
          <a:p>
            <a:r>
              <a:rPr lang="uk-UA" sz="2000" b="1" dirty="0"/>
              <a:t>► </a:t>
            </a:r>
            <a:r>
              <a:rPr lang="uk-UA" sz="2000" b="1" i="1" dirty="0"/>
              <a:t>Батько порадив синові : «Зробив діло  гуляй сміло». (О. </a:t>
            </a:r>
            <a:r>
              <a:rPr lang="uk-UA" sz="2000" b="1" i="1" dirty="0" err="1"/>
              <a:t>Семчій</a:t>
            </a:r>
            <a:r>
              <a:rPr lang="uk-UA" sz="2000" b="1" i="1" dirty="0"/>
              <a:t>)</a:t>
            </a:r>
            <a:endParaRPr lang="ru-RU" sz="2000" dirty="0"/>
          </a:p>
          <a:p>
            <a:r>
              <a:rPr lang="uk-UA" sz="2000" b="1" dirty="0"/>
              <a:t>- Чи змінилась інтонація трансформованих речень? Як саме?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342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35971" y="2060848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79646">
                    <a:lumMod val="75000"/>
                  </a:srgbClr>
                </a:solidFill>
              </a:rPr>
              <a:t>«Незакінчене речення»</a:t>
            </a:r>
          </a:p>
          <a:p>
            <a:endParaRPr lang="uk-UA" sz="2800" b="1" i="1" dirty="0">
              <a:solidFill>
                <a:prstClr val="black"/>
              </a:solidFill>
            </a:endParaRPr>
          </a:p>
          <a:p>
            <a:r>
              <a:rPr lang="uk-UA" sz="2800" b="1" i="1" dirty="0" smtClean="0">
                <a:solidFill>
                  <a:prstClr val="black"/>
                </a:solidFill>
              </a:rPr>
              <a:t>Ми </a:t>
            </a:r>
            <a:r>
              <a:rPr lang="uk-UA" sz="2800" b="1" i="1" dirty="0">
                <a:solidFill>
                  <a:prstClr val="black"/>
                </a:solidFill>
              </a:rPr>
              <a:t>повторили і поглибили свої знання про ….</a:t>
            </a:r>
            <a:endParaRPr lang="ru-RU" sz="2800" i="1" dirty="0">
              <a:solidFill>
                <a:prstClr val="black"/>
              </a:solidFill>
            </a:endParaRPr>
          </a:p>
          <a:p>
            <a:r>
              <a:rPr lang="uk-UA" sz="2800" b="1" i="1" dirty="0">
                <a:solidFill>
                  <a:prstClr val="black"/>
                </a:solidFill>
              </a:rPr>
              <a:t>Пряма мова це ….</a:t>
            </a:r>
            <a:endParaRPr lang="ru-RU" sz="2800" i="1" dirty="0">
              <a:solidFill>
                <a:prstClr val="black"/>
              </a:solidFill>
            </a:endParaRPr>
          </a:p>
          <a:p>
            <a:r>
              <a:rPr lang="uk-UA" sz="2800" b="1" i="1" dirty="0">
                <a:solidFill>
                  <a:prstClr val="black"/>
                </a:solidFill>
              </a:rPr>
              <a:t>Діалог це ….</a:t>
            </a:r>
            <a:endParaRPr lang="ru-RU" sz="2800" i="1" dirty="0">
              <a:solidFill>
                <a:prstClr val="black"/>
              </a:solidFill>
            </a:endParaRPr>
          </a:p>
          <a:p>
            <a:r>
              <a:rPr lang="uk-UA" sz="2800" b="1" i="1" dirty="0">
                <a:solidFill>
                  <a:prstClr val="black"/>
                </a:solidFill>
              </a:rPr>
              <a:t>Я не вміла(в), а тепер умію ….</a:t>
            </a:r>
            <a:endParaRPr lang="ru-RU" sz="2800" i="1" dirty="0">
              <a:solidFill>
                <a:prstClr val="black"/>
              </a:solidFill>
            </a:endParaRPr>
          </a:p>
          <a:p>
            <a:endParaRPr lang="uk-U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E:\Фон\c8e1cb2c2a1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88582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4929190" y="1906588"/>
            <a:ext cx="292893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EA157A">
                    <a:lumMod val="50000"/>
                  </a:srgbClr>
                </a:solidFill>
              </a:rPr>
              <a:t>З досвіду роботи вчителя </a:t>
            </a:r>
            <a:r>
              <a:rPr lang="uk-UA" sz="2800" b="1" dirty="0" smtClean="0">
                <a:solidFill>
                  <a:srgbClr val="EA157A">
                    <a:lumMod val="50000"/>
                  </a:srgbClr>
                </a:solidFill>
              </a:rPr>
              <a:t>української мови та літератури </a:t>
            </a:r>
            <a:endParaRPr lang="uk-UA" sz="2800" b="1" dirty="0">
              <a:solidFill>
                <a:srgbClr val="EA157A">
                  <a:lumMod val="50000"/>
                </a:srgbClr>
              </a:solidFill>
            </a:endParaRPr>
          </a:p>
          <a:p>
            <a:r>
              <a:rPr lang="uk-UA" sz="2800" b="1" dirty="0" smtClean="0">
                <a:solidFill>
                  <a:srgbClr val="EA157A">
                    <a:lumMod val="50000"/>
                  </a:srgbClr>
                </a:solidFill>
              </a:rPr>
              <a:t>ТЗОШ №14</a:t>
            </a:r>
          </a:p>
          <a:p>
            <a:r>
              <a:rPr lang="uk-UA" sz="2800" b="1" dirty="0" smtClean="0">
                <a:solidFill>
                  <a:srgbClr val="EA157A">
                    <a:lumMod val="50000"/>
                  </a:srgbClr>
                </a:solidFill>
              </a:rPr>
              <a:t> ім. Б.Лепкого </a:t>
            </a:r>
            <a:r>
              <a:rPr lang="uk-UA" sz="2800" b="1" dirty="0">
                <a:solidFill>
                  <a:srgbClr val="EA157A">
                    <a:lumMod val="50000"/>
                  </a:srgbClr>
                </a:solidFill>
              </a:rPr>
              <a:t/>
            </a:r>
            <a:br>
              <a:rPr lang="uk-UA" sz="2800" b="1" dirty="0">
                <a:solidFill>
                  <a:srgbClr val="EA157A">
                    <a:lumMod val="50000"/>
                  </a:srgbClr>
                </a:solidFill>
              </a:rPr>
            </a:br>
            <a:r>
              <a:rPr lang="uk-UA" sz="2800" b="1" dirty="0" err="1" smtClean="0">
                <a:solidFill>
                  <a:srgbClr val="EA157A">
                    <a:lumMod val="50000"/>
                  </a:srgbClr>
                </a:solidFill>
              </a:rPr>
              <a:t>Сольник</a:t>
            </a:r>
            <a:r>
              <a:rPr lang="uk-UA" sz="2800" b="1" dirty="0" smtClean="0">
                <a:solidFill>
                  <a:srgbClr val="EA157A">
                    <a:lumMod val="50000"/>
                  </a:srgbClr>
                </a:solidFill>
              </a:rPr>
              <a:t> Наталії Іванівни</a:t>
            </a:r>
            <a:endParaRPr lang="ru-RU" sz="2800" b="1" dirty="0">
              <a:solidFill>
                <a:srgbClr val="EA157A">
                  <a:lumMod val="50000"/>
                </a:srgbClr>
              </a:solidFill>
            </a:endParaRPr>
          </a:p>
        </p:txBody>
      </p:sp>
      <p:pic>
        <p:nvPicPr>
          <p:cNvPr id="2050" name="Picture 2" descr="C:\Users\User\AppData\Local\Temp\115534462_15yNxF_1416923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2376264" cy="33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6092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spect="1" noChangeArrowheads="1"/>
          </p:cNvSpPr>
          <p:nvPr/>
        </p:nvSpPr>
        <p:spPr bwMode="auto">
          <a:xfrm>
            <a:off x="2214546" y="928670"/>
            <a:ext cx="4572032" cy="2576161"/>
          </a:xfrm>
          <a:prstGeom prst="ellipse">
            <a:avLst/>
          </a:prstGeom>
          <a:gradFill flip="none"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3600" b="1" dirty="0" smtClean="0">
                <a:solidFill>
                  <a:srgbClr val="002060"/>
                </a:solidFill>
              </a:rPr>
              <a:t>Ставлення особистості до життя означає потребу в </a:t>
            </a:r>
            <a:endParaRPr lang="ru-RU" sz="36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Oval 8">
            <a:hlinkClick r:id="rId2" action="ppaction://hlinkpres?slideindex=1&amp;slidetitle="/>
          </p:cNvPr>
          <p:cNvSpPr>
            <a:spLocks noChangeAspect="1" noChangeArrowheads="1"/>
          </p:cNvSpPr>
          <p:nvPr/>
        </p:nvSpPr>
        <p:spPr bwMode="auto">
          <a:xfrm>
            <a:off x="467544" y="3571876"/>
            <a:ext cx="3416413" cy="2161380"/>
          </a:xfrm>
          <a:prstGeom prst="ellipse">
            <a:avLst/>
          </a:prstGeom>
          <a:gradFill flip="none"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000" b="1" u="sng" dirty="0" smtClean="0">
                <a:solidFill>
                  <a:srgbClr val="002060"/>
                </a:solidFill>
              </a:rPr>
              <a:t>Самопізнанні, </a:t>
            </a:r>
            <a:r>
              <a:rPr lang="uk-UA" sz="2000" b="1" u="sng" dirty="0" err="1" smtClean="0">
                <a:solidFill>
                  <a:srgbClr val="002060"/>
                </a:solidFill>
              </a:rPr>
              <a:t>саморозумінні</a:t>
            </a:r>
            <a:r>
              <a:rPr lang="uk-UA" sz="2000" b="1" u="sng" dirty="0" smtClean="0">
                <a:solidFill>
                  <a:srgbClr val="002060"/>
                </a:solidFill>
              </a:rPr>
              <a:t>, </a:t>
            </a:r>
          </a:p>
          <a:p>
            <a:pPr algn="ctr">
              <a:defRPr/>
            </a:pPr>
            <a:r>
              <a:rPr lang="uk-UA" sz="2000" b="1" u="sng" dirty="0" smtClean="0">
                <a:solidFill>
                  <a:srgbClr val="002060"/>
                </a:solidFill>
              </a:rPr>
              <a:t>Самореалізації </a:t>
            </a:r>
          </a:p>
          <a:p>
            <a:pPr algn="ctr">
              <a:defRPr/>
            </a:pPr>
            <a:r>
              <a:rPr lang="uk-UA" sz="2400" dirty="0" smtClean="0">
                <a:solidFill>
                  <a:srgbClr val="002060"/>
                </a:solidFill>
              </a:rPr>
              <a:t>в різних видах діяльності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Oval 8">
            <a:hlinkClick r:id="rId3" action="ppaction://hlinkfile"/>
          </p:cNvPr>
          <p:cNvSpPr>
            <a:spLocks noChangeAspect="1" noChangeArrowheads="1"/>
          </p:cNvSpPr>
          <p:nvPr/>
        </p:nvSpPr>
        <p:spPr bwMode="auto">
          <a:xfrm>
            <a:off x="5302472" y="3571876"/>
            <a:ext cx="3296394" cy="2161380"/>
          </a:xfrm>
          <a:prstGeom prst="ellipse">
            <a:avLst/>
          </a:prstGeom>
          <a:gradFill flip="none"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000" b="1" u="sng" dirty="0" smtClean="0">
                <a:solidFill>
                  <a:srgbClr val="002060"/>
                </a:solidFill>
              </a:rPr>
              <a:t>Володіння науковими знаннями про сутність «Я»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pic>
        <p:nvPicPr>
          <p:cNvPr id="30722" name="Picture 2" descr="D:\ГТВ\картинки блискітки\Новая папка\48102839_1251525752_01_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595881"/>
            <a:ext cx="1357322" cy="23402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6093296"/>
            <a:ext cx="655272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</a:rPr>
              <a:t>Проблемне бачення свого життя, усвідомлене й адекватне, осмислення свого життя.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Oval 5"/>
          <p:cNvSpPr>
            <a:spLocks noChangeAspect="1" noChangeArrowheads="1"/>
          </p:cNvSpPr>
          <p:nvPr/>
        </p:nvSpPr>
        <p:spPr bwMode="auto">
          <a:xfrm>
            <a:off x="2554288" y="2293938"/>
            <a:ext cx="4559300" cy="24304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3200" b="1" dirty="0" smtClean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Продуктивне навчання 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5815013" y="1052512"/>
            <a:ext cx="3328987" cy="187243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uk-UA" sz="2800" b="1" dirty="0" smtClean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endParaRPr lang="uk-UA" sz="2800" b="1" dirty="0" smtClean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Самоперевірка</a:t>
            </a:r>
          </a:p>
          <a:p>
            <a:pPr algn="ctr">
              <a:defRPr/>
            </a:pPr>
            <a:r>
              <a:rPr lang="uk-UA" sz="2800" b="1" dirty="0" err="1">
                <a:solidFill>
                  <a:srgbClr val="002060"/>
                </a:solidFill>
              </a:rPr>
              <a:t>Взаємо-</a:t>
            </a:r>
            <a:endParaRPr lang="uk-UA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</a:rPr>
              <a:t>перевірка</a:t>
            </a:r>
            <a:endParaRPr lang="ru-RU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uk-UA" sz="2800" b="1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2747962" y="116953"/>
            <a:ext cx="3328987" cy="194389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Проблемні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питання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</a:rPr>
              <a:t>Бесіда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</a:rPr>
              <a:t>за питаннями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6143636" y="3786190"/>
            <a:ext cx="3328987" cy="196532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Робота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з різними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Джерелами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 інформації 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39" name="Oval 15">
            <a:hlinkClick r:id="rId2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143240" y="4786322"/>
            <a:ext cx="3328988" cy="17827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u="sng" dirty="0" smtClean="0">
                <a:solidFill>
                  <a:srgbClr val="002060"/>
                </a:solidFill>
                <a:latin typeface="+mn-lt"/>
              </a:rPr>
              <a:t>Випереджальні </a:t>
            </a:r>
          </a:p>
          <a:p>
            <a:pPr algn="ctr">
              <a:defRPr/>
            </a:pPr>
            <a:r>
              <a:rPr lang="uk-UA" sz="2800" b="1" u="sng" dirty="0" smtClean="0">
                <a:solidFill>
                  <a:srgbClr val="002060"/>
                </a:solidFill>
                <a:latin typeface="+mn-lt"/>
              </a:rPr>
              <a:t>завдання </a:t>
            </a:r>
          </a:p>
          <a:p>
            <a:pPr algn="ctr">
              <a:defRPr/>
            </a:pPr>
            <a:r>
              <a:rPr lang="uk-UA" sz="2800" b="1" u="sng" dirty="0" smtClean="0">
                <a:solidFill>
                  <a:srgbClr val="002060"/>
                </a:solidFill>
              </a:rPr>
              <a:t>Робота в парах</a:t>
            </a:r>
            <a:endParaRPr lang="ru-RU" sz="28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0" y="3970338"/>
            <a:ext cx="3328988" cy="197894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u="sng" dirty="0" err="1">
                <a:solidFill>
                  <a:srgbClr val="002060"/>
                </a:solidFill>
              </a:rPr>
              <a:t>Само-</a:t>
            </a:r>
            <a:endParaRPr lang="uk-UA" sz="2800" b="1" u="sng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800" b="1" u="sng" dirty="0">
                <a:solidFill>
                  <a:srgbClr val="002060"/>
                </a:solidFill>
              </a:rPr>
              <a:t>оцінювання</a:t>
            </a:r>
            <a:endParaRPr lang="ru-RU" sz="2800" b="1" u="sng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uk-UA" sz="2800" b="1" dirty="0" err="1" smtClean="0">
                <a:solidFill>
                  <a:srgbClr val="002060"/>
                </a:solidFill>
                <a:latin typeface="+mn-lt"/>
              </a:rPr>
              <a:t>Взаємо-</a:t>
            </a:r>
            <a:endParaRPr lang="uk-UA" sz="2800" b="1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  <a:latin typeface="+mn-lt"/>
              </a:rPr>
              <a:t>оцінювання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241" name="Oval 17"/>
          <p:cNvSpPr>
            <a:spLocks noChangeArrowheads="1"/>
          </p:cNvSpPr>
          <p:nvPr/>
        </p:nvSpPr>
        <p:spPr bwMode="auto">
          <a:xfrm>
            <a:off x="0" y="1322388"/>
            <a:ext cx="3328988" cy="17827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Робота з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Підручником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</a:rPr>
              <a:t>«Мікрофон»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72239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29" grpId="1" animBg="1"/>
      <p:bldP spid="52230" grpId="0" animBg="1"/>
      <p:bldP spid="52237" grpId="0" animBg="1"/>
      <p:bldP spid="52238" grpId="0" animBg="1"/>
      <p:bldP spid="52239" grpId="0" animBg="1"/>
      <p:bldP spid="52240" grpId="0" animBg="1"/>
      <p:bldP spid="522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ChangeArrowheads="1"/>
          </p:cNvSpPr>
          <p:nvPr/>
        </p:nvSpPr>
        <p:spPr bwMode="auto">
          <a:xfrm rot="21238613">
            <a:off x="80963" y="284163"/>
            <a:ext cx="3417887" cy="2497137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Уміння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вислухати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свого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товариша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2643188" y="-214313"/>
            <a:ext cx="3417887" cy="2714626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Уміння </a:t>
            </a:r>
          </a:p>
          <a:p>
            <a:pPr algn="ctr"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вільно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висловлювати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власну думку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1691680" y="4599384"/>
            <a:ext cx="3417888" cy="2286000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Постійний аналіз </a:t>
            </a:r>
          </a:p>
          <a:p>
            <a:pPr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та самоконтроль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 rot="180394">
            <a:off x="3111500" y="2000250"/>
            <a:ext cx="3419475" cy="2940050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Створюються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умови для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самовираження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і самореалізації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50" name="AutoShape 10"/>
          <p:cNvSpPr>
            <a:spLocks noChangeArrowheads="1"/>
          </p:cNvSpPr>
          <p:nvPr/>
        </p:nvSpPr>
        <p:spPr bwMode="auto">
          <a:xfrm rot="186488">
            <a:off x="5670550" y="0"/>
            <a:ext cx="3552825" cy="3435350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Розвивається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уміння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працювати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з додатковими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джерелами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інформації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52" name="AutoShape 12"/>
          <p:cNvSpPr>
            <a:spLocks noChangeArrowheads="1"/>
          </p:cNvSpPr>
          <p:nvPr/>
        </p:nvSpPr>
        <p:spPr bwMode="auto">
          <a:xfrm>
            <a:off x="6050657" y="2420888"/>
            <a:ext cx="3093343" cy="3091780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Розвивається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зв'язне мовлення,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збагачується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словниковий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запас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54" name="AutoShape 14"/>
          <p:cNvSpPr>
            <a:spLocks noChangeArrowheads="1"/>
          </p:cNvSpPr>
          <p:nvPr/>
        </p:nvSpPr>
        <p:spPr bwMode="auto">
          <a:xfrm>
            <a:off x="4538489" y="4500563"/>
            <a:ext cx="3417887" cy="2357437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Розвивається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критичне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мислення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1456" name="AutoShape 16"/>
          <p:cNvSpPr>
            <a:spLocks noChangeArrowheads="1"/>
          </p:cNvSpPr>
          <p:nvPr/>
        </p:nvSpPr>
        <p:spPr bwMode="auto">
          <a:xfrm>
            <a:off x="-36512" y="3429000"/>
            <a:ext cx="3417888" cy="2428875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endParaRPr lang="uk-UA" sz="20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Забезпечується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 позитивна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атмосфера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2400" y="2060848"/>
            <a:ext cx="3417888" cy="2286000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Кожен учень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відчуває свою </a:t>
            </a:r>
          </a:p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n-lt"/>
              </a:rPr>
              <a:t>успішність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811644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/>
      <p:bldP spid="61443" grpId="0" animBg="1"/>
      <p:bldP spid="61444" grpId="0" animBg="1"/>
      <p:bldP spid="61448" grpId="0" animBg="1"/>
      <p:bldP spid="61450" grpId="0" animBg="1"/>
      <p:bldP spid="61452" grpId="0" animBg="1"/>
      <p:bldP spid="61454" grpId="0" animBg="1"/>
      <p:bldP spid="6145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30064"/>
          </a:xfrm>
        </p:spPr>
        <p:txBody>
          <a:bodyPr/>
          <a:lstStyle/>
          <a:p>
            <a:r>
              <a:rPr lang="uk-UA" sz="4000" dirty="0">
                <a:solidFill>
                  <a:srgbClr val="7FD13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 уроку потрібно вміло добирати і компонувати</a:t>
            </a:r>
            <a:r>
              <a:rPr lang="en-US" sz="4000" dirty="0">
                <a:solidFill>
                  <a:srgbClr val="7FD13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4000" dirty="0">
                <a:solidFill>
                  <a:srgbClr val="7FD13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різні форми і методи роботи, які б органічно поєднувались між </a:t>
            </a:r>
            <a:r>
              <a:rPr lang="uk-UA" sz="4000" dirty="0" smtClean="0">
                <a:solidFill>
                  <a:srgbClr val="7FD13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собою.</a:t>
            </a:r>
            <a:endParaRPr lang="ru-RU" dirty="0"/>
          </a:p>
        </p:txBody>
      </p:sp>
      <p:pic>
        <p:nvPicPr>
          <p:cNvPr id="12290" name="Picture 2" descr="F:\літо\nw_smile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DAA9"/>
              </a:clrFrom>
              <a:clrTo>
                <a:srgbClr val="F0DA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4016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літо\artleo.com-32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412776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err="1" smtClean="0">
                <a:solidFill>
                  <a:srgbClr val="7030A0"/>
                </a:solidFill>
              </a:rPr>
              <a:t>Фотовернісаж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293"/>
            <a:ext cx="8229600" cy="1026467"/>
          </a:xfrm>
        </p:spPr>
        <p:txBody>
          <a:bodyPr/>
          <a:lstStyle/>
          <a:p>
            <a:pPr algn="ctr"/>
            <a:r>
              <a:rPr lang="uk-UA" dirty="0" smtClean="0"/>
              <a:t>Робота на уроці</a:t>
            </a:r>
            <a:endParaRPr lang="ru-RU" dirty="0"/>
          </a:p>
        </p:txBody>
      </p:sp>
      <p:pic>
        <p:nvPicPr>
          <p:cNvPr id="1026" name="Picture 2" descr="C:\Users\User\Desktop\Сольник\DSCN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96936"/>
            <a:ext cx="3456000" cy="2619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C:\Users\User\Desktop\Сольник\DSCN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460283" cy="2595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esktop\Сольник\DSCN0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0" y="4077451"/>
            <a:ext cx="3312368" cy="2484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17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ольник\DSCN0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5" y="3547308"/>
            <a:ext cx="3423692" cy="2568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ольник\DSCN0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3017"/>
            <a:ext cx="3456383" cy="2592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Сольник\DSCN0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9" y="400013"/>
            <a:ext cx="3455609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46" y="22044"/>
            <a:ext cx="3749675" cy="303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7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вернісаж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30" y="620688"/>
            <a:ext cx="4461960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43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58003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Позакласні заходи </a:t>
            </a:r>
            <a:endParaRPr lang="ru-RU" dirty="0"/>
          </a:p>
        </p:txBody>
      </p:sp>
      <p:pic>
        <p:nvPicPr>
          <p:cNvPr id="3074" name="Picture 2" descr="C:\Users\User\Desktop\Сольник\DSCN0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8971"/>
            <a:ext cx="3239976" cy="2430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9"/>
            <a:ext cx="3936231" cy="310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Сольник\DSCN0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4" y="1087825"/>
            <a:ext cx="3239634" cy="243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Сольник\DSCN0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87825"/>
            <a:ext cx="3240000" cy="2430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519063"/>
            <a:ext cx="468052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Методична робота </a:t>
            </a:r>
            <a:endParaRPr lang="ru-RU" sz="3600" dirty="0"/>
          </a:p>
        </p:txBody>
      </p:sp>
      <p:pic>
        <p:nvPicPr>
          <p:cNvPr id="3" name="Рисунок 2" descr="C:\Users\1\Desktop\Новая папка (3)\новый коллаж 2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469594"/>
            <a:ext cx="41044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Новая папка (3)\новый коллаж 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7" y="1350060"/>
            <a:ext cx="4320481" cy="53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56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u.photofacefun.com/s1/photoframes/13_233_1/XNfW6Wtq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569">
            <a:off x="-129570" y="-101877"/>
            <a:ext cx="9036496" cy="74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124744"/>
            <a:ext cx="6840760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1. Прізвище, ім’я, по батькові:</a:t>
            </a:r>
            <a:endParaRPr lang="ru-RU" sz="1400" dirty="0" smtClean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		</a:t>
            </a:r>
            <a:r>
              <a:rPr lang="uk-UA" sz="2400" b="1" dirty="0" err="1" smtClean="0">
                <a:solidFill>
                  <a:srgbClr val="C00000"/>
                </a:solidFill>
                <a:ea typeface="Times New Roman"/>
                <a:cs typeface="Times New Roman"/>
              </a:rPr>
              <a:t>Сольник</a:t>
            </a:r>
            <a:r>
              <a:rPr lang="uk-UA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 Наталія Іванівна</a:t>
            </a:r>
            <a:r>
              <a:rPr lang="uk-UA" dirty="0" smtClean="0">
                <a:solidFill>
                  <a:srgbClr val="C00000"/>
                </a:solidFill>
                <a:ea typeface="Times New Roman"/>
                <a:cs typeface="Times New Roman"/>
              </a:rPr>
              <a:t> </a:t>
            </a:r>
            <a:endParaRPr lang="ru-RU" sz="1400" dirty="0" smtClean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2. Дата народження: </a:t>
            </a:r>
            <a:r>
              <a:rPr lang="uk-UA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21 липня 1968 р</a:t>
            </a:r>
            <a:endParaRPr lang="ru-RU" sz="1400" dirty="0" smtClean="0">
              <a:solidFill>
                <a:srgbClr val="00B05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3. Освіта: </a:t>
            </a:r>
            <a:r>
              <a:rPr lang="uk-UA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Тернопільський державний педагогічний інститут, 1990р., українська мова і література </a:t>
            </a:r>
            <a:endParaRPr lang="ru-RU" sz="1400" dirty="0" smtClean="0">
              <a:solidFill>
                <a:srgbClr val="00B05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4. Спеціальність за дипломом: </a:t>
            </a:r>
            <a:r>
              <a:rPr lang="uk-UA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українська мова і література</a:t>
            </a:r>
            <a:r>
              <a:rPr lang="uk-UA" dirty="0" smtClean="0">
                <a:solidFill>
                  <a:srgbClr val="FF0000"/>
                </a:solidFill>
                <a:ea typeface="Times New Roman"/>
                <a:cs typeface="Times New Roman"/>
              </a:rPr>
              <a:t>.</a:t>
            </a:r>
            <a:endParaRPr lang="ru-RU" sz="1400" dirty="0" smtClean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5. Місце роботи (повна назва, адреса, телефон, </a:t>
            </a:r>
            <a:r>
              <a:rPr lang="en-US" dirty="0" smtClean="0">
                <a:solidFill>
                  <a:schemeClr val="bg1"/>
                </a:solidFill>
                <a:ea typeface="Times New Roman"/>
                <a:cs typeface="Times New Roman"/>
              </a:rPr>
              <a:t>e</a:t>
            </a:r>
            <a:r>
              <a:rPr lang="ru-RU" dirty="0" smtClean="0">
                <a:solidFill>
                  <a:schemeClr val="bg1"/>
                </a:solidFill>
                <a:ea typeface="Times New Roman"/>
                <a:cs typeface="Times New Roman"/>
              </a:rPr>
              <a:t>-</a:t>
            </a:r>
            <a:r>
              <a:rPr lang="en-US" dirty="0" smtClean="0">
                <a:solidFill>
                  <a:schemeClr val="bg1"/>
                </a:solidFill>
                <a:ea typeface="Times New Roman"/>
                <a:cs typeface="Times New Roman"/>
              </a:rPr>
              <a:t>mail  </a:t>
            </a: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закладу)</a:t>
            </a:r>
            <a:endParaRPr lang="ru-RU" sz="1400" dirty="0" smtClean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B0F0"/>
                </a:solidFill>
                <a:ea typeface="Times New Roman"/>
                <a:cs typeface="Times New Roman"/>
              </a:rPr>
              <a:t>Тернопільська загальноосвітня школа І-ІІІ ступенів №14 ім. Б.Лепкого Тернопільської міської ради Тернопільської області.</a:t>
            </a:r>
            <a:endParaRPr lang="ru-RU" sz="1400" dirty="0" smtClean="0">
              <a:solidFill>
                <a:srgbClr val="00B0F0"/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6. Стаж роботи: 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a typeface="Times New Roman"/>
                <a:cs typeface="Times New Roman"/>
              </a:rPr>
              <a:t>24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ea typeface="Times New Roman"/>
                <a:cs typeface="Times New Roman"/>
              </a:rPr>
              <a:t>7. Посада: </a:t>
            </a:r>
            <a:r>
              <a:rPr lang="uk-UA" b="1" dirty="0" smtClean="0">
                <a:solidFill>
                  <a:srgbClr val="7030A0"/>
                </a:solidFill>
                <a:ea typeface="Times New Roman"/>
                <a:cs typeface="Times New Roman"/>
              </a:rPr>
              <a:t>вчитель української мови та української літератури.</a:t>
            </a:r>
          </a:p>
        </p:txBody>
      </p:sp>
    </p:spTree>
    <p:extLst>
      <p:ext uri="{BB962C8B-B14F-4D97-AF65-F5344CB8AC3E}">
        <p14:creationId xmlns:p14="http://schemas.microsoft.com/office/powerpoint/2010/main" val="23006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літо\159-3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204864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chemeClr val="bg1"/>
                </a:solidFill>
              </a:rPr>
              <a:t>Мої досягнення 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3)\Новая папка\новый коллаж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1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2852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 (3)\Новая пап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511280" cy="6264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91551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ая папка (3)\Новая папка\новый коллаж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686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літо\69426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340768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FFFF00"/>
                </a:solidFill>
              </a:rPr>
              <a:t>Мої публікації </a:t>
            </a:r>
            <a:endParaRPr lang="ru-RU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1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Новая папка (3)\Новая папка\новый колла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80602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 (3)\Новая папка\новый коллаж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94093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ая папка (3)\Новая папка\новый коллаж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71271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S8X6F_5X-k3VdgiX0a8KOf2enbDNrrgyr57_9XMZ533cLlzl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44600"/>
            <a:ext cx="44259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78" y="2470398"/>
            <a:ext cx="345598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22" y="3864275"/>
            <a:ext cx="331628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2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1"/>
            <a:ext cx="79928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</a:rPr>
              <a:t>Життєве</a:t>
            </a:r>
            <a:r>
              <a:rPr lang="ru-RU" sz="3200" b="1" dirty="0">
                <a:solidFill>
                  <a:srgbClr val="FFFF00"/>
                </a:solidFill>
              </a:rPr>
              <a:t> кредо:</a:t>
            </a:r>
            <a:endParaRPr lang="ru-RU" sz="3200" dirty="0">
              <a:solidFill>
                <a:srgbClr val="FFFF00"/>
              </a:solidFill>
            </a:endParaRPr>
          </a:p>
          <a:p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Всереднині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нас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криються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потенційні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творчі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можливості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Ми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повинні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працювати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щосили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щоб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розкрити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цей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потенціал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». </a:t>
            </a:r>
          </a:p>
          <a:p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Мартін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Лютер </a:t>
            </a:r>
            <a:r>
              <a:rPr lang="ru-RU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Кінг</a:t>
            </a:r>
            <a:endParaRPr lang="ru-RU" sz="2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  <a:p>
            <a:r>
              <a:rPr lang="ru-RU" sz="3600" b="1" dirty="0" err="1">
                <a:solidFill>
                  <a:srgbClr val="FFFF00"/>
                </a:solidFill>
              </a:rPr>
              <a:t>Педагогічне</a:t>
            </a:r>
            <a:r>
              <a:rPr lang="ru-RU" sz="3600" b="1" dirty="0">
                <a:solidFill>
                  <a:srgbClr val="FFFF00"/>
                </a:solidFill>
              </a:rPr>
              <a:t> кредо: </a:t>
            </a:r>
            <a:endParaRPr lang="ru-RU" sz="3600" dirty="0">
              <a:solidFill>
                <a:srgbClr val="FFFF00"/>
              </a:solidFill>
            </a:endParaRPr>
          </a:p>
          <a:p>
            <a:r>
              <a:rPr lang="ru-RU" dirty="0"/>
              <a:t> 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«Великий той учитель,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який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творить.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Творчість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–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не сума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знань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а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особлива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спрямованість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інтелекту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особливий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взаємозв’язок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між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інтелектуальним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життям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особистості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її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проявом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активній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діяльності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».</a:t>
            </a:r>
          </a:p>
          <a:p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В. </a:t>
            </a:r>
            <a:r>
              <a:rPr lang="ru-RU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Сухомлинський</a:t>
            </a:r>
            <a:endParaRPr lang="ru-RU" sz="2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7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u.photofacefun.com/s1/photoframes/13_240_21/3BHXB2hwIzjn1LP8JF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628800"/>
            <a:ext cx="64087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200" b="1" i="1" dirty="0">
                <a:solidFill>
                  <a:srgbClr val="002060"/>
                </a:solidFill>
              </a:rPr>
              <a:t>Формування компетентності саморозвитку і самоосвіти на уроках української мови та української літератури через використання інтерактивних </a:t>
            </a:r>
            <a:r>
              <a:rPr lang="uk-UA" sz="3200" b="1" i="1" dirty="0" smtClean="0">
                <a:solidFill>
                  <a:srgbClr val="002060"/>
                </a:solidFill>
              </a:rPr>
              <a:t>технологій</a:t>
            </a:r>
          </a:p>
          <a:p>
            <a:pPr lvl="0"/>
            <a:endParaRPr lang="uk-UA" b="1" u="sng" dirty="0">
              <a:solidFill>
                <a:prstClr val="white"/>
              </a:solidFill>
            </a:endParaRPr>
          </a:p>
          <a:p>
            <a:pPr lvl="0"/>
            <a:endParaRPr lang="uk-UA" b="1" u="sng" dirty="0" smtClean="0">
              <a:solidFill>
                <a:prstClr val="white"/>
              </a:solidFill>
            </a:endParaRPr>
          </a:p>
          <a:p>
            <a:pPr lvl="0"/>
            <a:endParaRPr lang="uk-UA" b="1" u="sng" dirty="0">
              <a:solidFill>
                <a:prstClr val="white"/>
              </a:solidFill>
            </a:endParaRPr>
          </a:p>
          <a:p>
            <a:pPr lvl="0"/>
            <a:endParaRPr lang="uk-UA" b="1" u="sng" dirty="0" smtClean="0">
              <a:solidFill>
                <a:prstClr val="white"/>
              </a:solidFill>
            </a:endParaRPr>
          </a:p>
          <a:p>
            <a:pPr lvl="0"/>
            <a:endParaRPr lang="uk-UA" b="1" u="sng" dirty="0">
              <a:solidFill>
                <a:prstClr val="white"/>
              </a:solidFill>
            </a:endParaRPr>
          </a:p>
          <a:p>
            <a:pPr lvl="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680439"/>
            <a:ext cx="59046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CC6600"/>
                </a:solidFill>
              </a:rPr>
              <a:t>Робота над проблемою </a:t>
            </a:r>
            <a:endParaRPr lang="ru-RU" sz="28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ru.photofacefun.com/s1/photoframes/14_257_14/OxtSE8HA0N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32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1268760"/>
            <a:ext cx="30963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</a:rPr>
              <a:t>Мета роботи: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276872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</a:rPr>
              <a:t>Забезпечення </a:t>
            </a:r>
            <a:r>
              <a:rPr lang="uk-UA" sz="2800" b="1" i="1" dirty="0" err="1" smtClean="0">
                <a:solidFill>
                  <a:schemeClr val="accent5">
                    <a:lumMod val="50000"/>
                  </a:schemeClr>
                </a:solidFill>
              </a:rPr>
              <a:t>компетентнісного</a:t>
            </a:r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</a:rPr>
              <a:t> підходу у навчанні української мови і літератури, формування в учнів здатності знаходити правильні рішення через використання інтерактивних технологій</a:t>
            </a:r>
          </a:p>
          <a:p>
            <a:endParaRPr lang="uk-UA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uk-UA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uk-UA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2948258" y="-270761"/>
            <a:ext cx="4143375" cy="2857500"/>
          </a:xfrm>
          <a:prstGeom prst="star5">
            <a:avLst/>
          </a:prstGeom>
          <a:gradFill rotWithShape="1">
            <a:gsLst>
              <a:gs pos="0">
                <a:srgbClr val="FF99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1500" b="1" i="0" dirty="0" smtClean="0">
                <a:latin typeface="+mn-lt"/>
              </a:rPr>
              <a:t>Компетентність саморозвитку й самоосвіти </a:t>
            </a:r>
            <a:endParaRPr lang="ru-RU" sz="1500" b="1" i="0" dirty="0">
              <a:latin typeface="+mn-lt"/>
            </a:endParaRPr>
          </a:p>
        </p:txBody>
      </p:sp>
      <p:sp>
        <p:nvSpPr>
          <p:cNvPr id="50184" name="Oval 8"/>
          <p:cNvSpPr>
            <a:spLocks noChangeAspect="1" noChangeArrowheads="1"/>
          </p:cNvSpPr>
          <p:nvPr/>
        </p:nvSpPr>
        <p:spPr bwMode="auto">
          <a:xfrm>
            <a:off x="721686" y="4509120"/>
            <a:ext cx="3003551" cy="1692382"/>
          </a:xfrm>
          <a:prstGeom prst="ellipse">
            <a:avLst/>
          </a:prstGeom>
          <a:gradFill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Визначення перспективи діяльності</a:t>
            </a:r>
            <a:endParaRPr lang="ru-RU" sz="2400" b="1" i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0189" name="Oval 13"/>
          <p:cNvSpPr>
            <a:spLocks noChangeAspect="1" noChangeArrowheads="1"/>
          </p:cNvSpPr>
          <p:nvPr/>
        </p:nvSpPr>
        <p:spPr bwMode="auto">
          <a:xfrm>
            <a:off x="3491880" y="1964521"/>
            <a:ext cx="3056133" cy="1500198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000" b="1" i="0" dirty="0" smtClean="0">
                <a:solidFill>
                  <a:srgbClr val="002060"/>
                </a:solidFill>
                <a:latin typeface="+mn-lt"/>
              </a:rPr>
              <a:t>Організація власних прийомів навчання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0191" name="Oval 15"/>
          <p:cNvSpPr>
            <a:spLocks noChangeAspect="1" noChangeArrowheads="1"/>
          </p:cNvSpPr>
          <p:nvPr/>
        </p:nvSpPr>
        <p:spPr bwMode="auto">
          <a:xfrm>
            <a:off x="5575678" y="2924944"/>
            <a:ext cx="3028770" cy="168197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b="1" i="0" dirty="0" smtClean="0">
                <a:solidFill>
                  <a:srgbClr val="C00000"/>
                </a:solidFill>
                <a:latin typeface="+mn-lt"/>
              </a:rPr>
              <a:t>Залучення та збагачення власного досвіду 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0186" name="Oval 10"/>
          <p:cNvSpPr>
            <a:spLocks noChangeAspect="1" noChangeArrowheads="1"/>
          </p:cNvSpPr>
          <p:nvPr/>
        </p:nvSpPr>
        <p:spPr bwMode="auto">
          <a:xfrm>
            <a:off x="3214678" y="4509120"/>
            <a:ext cx="3157522" cy="186290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000" b="1" dirty="0" smtClean="0">
                <a:solidFill>
                  <a:srgbClr val="C00000"/>
                </a:solidFill>
                <a:latin typeface="+mn-lt"/>
              </a:rPr>
              <a:t>Готовність та потреба навчатися протягом усього життя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Oval 8"/>
          <p:cNvSpPr>
            <a:spLocks noChangeAspect="1" noChangeArrowheads="1"/>
          </p:cNvSpPr>
          <p:nvPr/>
        </p:nvSpPr>
        <p:spPr bwMode="auto">
          <a:xfrm>
            <a:off x="905499" y="2867186"/>
            <a:ext cx="3169609" cy="1785950"/>
          </a:xfrm>
          <a:prstGeom prst="ellipse">
            <a:avLst/>
          </a:prstGeom>
          <a:gradFill flip="none"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Узагальнення власних знань</a:t>
            </a:r>
            <a:endParaRPr lang="ru-RU" sz="2400" b="1" i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Oval 8"/>
          <p:cNvSpPr>
            <a:spLocks noChangeAspect="1" noChangeArrowheads="1"/>
          </p:cNvSpPr>
          <p:nvPr/>
        </p:nvSpPr>
        <p:spPr bwMode="auto">
          <a:xfrm>
            <a:off x="5796136" y="4636597"/>
            <a:ext cx="3079945" cy="1735428"/>
          </a:xfrm>
          <a:prstGeom prst="ellipse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Співвіднесення теоретичних знань з практикою     </a:t>
            </a:r>
            <a:endParaRPr lang="ru-RU" sz="2000" b="1" i="0" dirty="0">
              <a:solidFill>
                <a:srgbClr val="002060"/>
              </a:solidFill>
            </a:endParaRPr>
          </a:p>
        </p:txBody>
      </p:sp>
      <p:sp>
        <p:nvSpPr>
          <p:cNvPr id="18" name="Oval 13"/>
          <p:cNvSpPr>
            <a:spLocks noChangeAspect="1" noChangeArrowheads="1"/>
          </p:cNvSpPr>
          <p:nvPr/>
        </p:nvSpPr>
        <p:spPr bwMode="auto">
          <a:xfrm>
            <a:off x="3428992" y="3357562"/>
            <a:ext cx="2774689" cy="1500198"/>
          </a:xfrm>
          <a:prstGeom prst="ellipse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uk-UA" sz="2200" b="1" dirty="0" smtClean="0">
                <a:solidFill>
                  <a:srgbClr val="002060"/>
                </a:solidFill>
              </a:rPr>
              <a:t>Мотивація саморозвитку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88958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 autoUpdateAnimBg="0"/>
      <p:bldP spid="50184" grpId="0" animBg="1"/>
      <p:bldP spid="50189" grpId="0" animBg="1"/>
      <p:bldP spid="50191" grpId="0" animBg="1"/>
      <p:bldP spid="50186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Oval 4"/>
          <p:cNvSpPr>
            <a:spLocks noChangeAspect="1" noChangeArrowheads="1"/>
          </p:cNvSpPr>
          <p:nvPr/>
        </p:nvSpPr>
        <p:spPr bwMode="auto">
          <a:xfrm>
            <a:off x="2294731" y="2016919"/>
            <a:ext cx="4459287" cy="2714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just">
              <a:defRPr/>
            </a:pPr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pPr algn="ctr">
              <a:defRPr/>
            </a:pPr>
            <a:r>
              <a:rPr lang="uk-UA" sz="3600" b="1" dirty="0" smtClean="0">
                <a:solidFill>
                  <a:srgbClr val="003300"/>
                </a:solidFill>
                <a:latin typeface="+mn-lt"/>
              </a:rPr>
              <a:t>Алгоритм діяльності</a:t>
            </a:r>
            <a:endParaRPr lang="ru-RU" sz="36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0" y="1268412"/>
            <a:ext cx="2592388" cy="324070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Давати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якісну </a:t>
            </a:r>
          </a:p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освіту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1979613" y="296862"/>
            <a:ext cx="4680619" cy="172005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+mn-lt"/>
              </a:rPr>
              <a:t>Розвивати і закріплювати </a:t>
            </a:r>
          </a:p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+mn-lt"/>
              </a:rPr>
              <a:t>інтерес до предмета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6422957" y="1268412"/>
            <a:ext cx="2540631" cy="324601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Використовувати </a:t>
            </a:r>
          </a:p>
          <a:p>
            <a:pPr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інтерактивні </a:t>
            </a:r>
          </a:p>
          <a:p>
            <a:pPr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технології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6335" name="Oval 15"/>
          <p:cNvSpPr>
            <a:spLocks noChangeArrowheads="1"/>
          </p:cNvSpPr>
          <p:nvPr/>
        </p:nvSpPr>
        <p:spPr bwMode="auto">
          <a:xfrm>
            <a:off x="923032" y="4400550"/>
            <a:ext cx="3360936" cy="226881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Розвивати</a:t>
            </a:r>
          </a:p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інтелектуальний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</a:p>
          <a:p>
            <a:pPr>
              <a:defRPr/>
            </a:pPr>
            <a:r>
              <a:rPr lang="ru-RU" sz="2400" b="1" dirty="0" err="1" smtClean="0">
                <a:solidFill>
                  <a:srgbClr val="002060"/>
                </a:solidFill>
              </a:rPr>
              <a:t>творчий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потенціал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учня</a:t>
            </a:r>
            <a:endParaRPr lang="uk-UA" sz="2400" b="1" dirty="0" smtClean="0">
              <a:solidFill>
                <a:srgbClr val="002060"/>
              </a:solidFill>
            </a:endParaRPr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4572000" y="4472558"/>
            <a:ext cx="3481710" cy="2124794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Формувати </a:t>
            </a: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загальнолюдські </a:t>
            </a: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цінності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91570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  <p:bldP spid="56325" grpId="0" animBg="1"/>
      <p:bldP spid="56332" grpId="0" animBg="1"/>
      <p:bldP spid="56334" grpId="0" animBg="1"/>
      <p:bldP spid="56335" grpId="0" animBg="1"/>
      <p:bldP spid="563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Результативний урок – </a:t>
            </a:r>
            <a:br>
              <a:rPr lang="uk-UA" dirty="0" smtClean="0"/>
            </a:br>
            <a:r>
              <a:rPr lang="uk-UA" dirty="0" err="1" smtClean="0"/>
              <a:t>урок</a:t>
            </a:r>
            <a:r>
              <a:rPr lang="uk-UA" dirty="0" smtClean="0"/>
              <a:t> формування ключових </a:t>
            </a:r>
            <a:r>
              <a:rPr lang="uk-UA" dirty="0" err="1" smtClean="0"/>
              <a:t>компетентностей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399616" cy="386707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332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крав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ична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скрава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Яскрав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ична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скрава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89_D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947</Words>
  <Application>Microsoft Office PowerPoint</Application>
  <PresentationFormat>Экран (4:3)</PresentationFormat>
  <Paragraphs>247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Тема Office</vt:lpstr>
      <vt:lpstr>Яскрава</vt:lpstr>
      <vt:lpstr>1_Яскрава</vt:lpstr>
      <vt:lpstr>Волна</vt:lpstr>
      <vt:lpstr>Воздушный поток</vt:lpstr>
      <vt:lpstr>1_Воздушный поток</vt:lpstr>
      <vt:lpstr>2_Воздушный поток</vt:lpstr>
      <vt:lpstr>2_Трек</vt:lpstr>
      <vt:lpstr>1589_DUE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Результативний урок –  урок формування ключових компетентностей </vt:lpstr>
      <vt:lpstr>     Життєвий шлях Климка </vt:lpstr>
      <vt:lpstr>Презентация PowerPoint</vt:lpstr>
      <vt:lpstr>Що візьмемо у життєву дорогу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в групах.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на уроці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2014-11-25T13:43:10Z</dcterms:created>
  <dcterms:modified xsi:type="dcterms:W3CDTF">2014-12-02T07:22:09Z</dcterms:modified>
</cp:coreProperties>
</file>