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4" r:id="rId2"/>
    <p:sldId id="263" r:id="rId3"/>
    <p:sldId id="265" r:id="rId4"/>
    <p:sldId id="266" r:id="rId5"/>
    <p:sldId id="272" r:id="rId6"/>
    <p:sldId id="267" r:id="rId7"/>
    <p:sldId id="268" r:id="rId8"/>
    <p:sldId id="257" r:id="rId9"/>
    <p:sldId id="259" r:id="rId10"/>
    <p:sldId id="258" r:id="rId11"/>
    <p:sldId id="270" r:id="rId12"/>
    <p:sldId id="262" r:id="rId13"/>
    <p:sldId id="271" r:id="rId14"/>
    <p:sldId id="261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3C3"/>
    <a:srgbClr val="A6FA78"/>
    <a:srgbClr val="969696"/>
    <a:srgbClr val="BC5908"/>
    <a:srgbClr val="D16309"/>
    <a:srgbClr val="625B38"/>
    <a:srgbClr val="768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3" autoAdjust="0"/>
  </p:normalViewPr>
  <p:slideViewPr>
    <p:cSldViewPr>
      <p:cViewPr varScale="1">
        <p:scale>
          <a:sx n="82" d="100"/>
          <a:sy n="82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98C7-0D8E-4791-860E-15B528B28243}" type="datetimeFigureOut">
              <a:rPr lang="uk-UA" smtClean="0"/>
              <a:pPr/>
              <a:t>25.03.2013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FD428-CEED-464B-A03E-0FD7ADE792D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80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FD428-CEED-464B-A03E-0FD7ADE792DD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FD428-CEED-464B-A03E-0FD7ADE792DD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3143272" cy="3071834"/>
          </a:xfrm>
        </p:spPr>
        <p:txBody>
          <a:bodyPr/>
          <a:lstStyle>
            <a:lvl1pPr>
              <a:defRPr sz="4800" b="1" cap="none" spc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214422"/>
            <a:ext cx="2928958" cy="250033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2F63-9E6F-436F-BF69-E3F5EFD935C7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8F225-1758-48D8-8274-944500727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EEEC-7119-483C-8089-049B12E29603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331E-0C00-4336-81D3-C014117B68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3D03-2EE6-46F2-A154-AAF8F14B6640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128E-CE3F-4793-8ED5-8C28BF6AEF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1555-349F-4A3B-B16D-3936CD281D4F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9B21-8336-4F6C-A8CE-2B74EF86B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3CD0-9892-44BB-A295-EF35FB9E9D72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08B2-EF21-416E-B4EA-524799A13B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2ACF-D254-4D05-B8DB-B62DFB138C95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14F7-56F3-4256-A339-2A339DC532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619F-F172-41F1-A677-E9E287315BCB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52F2-3FD3-4144-9601-911C07D306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5CA7-9B8F-4626-8F74-EBE6CEEF2996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BD5F-A6D3-4224-9CFE-A44E4A379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A9BD-D01D-4F09-ACA7-72206EAC11FD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8153-3B24-44B2-99D1-2E1EEF74D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109E-B4BD-4703-B638-13940E3FCE3F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AA1C-FD3A-4427-98C5-9D3A7BDAE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679F-BD2F-415C-B722-7D3424ACF3E1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D113-8B47-4CC1-8222-113844A77E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428625"/>
            <a:ext cx="354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785938"/>
            <a:ext cx="34718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4295E-D521-4722-87AB-AD886DEEDA22}" type="datetimeFigureOut">
              <a:rPr lang="ru-RU"/>
              <a:pPr>
                <a:defRPr/>
              </a:pPr>
              <a:t>25.03.2013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1CCB78-928E-4AF4-A327-FE1A3C612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692696"/>
            <a:ext cx="3384376" cy="648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dobro_zlo"/>
          <p:cNvPicPr>
            <a:picLocks noChangeAspect="1" noChangeArrowheads="1"/>
          </p:cNvPicPr>
          <p:nvPr/>
        </p:nvPicPr>
        <p:blipFill>
          <a:blip r:embed="rId2" cstate="print"/>
          <a:srcRect l="50600"/>
          <a:stretch>
            <a:fillRect/>
          </a:stretch>
        </p:blipFill>
        <p:spPr bwMode="auto">
          <a:xfrm>
            <a:off x="4788024" y="-243408"/>
            <a:ext cx="4536504" cy="735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459" name="Picture 3" descr="dobro_zlo"/>
          <p:cNvPicPr>
            <a:picLocks noChangeAspect="1" noChangeArrowheads="1"/>
          </p:cNvPicPr>
          <p:nvPr/>
        </p:nvPicPr>
        <p:blipFill>
          <a:blip r:embed="rId2" cstate="print"/>
          <a:srcRect r="50040"/>
          <a:stretch>
            <a:fillRect/>
          </a:stretch>
        </p:blipFill>
        <p:spPr bwMode="auto">
          <a:xfrm>
            <a:off x="-252536" y="-210250"/>
            <a:ext cx="4824536" cy="731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179512" y="0"/>
            <a:ext cx="8784976" cy="1152128"/>
          </a:xfrm>
          <a:prstGeom prst="horizontalScroll">
            <a:avLst/>
          </a:prstGeom>
          <a:solidFill>
            <a:srgbClr val="969696">
              <a:alpha val="72000"/>
            </a:srgbClr>
          </a:solidFill>
          <a:ln>
            <a:solidFill>
              <a:schemeClr val="tx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Протистояння </a:t>
            </a:r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добра</a:t>
            </a:r>
            <a:r>
              <a:rPr lang="uk-UA" sz="2400" b="1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uk-U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і</a:t>
            </a:r>
            <a:r>
              <a:rPr lang="uk-UA" sz="2400" b="1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зла </a:t>
            </a:r>
            <a:r>
              <a:rPr lang="uk-U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у казці </a:t>
            </a:r>
            <a:endParaRPr lang="uk-UA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uk-UA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Валерія Шевчука “ Панна квітів ”</a:t>
            </a:r>
            <a:endParaRPr lang="uk-UA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733256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  </a:t>
            </a:r>
            <a:r>
              <a:rPr lang="uk-UA" sz="2000" b="1" i="1" dirty="0" smtClean="0">
                <a:latin typeface="Georgia" pitchFamily="18" charset="0"/>
              </a:rPr>
              <a:t>Найвища мудрість – розрізняти добро і зло.</a:t>
            </a:r>
          </a:p>
          <a:p>
            <a:pPr algn="ctr"/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            </a:t>
            </a:r>
            <a:r>
              <a:rPr lang="uk-UA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Сократ</a:t>
            </a:r>
            <a:endParaRPr lang="uk-UA" i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il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-171400"/>
            <a:ext cx="4680520" cy="7200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4895528" y="5229200"/>
            <a:ext cx="4248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Милосердя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не буває надмірним.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                  </a:t>
            </a:r>
            <a:r>
              <a:rPr kumimoji="0" lang="uk-U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Святе Письмо</a:t>
            </a:r>
          </a:p>
        </p:txBody>
      </p:sp>
      <p:pic>
        <p:nvPicPr>
          <p:cNvPr id="1026" name="Picture 2" descr="img_1323977694"/>
          <p:cNvPicPr>
            <a:picLocks noChangeAspect="1" noChangeArrowheads="1"/>
          </p:cNvPicPr>
          <p:nvPr/>
        </p:nvPicPr>
        <p:blipFill>
          <a:blip r:embed="rId3" cstate="print"/>
          <a:srcRect l="2655" t="2553" r="4425" b="8084"/>
          <a:stretch>
            <a:fillRect/>
          </a:stretch>
        </p:blipFill>
        <p:spPr bwMode="auto">
          <a:xfrm>
            <a:off x="-108520" y="1052736"/>
            <a:ext cx="482453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07504" y="4653136"/>
            <a:ext cx="424847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 нею йде щось чудне:</a:t>
            </a:r>
            <a:r>
              <a:rPr kumimoji="0" lang="uk-UA" sz="2000" b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тінь не тінь, дим не дим</a:t>
            </a:r>
            <a:r>
              <a:rPr kumimoji="0" lang="uk-UA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Те чудне мало і голову, і</a:t>
            </a:r>
            <a:r>
              <a:rPr kumimoji="0" lang="uk-UA" sz="2000" b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руки, і ноги, і тулуб, але було ж все прозоре.  </a:t>
            </a:r>
            <a:r>
              <a:rPr kumimoji="0" lang="uk-UA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                                      </a:t>
            </a:r>
            <a:r>
              <a:rPr kumimoji="0" lang="uk-UA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 Панна квітів ”</a:t>
            </a:r>
          </a:p>
        </p:txBody>
      </p:sp>
      <p:pic>
        <p:nvPicPr>
          <p:cNvPr id="1027" name="Picture 3" descr="img_1323977694"/>
          <p:cNvPicPr>
            <a:picLocks noChangeAspect="1" noChangeArrowheads="1"/>
          </p:cNvPicPr>
          <p:nvPr/>
        </p:nvPicPr>
        <p:blipFill>
          <a:blip r:embed="rId3" cstate="print"/>
          <a:srcRect l="2655" t="63831" r="4425" b="8084"/>
          <a:stretch>
            <a:fillRect/>
          </a:stretch>
        </p:blipFill>
        <p:spPr bwMode="auto">
          <a:xfrm>
            <a:off x="1" y="0"/>
            <a:ext cx="447957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Горизонтальный свиток 14"/>
          <p:cNvSpPr/>
          <p:nvPr/>
        </p:nvSpPr>
        <p:spPr>
          <a:xfrm>
            <a:off x="251520" y="0"/>
            <a:ext cx="8640960" cy="1556792"/>
          </a:xfrm>
          <a:prstGeom prst="horizontalScroll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Arial" pitchFamily="34" charset="0"/>
              </a:rPr>
              <a:t>Облесливий Димко – це уособлення надмірної обережності, обачності та безликості</a:t>
            </a:r>
            <a:endParaRPr lang="uk-UA" sz="2400" b="1" i="1" dirty="0">
              <a:solidFill>
                <a:schemeClr val="bg1">
                  <a:lumMod val="9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_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9" y="-171400"/>
            <a:ext cx="4866795" cy="7200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</a:t>
            </a:r>
            <a:r>
              <a:rPr lang="uk-UA" sz="2400" b="1" i="1" dirty="0" smtClean="0">
                <a:solidFill>
                  <a:schemeClr val="bg1"/>
                </a:solidFill>
              </a:rPr>
              <a:t>Сторінка третя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3384376" cy="5486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Філософська</a:t>
            </a:r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___h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243408"/>
            <a:ext cx="4752528" cy="72728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076056" y="5805264"/>
            <a:ext cx="37444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Краса – це вічність,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що триває мить.</a:t>
            </a:r>
          </a:p>
          <a:p>
            <a:pPr lvl="0"/>
            <a:r>
              <a:rPr lang="uk-UA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</a:t>
            </a:r>
            <a:r>
              <a:rPr lang="uk-UA" sz="1400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</a:t>
            </a:r>
            <a:r>
              <a:rPr lang="uk-UA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Альбер Камю</a:t>
            </a:r>
            <a:endParaRPr kumimoji="0" lang="uk-UA" sz="2000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lvl="0"/>
            <a:endParaRPr kumimoji="0" lang="uk-UA" sz="18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Содержимое 12"/>
          <p:cNvSpPr txBox="1">
            <a:spLocks/>
          </p:cNvSpPr>
          <p:nvPr/>
        </p:nvSpPr>
        <p:spPr bwMode="auto">
          <a:xfrm>
            <a:off x="827584" y="116632"/>
            <a:ext cx="82089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BC5908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Притчі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– це утіха для стражденних,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зцілювальний бальзам для розбитих сердець і дороговказ для любителів повчань.  </a:t>
            </a:r>
            <a:endParaRPr kumimoji="0" lang="uk-UA" sz="240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8028384" cy="56886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5301208"/>
            <a:ext cx="788436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Це мистецтво слів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потрапляти  прямісінько в серце.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</a:t>
            </a:r>
            <a:r>
              <a:rPr lang="uk-UA" sz="2400" i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Абуль-Фарадж</a:t>
            </a:r>
            <a:endParaRPr lang="uk-UA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51520" y="4941168"/>
            <a:ext cx="37444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Краса – це вічність,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що триває мить.</a:t>
            </a:r>
          </a:p>
          <a:p>
            <a:pPr lvl="0"/>
            <a:r>
              <a:rPr lang="uk-UA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</a:t>
            </a:r>
            <a:r>
              <a:rPr lang="uk-UA" sz="1400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</a:t>
            </a:r>
            <a:r>
              <a:rPr lang="uk-UA" b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</a:t>
            </a:r>
            <a:r>
              <a:rPr lang="uk-UA" sz="2000" i="1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Альбер Камю</a:t>
            </a:r>
            <a:endParaRPr kumimoji="0" lang="uk-UA" sz="2000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lvl="0"/>
            <a:endParaRPr kumimoji="0" lang="uk-UA" sz="18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4892505_e217d42d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-5000"/>
          </a:blip>
          <a:stretch>
            <a:fillRect/>
          </a:stretch>
        </p:blipFill>
        <p:spPr>
          <a:xfrm>
            <a:off x="-180528" y="-171400"/>
            <a:ext cx="4824536" cy="7200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3384376" cy="54868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Духовна</a:t>
            </a:r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  </a:t>
            </a:r>
            <a:r>
              <a:rPr lang="uk-UA" sz="2400" b="1" i="1" dirty="0" smtClean="0">
                <a:solidFill>
                  <a:schemeClr val="bg1"/>
                </a:solidFill>
              </a:rPr>
              <a:t>Сторінка четверта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6teres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949" y="-243408"/>
            <a:ext cx="4743571" cy="66967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4788024" y="5733256"/>
            <a:ext cx="4248472" cy="11247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woPt" dir="t"/>
          </a:scene3d>
          <a:sp3d contourW="63500" prstMaterial="matte">
            <a:contourClr>
              <a:schemeClr val="bg1">
                <a:lumMod val="50000"/>
              </a:schemeClr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Найбільші злидні – це злидні людського серця.    </a:t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                </a:t>
            </a:r>
            <a:r>
              <a:rPr kumimoji="0" lang="uk-UA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Мати Тереза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svitanok.jpg"/>
          <p:cNvPicPr>
            <a:picLocks noChangeAspect="1"/>
          </p:cNvPicPr>
          <p:nvPr/>
        </p:nvPicPr>
        <p:blipFill>
          <a:blip r:embed="rId4" cstate="print">
            <a:lum bright="-15000" contrast="-25000"/>
          </a:blip>
          <a:stretch>
            <a:fillRect/>
          </a:stretch>
        </p:blipFill>
        <p:spPr>
          <a:xfrm>
            <a:off x="824354" y="0"/>
            <a:ext cx="8319646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softEdge rad="127000"/>
          </a:effectLst>
        </p:spPr>
      </p:pic>
      <p:sp>
        <p:nvSpPr>
          <p:cNvPr id="14" name="Содержимое 12"/>
          <p:cNvSpPr txBox="1">
            <a:spLocks/>
          </p:cNvSpPr>
          <p:nvPr/>
        </p:nvSpPr>
        <p:spPr bwMode="auto">
          <a:xfrm>
            <a:off x="899592" y="116632"/>
            <a:ext cx="813690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Любов довго терпить і милосердить,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любов не заздрить, не звеличується,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не гордиться, не шукає свого,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не дратується, не замислює  зла,</a:t>
            </a: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не радіє неправді, усьому вірить,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усього сподівається, все переносить.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Любов ніколи не перестає…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uk-UA" sz="2800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                                                                </a:t>
            </a:r>
            <a:r>
              <a:rPr lang="uk-UA" sz="2800" i="1" baseline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Georgia" pitchFamily="18" charset="0"/>
              </a:rPr>
              <a:t>Святе Письмо</a:t>
            </a:r>
            <a:endParaRPr kumimoji="0" lang="uk-UA" sz="280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pink_warriors_by_omino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874846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Содержимое 12"/>
          <p:cNvSpPr txBox="1">
            <a:spLocks/>
          </p:cNvSpPr>
          <p:nvPr/>
        </p:nvSpPr>
        <p:spPr bwMode="auto">
          <a:xfrm>
            <a:off x="899592" y="116632"/>
            <a:ext cx="81369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600" b="1" i="1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РЕЦЕПТ  ЩАСТЯ</a:t>
            </a:r>
            <a:endParaRPr kumimoji="0" lang="uk-UA" sz="3600" b="1" i="1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 bwMode="auto">
          <a:xfrm>
            <a:off x="1187624" y="692696"/>
            <a:ext cx="76328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Візьміть чашу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терпіння.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Додайте повнісіньке серце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любові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Киньте дві пригорщі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щедрості</a:t>
            </a: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Хлюпніть туди ж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гумору.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Посипте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добротою</a:t>
            </a: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додавши</a:t>
            </a:r>
            <a:r>
              <a:rPr kumimoji="0" lang="uk-UA" sz="24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якнайбільше 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віри</a:t>
            </a:r>
            <a:r>
              <a:rPr kumimoji="0" lang="uk-UA" sz="2400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 і усе це добре перемішайте.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uk-UA" sz="2400" i="1" baseline="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Потім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намажте на шматок відпущеного вам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життя</a:t>
            </a:r>
            <a:r>
              <a:rPr lang="uk-UA" sz="24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і пропонуйте усім, кого зустрінете на своєму шляху.</a:t>
            </a:r>
            <a:r>
              <a:rPr kumimoji="0" lang="uk-UA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uk-UA" sz="240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 bwMode="auto">
          <a:xfrm>
            <a:off x="1007096" y="6137920"/>
            <a:ext cx="81369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600" b="1" i="1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Хай щастить !</a:t>
            </a:r>
            <a:endParaRPr kumimoji="0" lang="uk-UA" sz="3600" b="1" i="1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6811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7029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908720"/>
            <a:ext cx="3384376" cy="648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Літературознавча</a:t>
            </a:r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326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b="1" i="1" dirty="0" smtClean="0">
                <a:solidFill>
                  <a:srgbClr val="625B38"/>
                </a:solidFill>
              </a:rPr>
              <a:t>Сторінка перша</a:t>
            </a:r>
            <a:endParaRPr lang="uk-UA" sz="2400" dirty="0">
              <a:solidFill>
                <a:srgbClr val="625B38"/>
              </a:solidFill>
            </a:endParaRPr>
          </a:p>
        </p:txBody>
      </p:sp>
      <p:pic>
        <p:nvPicPr>
          <p:cNvPr id="11" name="Рисунок 10" descr="Literatur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-171400"/>
            <a:ext cx="5417090" cy="74888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170080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Ми живемо у цьому світі, якщо любимо його.</a:t>
            </a:r>
          </a:p>
          <a:p>
            <a:pPr algn="ctr"/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Святе Письмо</a:t>
            </a:r>
            <a:endParaRPr lang="uk-UA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129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У письменника є тільки один учитель: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самі читачі.</a:t>
            </a:r>
          </a:p>
          <a:p>
            <a:pPr algn="ctr"/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     Іван Франко</a:t>
            </a:r>
            <a:endParaRPr lang="uk-UA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E:\!KVITY\123\In the Morning, In the morning hours in the end of Octo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531440"/>
            <a:ext cx="9433047" cy="792278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40466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Georgia" pitchFamily="18" charset="0"/>
              </a:rPr>
              <a:t>А люди здебільшого тим і </a:t>
            </a:r>
            <a:r>
              <a:rPr lang="uk-UA" sz="2400" b="1" i="1" dirty="0" smtClean="0">
                <a:solidFill>
                  <a:schemeClr val="bg1">
                    <a:lumMod val="85000"/>
                  </a:schemeClr>
                </a:solidFill>
                <a:latin typeface="Georgia" pitchFamily="18" charset="0"/>
              </a:rPr>
              <a:t>химерні</a:t>
            </a:r>
            <a:r>
              <a:rPr lang="uk-UA" sz="2400" b="1" i="1" dirty="0" smtClean="0">
                <a:latin typeface="Georgia" pitchFamily="18" charset="0"/>
              </a:rPr>
              <a:t>, що як звикнуть до чогось, перестають помічати диво, на яке колись невимірно чудувалися – хіба ж можна, щоб диво та й жило побіч</a:t>
            </a:r>
            <a:r>
              <a:rPr lang="en-US" sz="2400" b="1" i="1" dirty="0" smtClean="0">
                <a:latin typeface="Georgia" pitchFamily="18" charset="0"/>
              </a:rPr>
              <a:t>?</a:t>
            </a:r>
            <a:endParaRPr lang="uk-UA" sz="2400" b="1" i="1" dirty="0" smtClean="0">
              <a:latin typeface="Georgia" pitchFamily="18" charset="0"/>
            </a:endParaRPr>
          </a:p>
          <a:p>
            <a:r>
              <a:rPr lang="uk-UA" sz="2400" b="1" i="1" dirty="0">
                <a:latin typeface="Georgia" pitchFamily="18" charset="0"/>
              </a:rPr>
              <a:t> </a:t>
            </a:r>
            <a:r>
              <a:rPr lang="uk-UA" sz="2400" b="1" i="1" dirty="0" smtClean="0">
                <a:latin typeface="Georgia" pitchFamily="18" charset="0"/>
              </a:rPr>
              <a:t>                           </a:t>
            </a:r>
            <a:r>
              <a:rPr lang="uk-UA" sz="2400" i="1" dirty="0" smtClean="0">
                <a:latin typeface="Georgia" pitchFamily="18" charset="0"/>
              </a:rPr>
              <a:t>Валерій Шевчук “ Панна квітів ”</a:t>
            </a:r>
            <a:endParaRPr lang="uk-UA" sz="24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asper, From Thailand to Singap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-171400"/>
            <a:ext cx="8352928" cy="72728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Содержимое 12"/>
          <p:cNvSpPr txBox="1">
            <a:spLocks/>
          </p:cNvSpPr>
          <p:nvPr/>
        </p:nvSpPr>
        <p:spPr bwMode="auto">
          <a:xfrm>
            <a:off x="899592" y="-99392"/>
            <a:ext cx="8136904" cy="309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Словникова підказка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 bwMode="auto">
          <a:xfrm>
            <a:off x="1547664" y="1052736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Химерний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:</a:t>
            </a:r>
            <a:endParaRPr kumimoji="0" lang="uk-UA" sz="24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uk-UA" sz="2400" b="1" i="1" dirty="0">
              <a:solidFill>
                <a:schemeClr val="bg1"/>
              </a:solidFill>
              <a:latin typeface="Georgia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uk-UA" sz="2400" b="1" i="1" dirty="0" smtClean="0">
                <a:latin typeface="Georgia" pitchFamily="18" charset="0"/>
              </a:rPr>
              <a:t>Той, що викликає подив.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uk-UA" sz="2400" b="1" i="1" dirty="0" smtClean="0">
              <a:latin typeface="Georgia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Той, якого не може бути насправді.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  <a:defRPr/>
            </a:pPr>
            <a:r>
              <a:rPr lang="uk-UA" sz="2400" b="1" i="1" dirty="0" smtClean="0">
                <a:latin typeface="Georgia" pitchFamily="18" charset="0"/>
              </a:rPr>
              <a:t>Той, якого важко зрозуміти. </a:t>
            </a: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457200" marR="0" lvl="0" indent="-4572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es_in_a_sea_of_mums.jpg"/>
          <p:cNvPicPr>
            <a:picLocks noChangeAspect="1"/>
          </p:cNvPicPr>
          <p:nvPr/>
        </p:nvPicPr>
        <p:blipFill>
          <a:blip r:embed="rId2" cstate="print">
            <a:lum bright="-1000" contrast="-41000"/>
          </a:blip>
          <a:stretch>
            <a:fillRect/>
          </a:stretch>
        </p:blipFill>
        <p:spPr>
          <a:xfrm rot="16200000">
            <a:off x="-1135380" y="1135380"/>
            <a:ext cx="6858000" cy="458724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"/>
          <a:ext cx="4355973" cy="6857994"/>
        </p:xfrm>
        <a:graphic>
          <a:graphicData uri="http://schemas.openxmlformats.org/drawingml/2006/table">
            <a:tbl>
              <a:tblPr/>
              <a:tblGrid>
                <a:gridCol w="483997"/>
                <a:gridCol w="483997"/>
                <a:gridCol w="483997"/>
                <a:gridCol w="483997"/>
                <a:gridCol w="483997"/>
                <a:gridCol w="483997"/>
                <a:gridCol w="483997"/>
                <a:gridCol w="483997"/>
                <a:gridCol w="483997"/>
              </a:tblGrid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endParaRPr lang="uk-UA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Flower-Frame-Illustr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5508104" y="11663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КРОСВОРД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Зеленоочка ”</a:t>
            </a:r>
            <a:endParaRPr lang="uk-UA" sz="24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105273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горизонталі:</a:t>
            </a: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Як автор називає людей, які перестають помічати диво?  </a:t>
            </a:r>
          </a:p>
          <a:p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Це ім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одного з мурашок.</a:t>
            </a:r>
          </a:p>
          <a:p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Що у дівчинці було найдивовижніше?</a:t>
            </a:r>
          </a:p>
          <a:p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Вони приймали її за свою сестру.</a:t>
            </a:r>
            <a:endParaRPr lang="uk-UA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63691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вертикалі: </a:t>
            </a: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Завдяки йому відкрилася страшна таємниця Кріноса.</a:t>
            </a: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Слуга чарівника іноді перетворювався на холодного...</a:t>
            </a: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Це слово для Зеленоочки було дуже чудним.</a:t>
            </a:r>
          </a:p>
          <a:p>
            <a:r>
              <a:rPr lang="uk-UA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Те, що мусила знайти дівчинка у лісі.</a:t>
            </a:r>
            <a:endParaRPr lang="uk-UA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fairytal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509120"/>
            <a:ext cx="1892131" cy="1656003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317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9401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-171400"/>
            <a:ext cx="4644008" cy="7200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692696"/>
            <a:ext cx="3384376" cy="648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dobro-z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1300709" y="1300705"/>
            <a:ext cx="7101412" cy="44999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1560" y="836712"/>
            <a:ext cx="3384376" cy="6480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40" tIns="45720" rIns="91440" bIns="45720" anchor="b" anchorCtr="1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Психологічна</a:t>
            </a:r>
            <a:endParaRPr lang="ru-RU" sz="2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046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Сторінка друга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04664"/>
            <a:ext cx="36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  </a:t>
            </a:r>
            <a:r>
              <a:rPr lang="uk-UA" sz="2000" b="1" i="1" dirty="0" smtClean="0">
                <a:solidFill>
                  <a:schemeClr val="bg2">
                    <a:lumMod val="90000"/>
                  </a:schemeClr>
                </a:solidFill>
                <a:latin typeface="Georgia" pitchFamily="18" charset="0"/>
              </a:rPr>
              <a:t>Наше призначення  – віддавати себе.</a:t>
            </a:r>
          </a:p>
          <a:p>
            <a:pPr algn="ctr"/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       </a:t>
            </a:r>
            <a:r>
              <a:rPr lang="uk-UA" i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Святе Письмо</a:t>
            </a:r>
            <a:endParaRPr lang="uk-UA" i="1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869160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  </a:t>
            </a:r>
            <a:r>
              <a:rPr lang="uk-UA" sz="2000" b="1" i="1" dirty="0" smtClean="0">
                <a:solidFill>
                  <a:schemeClr val="bg2">
                    <a:lumMod val="90000"/>
                  </a:schemeClr>
                </a:solidFill>
                <a:latin typeface="Georgia" pitchFamily="18" charset="0"/>
              </a:rPr>
              <a:t>Найважливіші цінності ми знаходимо тоді, коли заглядаємо в глибини своєї власної душі.</a:t>
            </a:r>
          </a:p>
          <a:p>
            <a:pPr algn="ctr"/>
            <a:r>
              <a:rPr lang="uk-UA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                          </a:t>
            </a:r>
            <a:r>
              <a:rPr lang="uk-UA" i="1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Макс Клеланд</a:t>
            </a:r>
            <a:endParaRPr lang="uk-UA" i="1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r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Злу серця не відкривають</a:t>
            </a:r>
            <a:endParaRPr lang="uk-UA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__1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764704"/>
            <a:ext cx="4471374" cy="3573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havrosh-300x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7005" y="3284984"/>
            <a:ext cx="4916995" cy="35730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5652120" y="1196752"/>
            <a:ext cx="3240360" cy="1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Вони мудрі , бо … йдуть у </a:t>
            </a:r>
            <a:r>
              <a:rPr lang="uk-UA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широкий світ </a:t>
            </a:r>
            <a:r>
              <a: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із </a:t>
            </a:r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розплющеними очима і відкритими серцями.</a:t>
            </a:r>
          </a:p>
          <a:p>
            <a:pPr lvl="0" algn="ctr"/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</a:t>
            </a: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Валерій Шевчук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1115616" y="4725144"/>
            <a:ext cx="3240360" cy="1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Діти мудрі і часом сприймають твори глибше і тонше за дорослих.</a:t>
            </a:r>
          </a:p>
          <a:p>
            <a:pPr lvl="0" algn="ctr"/>
            <a: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</a:t>
            </a:r>
            <a:r>
              <a:rPr kumimoji="0" lang="uk-UA" sz="1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Валерій Шевчук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dais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171400"/>
            <a:ext cx="4752528" cy="7200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 descr="love_for_the_wor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Рисунок 18" descr="fairytale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340768"/>
            <a:ext cx="4499992" cy="55172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 bwMode="auto">
          <a:xfrm>
            <a:off x="323528" y="260648"/>
            <a:ext cx="835292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 bwMode="auto">
          <a:xfrm>
            <a:off x="179512" y="5517232"/>
            <a:ext cx="41044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Очі –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це вікна душі.        </a:t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Леонардо да Вінчі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032" y="1628800"/>
            <a:ext cx="165618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Її очі були величезні й зелені.., здавалося, що то не очі, а зірки якісь особливі світяться.</a:t>
            </a:r>
          </a:p>
          <a:p>
            <a:endParaRPr lang="uk-UA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 Панна</a:t>
            </a:r>
          </a:p>
          <a:p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квітів ”</a:t>
            </a:r>
            <a:endParaRPr lang="uk-UA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51520" y="116632"/>
            <a:ext cx="8640960" cy="1584176"/>
          </a:xfrm>
          <a:prstGeom prst="horizontalScroll">
            <a:avLst/>
          </a:prstGeom>
          <a:solidFill>
            <a:schemeClr val="accent3">
              <a:lumMod val="75000"/>
              <a:alpha val="72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eorgia" pitchFamily="18" charset="0"/>
              </a:rPr>
              <a:t>Добродушна і щира Зеленоочка – уособлення величної сили Краси, яка дарує людям Натхнення, Радість, Надію, Віру і Любов</a:t>
            </a:r>
            <a:endParaRPr lang="uk-UA" sz="2400" b="1" i="1" dirty="0">
              <a:solidFill>
                <a:schemeClr val="accent3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s_Mystic_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4427984" cy="72728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lis_Mystic_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96" y="-171400"/>
            <a:ext cx="4645024" cy="7200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krinos_b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104456" cy="366913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788024" y="5445224"/>
            <a:ext cx="4176464" cy="11795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0" prstMaterial="matte">
            <a:contourClr>
              <a:schemeClr val="bg2">
                <a:lumMod val="25000"/>
              </a:schemeClr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Що б робило добро, якби не існувало зла.        </a:t>
            </a:r>
            <a:b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uk-UA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                </a:t>
            </a:r>
            <a:r>
              <a:rPr kumimoji="0" lang="uk-UA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Михайло Булгаков</a:t>
            </a: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 bwMode="auto">
          <a:xfrm>
            <a:off x="4788024" y="332656"/>
            <a:ext cx="4032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429000"/>
            <a:ext cx="4427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Коли добрий, то й хвалити його не треба, діло його хвалить, а коли прославляють язиком,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то тільки тоді, коли хочуть сховати зло.</a:t>
            </a:r>
          </a:p>
          <a:p>
            <a:pPr algn="ctr"/>
            <a:endParaRPr lang="uk-UA" sz="2000" b="1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</a:t>
            </a:r>
            <a:r>
              <a:rPr lang="uk-UA" sz="1600" i="1" dirty="0" smtClean="0">
                <a:solidFill>
                  <a:schemeClr val="bg1">
                    <a:lumMod val="95000"/>
                  </a:schemeClr>
                </a:solidFill>
              </a:rPr>
              <a:t>“ Панна квітів ”</a:t>
            </a:r>
            <a:endParaRPr lang="uk-UA" sz="16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51520" y="0"/>
            <a:ext cx="8640960" cy="1772816"/>
          </a:xfrm>
          <a:prstGeom prst="horizontalScroll">
            <a:avLst/>
          </a:prstGeom>
          <a:solidFill>
            <a:schemeClr val="bg2">
              <a:lumMod val="75000"/>
              <a:alpha val="72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</a:rPr>
              <a:t>Жорстокий і підступний Крінос </a:t>
            </a: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uk-UA" sz="2400" b="1" i="1" dirty="0" smtClean="0">
                <a:solidFill>
                  <a:schemeClr val="bg1"/>
                </a:solidFill>
                <a:latin typeface="Georgia" pitchFamily="18" charset="0"/>
              </a:rPr>
              <a:t>(від міфологічного Кронос) – символ жорстокої сили, що вимагає багато жертв</a:t>
            </a:r>
            <a:endParaRPr lang="uk-UA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ОТКРЫТАЯ 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ОТКРЫТАЯ КНИГА</Template>
  <TotalTime>910</TotalTime>
  <Words>632</Words>
  <Application>Microsoft Office PowerPoint</Application>
  <PresentationFormat>Экран (4:3)</PresentationFormat>
  <Paragraphs>114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ОТКРЫТАЯ КНИГА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vipuser</cp:lastModifiedBy>
  <cp:revision>154</cp:revision>
  <dcterms:created xsi:type="dcterms:W3CDTF">2011-07-26T07:05:49Z</dcterms:created>
  <dcterms:modified xsi:type="dcterms:W3CDTF">2013-03-25T12:32:41Z</dcterms:modified>
</cp:coreProperties>
</file>