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76" r:id="rId12"/>
    <p:sldId id="275" r:id="rId13"/>
    <p:sldId id="274" r:id="rId14"/>
    <p:sldId id="272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  <a:srgbClr val="161B0B"/>
    <a:srgbClr val="663300"/>
    <a:srgbClr val="FFCF37"/>
    <a:srgbClr val="003300"/>
    <a:srgbClr val="D4B70A"/>
    <a:srgbClr val="2E391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>
      <p:cViewPr>
        <p:scale>
          <a:sx n="82" d="100"/>
          <a:sy n="82" d="100"/>
        </p:scale>
        <p:origin x="-123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6573-AF59-468E-87C2-A5F1250F5F08}" type="datetimeFigureOut">
              <a:rPr lang="uk-UA" smtClean="0"/>
              <a:pPr/>
              <a:t>19.11.2014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47EF-9331-428E-BB18-0B690D9CAD7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22.jpeg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8610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Georgia" pitchFamily="18" charset="0"/>
              </a:rPr>
              <a:t>Духовна краса та виняткова сміливість героїв Володимира Рутківського. </a:t>
            </a:r>
          </a:p>
          <a:p>
            <a:pPr algn="ctr"/>
            <a:r>
              <a:rPr lang="uk-UA" sz="2800" b="1" dirty="0" smtClean="0">
                <a:solidFill>
                  <a:srgbClr val="500000"/>
                </a:solidFill>
                <a:latin typeface="Georgia" pitchFamily="18" charset="0"/>
              </a:rPr>
              <a:t>Історичне буття українського народу </a:t>
            </a:r>
          </a:p>
          <a:p>
            <a:pPr algn="ctr"/>
            <a:r>
              <a:rPr lang="uk-UA" sz="2800" b="1" dirty="0" smtClean="0">
                <a:solidFill>
                  <a:srgbClr val="500000"/>
                </a:solidFill>
                <a:latin typeface="Georgia" pitchFamily="18" charset="0"/>
              </a:rPr>
              <a:t>через світосприйняття дванадцятилітніх джур козака Швайки.</a:t>
            </a:r>
          </a:p>
          <a:p>
            <a:pPr algn="ctr"/>
            <a:endParaRPr lang="uk-UA" sz="3200" dirty="0"/>
          </a:p>
          <a:p>
            <a:pPr algn="ctr"/>
            <a:endParaRPr lang="uk-UA" sz="3200" dirty="0" smtClean="0"/>
          </a:p>
          <a:p>
            <a:pPr algn="ctr"/>
            <a:endParaRPr lang="uk-UA" sz="3200" dirty="0"/>
          </a:p>
          <a:p>
            <a:pPr algn="ctr"/>
            <a:endParaRPr lang="uk-UA" sz="3200" dirty="0" smtClean="0">
              <a:solidFill>
                <a:schemeClr val="bg2"/>
              </a:solidFill>
            </a:endParaRPr>
          </a:p>
          <a:p>
            <a:pPr algn="r"/>
            <a:endParaRPr lang="uk-UA" sz="3200" dirty="0" smtClean="0">
              <a:solidFill>
                <a:schemeClr val="bg2"/>
              </a:solidFill>
            </a:endParaRPr>
          </a:p>
          <a:p>
            <a:pPr algn="r"/>
            <a:r>
              <a:rPr lang="uk-UA" sz="2400" i="1" dirty="0" smtClean="0">
                <a:solidFill>
                  <a:schemeClr val="bg2"/>
                </a:solidFill>
              </a:rPr>
              <a:t>Отак воно і йдеться до Руїни.</a:t>
            </a:r>
          </a:p>
          <a:p>
            <a:pPr algn="r"/>
            <a:r>
              <a:rPr lang="uk-UA" sz="2400" i="1" dirty="0" smtClean="0">
                <a:solidFill>
                  <a:schemeClr val="bg2"/>
                </a:solidFill>
              </a:rPr>
              <a:t> Отак ми загрузаємо в убозтво.</a:t>
            </a:r>
          </a:p>
          <a:p>
            <a:pPr algn="r"/>
            <a:r>
              <a:rPr lang="uk-UA" sz="2400" i="1" dirty="0" smtClean="0">
                <a:solidFill>
                  <a:schemeClr val="bg2"/>
                </a:solidFill>
              </a:rPr>
              <a:t>Є </a:t>
            </a:r>
            <a:r>
              <a:rPr lang="uk-UA" sz="2400" i="1" dirty="0" smtClean="0">
                <a:solidFill>
                  <a:schemeClr val="bg2"/>
                </a:solidFill>
              </a:rPr>
              <a:t>боротьба за долю України.</a:t>
            </a:r>
          </a:p>
          <a:p>
            <a:pPr algn="r"/>
            <a:r>
              <a:rPr lang="uk-UA" sz="2400" i="1" dirty="0" smtClean="0">
                <a:solidFill>
                  <a:schemeClr val="bg2"/>
                </a:solidFill>
              </a:rPr>
              <a:t>Все інше – то велике мискоробство.</a:t>
            </a:r>
          </a:p>
          <a:p>
            <a:pPr algn="r"/>
            <a:r>
              <a:rPr lang="uk-UA" sz="2400" i="1" dirty="0" smtClean="0">
                <a:solidFill>
                  <a:schemeClr val="bg2"/>
                </a:solidFill>
              </a:rPr>
              <a:t>Ліна Костенко</a:t>
            </a:r>
            <a:endParaRPr lang="uk-UA" sz="2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971800"/>
          </a:xfrm>
        </p:spPr>
        <p:txBody>
          <a:bodyPr numCol="3"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Грицик</a:t>
            </a:r>
          </a:p>
          <a:p>
            <a:pPr>
              <a:lnSpc>
                <a:spcPct val="120000"/>
              </a:lnSpc>
              <a:buNone/>
            </a:pPr>
            <a:endParaRPr lang="uk-UA" sz="2000" b="1" dirty="0">
              <a:latin typeface="Georgia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161B0B"/>
                </a:solidFill>
                <a:latin typeface="Georgia" pitchFamily="18" charset="0"/>
              </a:rPr>
              <a:t>Родина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161B0B"/>
                </a:solidFill>
                <a:latin typeface="Georgia" pitchFamily="18" charset="0"/>
              </a:rPr>
              <a:t>Темперамент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161B0B"/>
                </a:solidFill>
                <a:latin typeface="Georgia" pitchFamily="18" charset="0"/>
              </a:rPr>
              <a:t>Рід занять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161B0B"/>
                </a:solidFill>
                <a:latin typeface="Georgia" pitchFamily="18" charset="0"/>
              </a:rPr>
              <a:t>Особливі вміння</a:t>
            </a:r>
          </a:p>
          <a:p>
            <a:pPr algn="ctr">
              <a:lnSpc>
                <a:spcPct val="120000"/>
              </a:lnSpc>
              <a:buNone/>
            </a:pPr>
            <a:endParaRPr lang="uk-UA" sz="2300" b="1" dirty="0" smtClean="0">
              <a:solidFill>
                <a:srgbClr val="161B0B"/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Санько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Відмінні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971800"/>
          </a:xfrm>
        </p:spPr>
        <p:txBody>
          <a:bodyPr numCol="3"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Грицик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Сирота</a:t>
            </a:r>
          </a:p>
          <a:p>
            <a:pPr>
              <a:lnSpc>
                <a:spcPct val="120000"/>
              </a:lnSpc>
              <a:buNone/>
            </a:pPr>
            <a:endParaRPr lang="uk-UA" sz="2000" b="1" dirty="0">
              <a:latin typeface="Georgia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Родина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Темперамент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Рід занять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Особливі вміння</a:t>
            </a:r>
          </a:p>
          <a:p>
            <a:pPr algn="ctr">
              <a:lnSpc>
                <a:spcPct val="120000"/>
              </a:lnSpc>
              <a:buNone/>
            </a:pPr>
            <a:endParaRPr lang="uk-UA" sz="23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Санько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матір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Відмінні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971800"/>
          </a:xfrm>
        </p:spPr>
        <p:txBody>
          <a:bodyPr numCol="3"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Грицик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Сирота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Жвавий і непосидючий</a:t>
            </a:r>
          </a:p>
          <a:p>
            <a:pPr>
              <a:lnSpc>
                <a:spcPct val="120000"/>
              </a:lnSpc>
              <a:buNone/>
            </a:pPr>
            <a:endParaRPr lang="uk-UA" sz="2000" b="1" dirty="0">
              <a:latin typeface="Georgia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Родина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Темперамент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Рід занять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Особливі вміння</a:t>
            </a:r>
          </a:p>
          <a:p>
            <a:pPr algn="ctr">
              <a:lnSpc>
                <a:spcPct val="120000"/>
              </a:lnSpc>
              <a:buNone/>
            </a:pPr>
            <a:endParaRPr lang="uk-UA" sz="23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Санько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матір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Спокійний і мрійливий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Відмінні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971800"/>
          </a:xfrm>
        </p:spPr>
        <p:txBody>
          <a:bodyPr numCol="3"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Грицик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Сирота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Жвавий і непосидючий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Пасе панську худобу</a:t>
            </a:r>
          </a:p>
          <a:p>
            <a:pPr>
              <a:lnSpc>
                <a:spcPct val="120000"/>
              </a:lnSpc>
              <a:buNone/>
            </a:pPr>
            <a:endParaRPr lang="uk-UA" sz="2000" b="1" dirty="0">
              <a:latin typeface="Georgia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Родина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Темперамент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Рід занять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Особливі вміння</a:t>
            </a:r>
          </a:p>
          <a:p>
            <a:pPr algn="ctr">
              <a:lnSpc>
                <a:spcPct val="120000"/>
              </a:lnSpc>
              <a:buNone/>
            </a:pPr>
            <a:endParaRPr lang="uk-UA" sz="2300" b="1" dirty="0" smtClean="0"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Санько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матір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Спокійний і мрійливий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Пасе власних курчат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Відмінні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609600"/>
            <a:ext cx="9144000" cy="4038600"/>
          </a:xfrm>
        </p:spPr>
        <p:txBody>
          <a:bodyPr numCol="3">
            <a:normAutofit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Грицик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Сирота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Жвавий і непосидючий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Пасе панську худобу</a:t>
            </a:r>
            <a:endParaRPr lang="uk-UA" sz="2000" dirty="0">
              <a:solidFill>
                <a:srgbClr val="003300"/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зіркі очі, знає татарську мову, його слухається бугай Петрик</a:t>
            </a:r>
          </a:p>
          <a:p>
            <a:pPr algn="ctr">
              <a:lnSpc>
                <a:spcPct val="120000"/>
              </a:lnSpc>
              <a:buNone/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Родина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Темперамент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Рід занять</a:t>
            </a:r>
          </a:p>
          <a:p>
            <a:pPr algn="ctr">
              <a:lnSpc>
                <a:spcPct val="120000"/>
              </a:lnSpc>
            </a:pPr>
            <a:r>
              <a:rPr lang="uk-UA" sz="2000" b="1" dirty="0" smtClean="0">
                <a:solidFill>
                  <a:srgbClr val="003300"/>
                </a:solidFill>
                <a:latin typeface="Georgia" pitchFamily="18" charset="0"/>
              </a:rPr>
              <a:t>Особливі вміння</a:t>
            </a:r>
          </a:p>
          <a:p>
            <a:pPr algn="ctr">
              <a:lnSpc>
                <a:spcPct val="120000"/>
              </a:lnSpc>
            </a:pPr>
            <a:endParaRPr lang="uk-UA" sz="2000" b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uk-UA" sz="2000" b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300" b="1" dirty="0" smtClean="0">
                <a:solidFill>
                  <a:srgbClr val="663300"/>
                </a:solidFill>
                <a:latin typeface="Georgia" pitchFamily="18" charset="0"/>
              </a:rPr>
              <a:t>Санько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матір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Спокійний і мрійливий</a:t>
            </a:r>
            <a:endParaRPr lang="uk-UA" sz="1800" dirty="0" smtClean="0">
              <a:solidFill>
                <a:srgbClr val="003300"/>
              </a:solidFill>
              <a:latin typeface="Georgia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Пасе власних курчат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2000" dirty="0" smtClean="0">
                <a:solidFill>
                  <a:srgbClr val="003300"/>
                </a:solidFill>
                <a:latin typeface="Georgia" pitchFamily="18" charset="0"/>
              </a:rPr>
              <a:t>Має талант характерника (вміє подумки віддавати накази і навіювати іншим власні думки)</a:t>
            </a:r>
            <a:endParaRPr lang="uk-UA" sz="2000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Відмінні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Сторінка третя “ Доросле життя ”</a:t>
            </a:r>
            <a:endParaRPr lang="uk-UA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24200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У козака життя коротке,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а слава вічна.</a:t>
            </a:r>
          </a:p>
          <a:p>
            <a:pPr algn="r"/>
            <a:r>
              <a:rPr lang="uk-UA" sz="2800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Козацьке прислів</a:t>
            </a:r>
            <a:r>
              <a:rPr lang="en-US" sz="2800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’</a:t>
            </a:r>
            <a:r>
              <a:rPr lang="uk-UA" sz="2800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я</a:t>
            </a:r>
            <a:endParaRPr lang="uk-UA" sz="2800" i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От що в нас є – могили та й могили, 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та Чорний Шлях з невільницьким плачем.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Цьому народу світ уже немилий 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від зайшлих вбивць і від своїх нікчем.</a:t>
            </a:r>
          </a:p>
          <a:p>
            <a:pPr algn="r"/>
            <a:r>
              <a:rPr lang="uk-UA" sz="2800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Ліна Костенко</a:t>
            </a:r>
            <a:endParaRPr lang="uk-UA" sz="2800" i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Психологічне моделювання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570037"/>
            <a:ext cx="7162800" cy="452596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rgbClr val="161B0B"/>
                </a:solidFill>
              </a:rPr>
              <a:t>1. “ Опасистий молодик з чіпкими очима. 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rgbClr val="161B0B"/>
                </a:solidFill>
              </a:rPr>
              <a:t>	Багато гріхів на його совісті ”.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rgbClr val="161B0B"/>
                </a:solidFill>
              </a:rPr>
              <a:t>2. “ Дебелий сивуватий татарин зі шрамом через щоку ”.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rgbClr val="161B0B"/>
                </a:solidFill>
              </a:rPr>
              <a:t>3. “ Сидів у своїй світлиці і в задумі погладжував опасисте черево ”.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rgbClr val="161B0B"/>
                </a:solidFill>
              </a:rPr>
              <a:t>4. “ Страшні козаки в плавнях, але він у гніві ще страшніший ”.</a:t>
            </a:r>
            <a:endParaRPr lang="uk-UA" sz="2800" b="1" dirty="0">
              <a:solidFill>
                <a:srgbClr val="161B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Психологічне моделювання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4600" y="1036637"/>
            <a:ext cx="6629400" cy="71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None/>
            </a:pPr>
            <a:r>
              <a:rPr lang="uk-UA" b="1" dirty="0" smtClean="0">
                <a:solidFill>
                  <a:srgbClr val="663300"/>
                </a:solidFill>
              </a:rPr>
              <a:t> </a:t>
            </a:r>
            <a:r>
              <a:rPr lang="uk-UA" b="1" dirty="0" smtClean="0">
                <a:solidFill>
                  <a:srgbClr val="663300"/>
                </a:solidFill>
              </a:rPr>
              <a:t>Юзеф </a:t>
            </a:r>
            <a:r>
              <a:rPr lang="uk-UA" b="1" dirty="0" smtClean="0">
                <a:solidFill>
                  <a:srgbClr val="663300"/>
                </a:solidFill>
              </a:rPr>
              <a:t>Тишкевич</a:t>
            </a:r>
            <a:endParaRPr lang="uk-UA" b="1" dirty="0" smtClean="0">
              <a:solidFill>
                <a:srgbClr val="66330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514600" y="1752600"/>
            <a:ext cx="6629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Саїд-мурза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4600" y="2438400"/>
            <a:ext cx="6629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Пан Кобильський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514600" y="3048000"/>
            <a:ext cx="6629400" cy="71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Гафур-ага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Documents and Settings\OLGA.SIMYA-ZAW.000\Мои документы\Мои рисунки\Димко.tif"/>
          <p:cNvPicPr>
            <a:picLocks noChangeAspect="1" noChangeArrowheads="1"/>
          </p:cNvPicPr>
          <p:nvPr/>
        </p:nvPicPr>
        <p:blipFill>
          <a:blip r:embed="rId2" cstate="print"/>
          <a:srcRect t="17473" b="6348"/>
          <a:stretch>
            <a:fillRect/>
          </a:stretch>
        </p:blipFill>
        <p:spPr bwMode="auto">
          <a:xfrm rot="5400000">
            <a:off x="4073768" y="3927233"/>
            <a:ext cx="3048001" cy="2813538"/>
          </a:xfrm>
          <a:prstGeom prst="rect">
            <a:avLst/>
          </a:prstGeom>
          <a:noFill/>
        </p:spPr>
      </p:pic>
      <p:pic>
        <p:nvPicPr>
          <p:cNvPr id="40963" name="Picture 3" descr="E:\Documents and Settings\OLGA.SIMYA-ZAW.000\Мои документы\Мои рисунки\Санько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0846" y="-260846"/>
            <a:ext cx="1840509" cy="2362200"/>
          </a:xfrm>
          <a:prstGeom prst="rect">
            <a:avLst/>
          </a:prstGeom>
          <a:noFill/>
        </p:spPr>
      </p:pic>
      <p:pic>
        <p:nvPicPr>
          <p:cNvPr id="40964" name="Picture 4" descr="E:\Documents and Settings\OLGA.SIMYA-ZAW.000\Мои документы\Мои рисунки\Кобильський.tif"/>
          <p:cNvPicPr>
            <a:picLocks noChangeAspect="1" noChangeArrowheads="1"/>
          </p:cNvPicPr>
          <p:nvPr/>
        </p:nvPicPr>
        <p:blipFill>
          <a:blip r:embed="rId4" cstate="print"/>
          <a:srcRect t="14497"/>
          <a:stretch>
            <a:fillRect/>
          </a:stretch>
        </p:blipFill>
        <p:spPr bwMode="auto">
          <a:xfrm rot="5400000">
            <a:off x="4918982" y="1710418"/>
            <a:ext cx="1973035" cy="2209800"/>
          </a:xfrm>
          <a:prstGeom prst="rect">
            <a:avLst/>
          </a:prstGeom>
          <a:noFill/>
        </p:spPr>
      </p:pic>
      <p:pic>
        <p:nvPicPr>
          <p:cNvPr id="40965" name="Picture 5" descr="E:\Documents and Settings\OLGA.SIMYA-ZAW.000\Мои документы\Мои рисунки\Мацик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15363" y="1523236"/>
            <a:ext cx="1981201" cy="2592330"/>
          </a:xfrm>
          <a:prstGeom prst="rect">
            <a:avLst/>
          </a:prstGeom>
          <a:noFill/>
        </p:spPr>
      </p:pic>
      <p:pic>
        <p:nvPicPr>
          <p:cNvPr id="40966" name="Picture 6" descr="E:\Documents and Settings\OLGA.SIMYA-ZAW.000\Мои документы\Мои рисунки\Швайка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50580" y="4260580"/>
            <a:ext cx="3048000" cy="2146840"/>
          </a:xfrm>
          <a:prstGeom prst="rect">
            <a:avLst/>
          </a:prstGeom>
          <a:noFill/>
        </p:spPr>
      </p:pic>
      <p:pic>
        <p:nvPicPr>
          <p:cNvPr id="40967" name="Picture 7" descr="E:\Documents and Settings\OLGA.SIMYA-ZAW.000\Мои документы\Мои рисунки\Тишкевич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136049" y="1725848"/>
            <a:ext cx="1872335" cy="2143568"/>
          </a:xfrm>
          <a:prstGeom prst="rect">
            <a:avLst/>
          </a:prstGeom>
          <a:noFill/>
        </p:spPr>
      </p:pic>
      <p:pic>
        <p:nvPicPr>
          <p:cNvPr id="40968" name="Picture 8" descr="E:\Documents and Settings\OLGA.SIMYA-ZAW.000\Мои документы\Мои рисунки\Рашит.tif"/>
          <p:cNvPicPr>
            <a:picLocks noChangeAspect="1" noChangeArrowheads="1"/>
          </p:cNvPicPr>
          <p:nvPr/>
        </p:nvPicPr>
        <p:blipFill>
          <a:blip r:embed="rId8" cstate="print"/>
          <a:srcRect l="11876" t="8908" r="8262"/>
          <a:stretch>
            <a:fillRect/>
          </a:stretch>
        </p:blipFill>
        <p:spPr bwMode="auto">
          <a:xfrm rot="16200000">
            <a:off x="4760119" y="-416719"/>
            <a:ext cx="1833563" cy="2667000"/>
          </a:xfrm>
          <a:prstGeom prst="rect">
            <a:avLst/>
          </a:prstGeom>
          <a:noFill/>
        </p:spPr>
      </p:pic>
      <p:pic>
        <p:nvPicPr>
          <p:cNvPr id="40969" name="Picture 9" descr="E:\Documents and Settings\OLGA.SIMYA-ZAW.000\Мои документы\Мои рисунки\Грицик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09096" y="1719704"/>
            <a:ext cx="1993902" cy="2212093"/>
          </a:xfrm>
          <a:prstGeom prst="rect">
            <a:avLst/>
          </a:prstGeom>
          <a:noFill/>
        </p:spPr>
      </p:pic>
      <p:pic>
        <p:nvPicPr>
          <p:cNvPr id="40970" name="Picture 10" descr="E:\Documents and Settings\OLGA.SIMYA-ZAW.000\Мои документы\Мои рисунки\Дід Кудьма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1605652" y="4261748"/>
            <a:ext cx="3048000" cy="2144502"/>
          </a:xfrm>
          <a:prstGeom prst="rect">
            <a:avLst/>
          </a:prstGeom>
          <a:noFill/>
        </p:spPr>
      </p:pic>
      <p:pic>
        <p:nvPicPr>
          <p:cNvPr id="40971" name="Picture 11" descr="E:\Documents and Settings\OLGA.SIMYA-ZAW.000\Мои документы\Мои рисунки\Дід Кіпчик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7162124" y="-153074"/>
            <a:ext cx="1828801" cy="2134951"/>
          </a:xfrm>
          <a:prstGeom prst="rect">
            <a:avLst/>
          </a:prstGeom>
          <a:noFill/>
        </p:spPr>
      </p:pic>
      <p:pic>
        <p:nvPicPr>
          <p:cNvPr id="40972" name="Picture 12" descr="E:\Documents and Settings\OLGA.SIMYA-ZAW.000\Мои документы\Мои рисунки\Вирвизуб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2481151" y="-118949"/>
            <a:ext cx="1819501" cy="2057400"/>
          </a:xfrm>
          <a:prstGeom prst="rect">
            <a:avLst/>
          </a:prstGeom>
          <a:noFill/>
        </p:spPr>
      </p:pic>
      <p:pic>
        <p:nvPicPr>
          <p:cNvPr id="40973" name="Picture 13" descr="E:\Documents and Settings\OLGA.SIMYA-ZAW.000\Мои документы\Мои рисунки\Саїд-мурза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6423076" y="4137075"/>
            <a:ext cx="3155849" cy="228599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1.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622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4196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3.</a:t>
            </a:r>
            <a:endParaRPr lang="uk-U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4.</a:t>
            </a:r>
            <a:endParaRPr lang="uk-UA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752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5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6.</a:t>
            </a:r>
            <a:endParaRPr lang="uk-UA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7.</a:t>
            </a:r>
            <a:endParaRPr lang="uk-UA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104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8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810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9.</a:t>
            </a:r>
            <a:endParaRPr lang="uk-UA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981200" y="3810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10.</a:t>
            </a:r>
            <a:endParaRPr lang="uk-UA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191000" y="3810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11.</a:t>
            </a:r>
            <a:endParaRPr lang="uk-UA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010400" y="38862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12.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Documents and Settings\OLGA.SIMYA-ZAW.000\Мои документы\Мои рисунки\Димко.tif"/>
          <p:cNvPicPr>
            <a:picLocks noChangeAspect="1" noChangeArrowheads="1"/>
          </p:cNvPicPr>
          <p:nvPr/>
        </p:nvPicPr>
        <p:blipFill>
          <a:blip r:embed="rId2" cstate="print"/>
          <a:srcRect t="17473" b="6348"/>
          <a:stretch>
            <a:fillRect/>
          </a:stretch>
        </p:blipFill>
        <p:spPr bwMode="auto">
          <a:xfrm rot="5400000">
            <a:off x="4073768" y="3927233"/>
            <a:ext cx="3048001" cy="2813538"/>
          </a:xfrm>
          <a:prstGeom prst="rect">
            <a:avLst/>
          </a:prstGeom>
          <a:noFill/>
        </p:spPr>
      </p:pic>
      <p:pic>
        <p:nvPicPr>
          <p:cNvPr id="40963" name="Picture 3" descr="E:\Documents and Settings\OLGA.SIMYA-ZAW.000\Мои документы\Мои рисунки\Санько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0846" y="-260846"/>
            <a:ext cx="1840509" cy="2362200"/>
          </a:xfrm>
          <a:prstGeom prst="rect">
            <a:avLst/>
          </a:prstGeom>
          <a:noFill/>
        </p:spPr>
      </p:pic>
      <p:pic>
        <p:nvPicPr>
          <p:cNvPr id="40964" name="Picture 4" descr="E:\Documents and Settings\OLGA.SIMYA-ZAW.000\Мои документы\Мои рисунки\Кобильський.tif"/>
          <p:cNvPicPr>
            <a:picLocks noChangeAspect="1" noChangeArrowheads="1"/>
          </p:cNvPicPr>
          <p:nvPr/>
        </p:nvPicPr>
        <p:blipFill>
          <a:blip r:embed="rId4" cstate="print"/>
          <a:srcRect t="14497"/>
          <a:stretch>
            <a:fillRect/>
          </a:stretch>
        </p:blipFill>
        <p:spPr bwMode="auto">
          <a:xfrm rot="5400000">
            <a:off x="4918982" y="1710418"/>
            <a:ext cx="1973035" cy="2209800"/>
          </a:xfrm>
          <a:prstGeom prst="rect">
            <a:avLst/>
          </a:prstGeom>
          <a:noFill/>
        </p:spPr>
      </p:pic>
      <p:pic>
        <p:nvPicPr>
          <p:cNvPr id="40965" name="Picture 5" descr="E:\Documents and Settings\OLGA.SIMYA-ZAW.000\Мои документы\Мои рисунки\Мацик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15363" y="1523236"/>
            <a:ext cx="1981201" cy="2592330"/>
          </a:xfrm>
          <a:prstGeom prst="rect">
            <a:avLst/>
          </a:prstGeom>
          <a:noFill/>
        </p:spPr>
      </p:pic>
      <p:pic>
        <p:nvPicPr>
          <p:cNvPr id="40966" name="Picture 6" descr="E:\Documents and Settings\OLGA.SIMYA-ZAW.000\Мои документы\Мои рисунки\Швайка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50580" y="4260580"/>
            <a:ext cx="3048000" cy="2146840"/>
          </a:xfrm>
          <a:prstGeom prst="rect">
            <a:avLst/>
          </a:prstGeom>
          <a:noFill/>
        </p:spPr>
      </p:pic>
      <p:pic>
        <p:nvPicPr>
          <p:cNvPr id="40967" name="Picture 7" descr="E:\Documents and Settings\OLGA.SIMYA-ZAW.000\Мои документы\Мои рисунки\Тишкевич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136049" y="1725848"/>
            <a:ext cx="1872335" cy="2143568"/>
          </a:xfrm>
          <a:prstGeom prst="rect">
            <a:avLst/>
          </a:prstGeom>
          <a:noFill/>
        </p:spPr>
      </p:pic>
      <p:pic>
        <p:nvPicPr>
          <p:cNvPr id="40968" name="Picture 8" descr="E:\Documents and Settings\OLGA.SIMYA-ZAW.000\Мои документы\Мои рисунки\Рашит.tif"/>
          <p:cNvPicPr>
            <a:picLocks noChangeAspect="1" noChangeArrowheads="1"/>
          </p:cNvPicPr>
          <p:nvPr/>
        </p:nvPicPr>
        <p:blipFill>
          <a:blip r:embed="rId8" cstate="print"/>
          <a:srcRect l="11876" t="8908" r="8262"/>
          <a:stretch>
            <a:fillRect/>
          </a:stretch>
        </p:blipFill>
        <p:spPr bwMode="auto">
          <a:xfrm rot="16200000">
            <a:off x="4760119" y="-416719"/>
            <a:ext cx="1833563" cy="2667000"/>
          </a:xfrm>
          <a:prstGeom prst="rect">
            <a:avLst/>
          </a:prstGeom>
          <a:noFill/>
        </p:spPr>
      </p:pic>
      <p:pic>
        <p:nvPicPr>
          <p:cNvPr id="40969" name="Picture 9" descr="E:\Documents and Settings\OLGA.SIMYA-ZAW.000\Мои документы\Мои рисунки\Грицик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09096" y="1719704"/>
            <a:ext cx="1993902" cy="2212093"/>
          </a:xfrm>
          <a:prstGeom prst="rect">
            <a:avLst/>
          </a:prstGeom>
          <a:noFill/>
        </p:spPr>
      </p:pic>
      <p:pic>
        <p:nvPicPr>
          <p:cNvPr id="40970" name="Picture 10" descr="E:\Documents and Settings\OLGA.SIMYA-ZAW.000\Мои документы\Мои рисунки\Дід Кудьма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1605652" y="4261748"/>
            <a:ext cx="3048000" cy="2144502"/>
          </a:xfrm>
          <a:prstGeom prst="rect">
            <a:avLst/>
          </a:prstGeom>
          <a:noFill/>
        </p:spPr>
      </p:pic>
      <p:pic>
        <p:nvPicPr>
          <p:cNvPr id="40971" name="Picture 11" descr="E:\Documents and Settings\OLGA.SIMYA-ZAW.000\Мои документы\Мои рисунки\Дід Кіпчик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7162124" y="-153074"/>
            <a:ext cx="1828801" cy="2134951"/>
          </a:xfrm>
          <a:prstGeom prst="rect">
            <a:avLst/>
          </a:prstGeom>
          <a:noFill/>
        </p:spPr>
      </p:pic>
      <p:pic>
        <p:nvPicPr>
          <p:cNvPr id="40972" name="Picture 12" descr="E:\Documents and Settings\OLGA.SIMYA-ZAW.000\Мои документы\Мои рисунки\Вирвизуб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2481151" y="-118949"/>
            <a:ext cx="1819501" cy="2057400"/>
          </a:xfrm>
          <a:prstGeom prst="rect">
            <a:avLst/>
          </a:prstGeom>
          <a:noFill/>
        </p:spPr>
      </p:pic>
      <p:pic>
        <p:nvPicPr>
          <p:cNvPr id="40973" name="Picture 13" descr="E:\Documents and Settings\OLGA.SIMYA-ZAW.000\Мои документы\Мои рисунки\Саїд-мурза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6423076" y="4137075"/>
            <a:ext cx="3155849" cy="228599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1.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622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4196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3.</a:t>
            </a:r>
            <a:endParaRPr lang="uk-U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0" y="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4.</a:t>
            </a:r>
            <a:endParaRPr lang="uk-UA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752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5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6.</a:t>
            </a:r>
            <a:endParaRPr lang="uk-UA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7.</a:t>
            </a:r>
            <a:endParaRPr lang="uk-UA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10400" y="1828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8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810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9.</a:t>
            </a:r>
            <a:endParaRPr lang="uk-UA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981200" y="3810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10.</a:t>
            </a:r>
            <a:endParaRPr lang="uk-UA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191000" y="3810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11.</a:t>
            </a:r>
            <a:endParaRPr lang="uk-UA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010400" y="38862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12.</a:t>
            </a:r>
            <a:endParaRPr lang="uk-UA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57200" y="15240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Санько</a:t>
            </a:r>
            <a:endParaRPr lang="uk-UA" dirty="0"/>
          </a:p>
        </p:txBody>
      </p:sp>
      <p:sp>
        <p:nvSpPr>
          <p:cNvPr id="30" name="TextBox 29"/>
          <p:cNvSpPr txBox="1"/>
          <p:nvPr/>
        </p:nvSpPr>
        <p:spPr>
          <a:xfrm>
            <a:off x="2819400" y="1524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Вирвизуб</a:t>
            </a:r>
            <a:endParaRPr lang="uk-UA" dirty="0"/>
          </a:p>
        </p:txBody>
      </p:sp>
      <p:sp>
        <p:nvSpPr>
          <p:cNvPr id="31" name="TextBox 30"/>
          <p:cNvSpPr txBox="1"/>
          <p:nvPr/>
        </p:nvSpPr>
        <p:spPr>
          <a:xfrm>
            <a:off x="5105400" y="1524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Рашит</a:t>
            </a:r>
            <a:endParaRPr lang="uk-UA" dirty="0"/>
          </a:p>
        </p:txBody>
      </p:sp>
      <p:sp>
        <p:nvSpPr>
          <p:cNvPr id="32" name="TextBox 31"/>
          <p:cNvSpPr txBox="1"/>
          <p:nvPr/>
        </p:nvSpPr>
        <p:spPr>
          <a:xfrm>
            <a:off x="7467600" y="1524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Дід Кібчик</a:t>
            </a:r>
            <a:endParaRPr lang="uk-UA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3429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Грицик</a:t>
            </a:r>
            <a:endParaRPr lang="uk-UA" dirty="0"/>
          </a:p>
        </p:txBody>
      </p:sp>
      <p:sp>
        <p:nvSpPr>
          <p:cNvPr id="34" name="TextBox 33"/>
          <p:cNvSpPr txBox="1"/>
          <p:nvPr/>
        </p:nvSpPr>
        <p:spPr>
          <a:xfrm>
            <a:off x="2590800" y="34290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Рудий Мацик</a:t>
            </a:r>
            <a:endParaRPr lang="uk-UA" dirty="0"/>
          </a:p>
        </p:txBody>
      </p:sp>
      <p:sp>
        <p:nvSpPr>
          <p:cNvPr id="35" name="TextBox 34"/>
          <p:cNvSpPr txBox="1"/>
          <p:nvPr/>
        </p:nvSpPr>
        <p:spPr>
          <a:xfrm>
            <a:off x="4876800" y="34290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Пан Кобильський</a:t>
            </a:r>
            <a:endParaRPr lang="uk-UA" dirty="0"/>
          </a:p>
        </p:txBody>
      </p:sp>
      <p:sp>
        <p:nvSpPr>
          <p:cNvPr id="36" name="TextBox 35"/>
          <p:cNvSpPr txBox="1"/>
          <p:nvPr/>
        </p:nvSpPr>
        <p:spPr>
          <a:xfrm>
            <a:off x="7467600" y="33528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Тишкевич</a:t>
            </a:r>
            <a:endParaRPr lang="uk-UA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6488668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Пилип Швайка</a:t>
            </a:r>
            <a:endParaRPr lang="uk-UA" dirty="0"/>
          </a:p>
        </p:txBody>
      </p:sp>
      <p:sp>
        <p:nvSpPr>
          <p:cNvPr id="38" name="TextBox 37"/>
          <p:cNvSpPr txBox="1"/>
          <p:nvPr/>
        </p:nvSpPr>
        <p:spPr>
          <a:xfrm>
            <a:off x="2362200" y="6488668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Дід Кудьма</a:t>
            </a:r>
            <a:endParaRPr lang="uk-UA" dirty="0"/>
          </a:p>
        </p:txBody>
      </p:sp>
      <p:sp>
        <p:nvSpPr>
          <p:cNvPr id="39" name="TextBox 38"/>
          <p:cNvSpPr txBox="1"/>
          <p:nvPr/>
        </p:nvSpPr>
        <p:spPr>
          <a:xfrm>
            <a:off x="4876800" y="6488668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Демко</a:t>
            </a:r>
            <a:endParaRPr lang="uk-UA" dirty="0"/>
          </a:p>
        </p:txBody>
      </p:sp>
      <p:sp>
        <p:nvSpPr>
          <p:cNvPr id="40" name="TextBox 39"/>
          <p:cNvSpPr txBox="1"/>
          <p:nvPr/>
        </p:nvSpPr>
        <p:spPr>
          <a:xfrm>
            <a:off x="7315200" y="64886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Саїд-мурза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Сторінка перша “ Дитинство ”</a:t>
            </a:r>
            <a:endParaRPr lang="uk-UA" b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uk-UA" sz="2800" b="1" i="1" dirty="0" smtClean="0"/>
              <a:t>Ми з такого роду, що любим свободу.</a:t>
            </a:r>
          </a:p>
          <a:p>
            <a:pPr algn="r">
              <a:lnSpc>
                <a:spcPct val="150000"/>
              </a:lnSpc>
            </a:pPr>
            <a:r>
              <a:rPr lang="uk-UA" sz="2800" i="1" dirty="0" smtClean="0"/>
              <a:t>Козацьке прислів</a:t>
            </a:r>
            <a:r>
              <a:rPr lang="en-US" sz="2800" i="1" dirty="0" smtClean="0"/>
              <a:t>’</a:t>
            </a:r>
            <a:r>
              <a:rPr lang="uk-UA" sz="2800" i="1" dirty="0" smtClean="0"/>
              <a:t>я</a:t>
            </a:r>
            <a:endParaRPr lang="uk-UA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038600"/>
            <a:ext cx="8153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Добре, що нічого ви не знаєте,</a:t>
            </a:r>
          </a:p>
          <a:p>
            <a:pPr algn="r"/>
            <a:r>
              <a:rPr lang="uk-UA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добре, що майбутнє уві млі.</a:t>
            </a:r>
          </a:p>
          <a:p>
            <a:pPr algn="r"/>
            <a:r>
              <a:rPr lang="uk-UA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Всі ми, всі ми в цьому світі знайди, - </a:t>
            </a:r>
          </a:p>
          <a:p>
            <a:pPr algn="r"/>
            <a:r>
              <a:rPr lang="uk-UA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нас приніс лелека на крилі.</a:t>
            </a:r>
          </a:p>
          <a:p>
            <a:pPr algn="r">
              <a:lnSpc>
                <a:spcPct val="150000"/>
              </a:lnSpc>
            </a:pPr>
            <a:r>
              <a:rPr lang="uk-UA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Ліна Костенко</a:t>
            </a:r>
            <a:endParaRPr lang="uk-UA" sz="2800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3200" dirty="0"/>
          </a:p>
          <a:p>
            <a:pPr algn="r"/>
            <a:r>
              <a:rPr lang="uk-UA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Отак воно і йдеться до Руїни. </a:t>
            </a:r>
          </a:p>
          <a:p>
            <a:pPr algn="r"/>
            <a:r>
              <a:rPr lang="uk-UA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Отак ми й загрузаємо в убозтво.</a:t>
            </a:r>
          </a:p>
          <a:p>
            <a:pPr algn="ctr"/>
            <a:endParaRPr lang="uk-UA" sz="3200" i="1" dirty="0"/>
          </a:p>
          <a:p>
            <a:pPr algn="ctr"/>
            <a:endParaRPr lang="uk-UA" sz="3200" dirty="0" smtClean="0">
              <a:solidFill>
                <a:schemeClr val="bg2"/>
              </a:solidFill>
            </a:endParaRPr>
          </a:p>
          <a:p>
            <a:pPr algn="ctr"/>
            <a:endParaRPr lang="uk-UA" sz="3200" dirty="0">
              <a:solidFill>
                <a:schemeClr val="bg2"/>
              </a:solidFill>
            </a:endParaRPr>
          </a:p>
          <a:p>
            <a:pPr algn="ctr"/>
            <a:endParaRPr lang="uk-UA" sz="3200" dirty="0" smtClean="0">
              <a:solidFill>
                <a:schemeClr val="bg2"/>
              </a:solidFill>
            </a:endParaRPr>
          </a:p>
          <a:p>
            <a:pPr algn="ctr"/>
            <a:endParaRPr lang="uk-UA" sz="3200" dirty="0">
              <a:solidFill>
                <a:schemeClr val="bg2"/>
              </a:solidFill>
            </a:endParaRPr>
          </a:p>
          <a:p>
            <a:pPr algn="ctr"/>
            <a:endParaRPr lang="uk-UA" sz="3200" dirty="0" smtClean="0">
              <a:solidFill>
                <a:schemeClr val="bg2"/>
              </a:solidFill>
            </a:endParaRPr>
          </a:p>
          <a:p>
            <a:pPr algn="ctr"/>
            <a:endParaRPr lang="uk-UA" sz="3200" dirty="0" smtClean="0">
              <a:solidFill>
                <a:schemeClr val="bg2"/>
              </a:solidFill>
            </a:endParaRPr>
          </a:p>
          <a:p>
            <a:pPr algn="r"/>
            <a:r>
              <a:rPr lang="uk-UA" sz="3200" i="1" dirty="0" smtClean="0">
                <a:solidFill>
                  <a:schemeClr val="bg2"/>
                </a:solidFill>
              </a:rPr>
              <a:t>Є боротьба за долю України.</a:t>
            </a:r>
          </a:p>
          <a:p>
            <a:pPr algn="r"/>
            <a:r>
              <a:rPr lang="uk-UA" sz="3200" i="1" dirty="0" smtClean="0">
                <a:solidFill>
                  <a:schemeClr val="bg2"/>
                </a:solidFill>
              </a:rPr>
              <a:t>Все інше – то велике мискоробство.</a:t>
            </a:r>
          </a:p>
          <a:p>
            <a:pPr algn="r"/>
            <a:r>
              <a:rPr lang="uk-UA" sz="3200" i="1" dirty="0" smtClean="0">
                <a:solidFill>
                  <a:schemeClr val="bg2"/>
                </a:solidFill>
              </a:rPr>
              <a:t>Ліна Костенко</a:t>
            </a:r>
            <a:endParaRPr lang="uk-UA" sz="32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ovosti-n.org/upload/road/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http://ar25.org/sites/default/files/node/2013/11/23344/xipekbyxv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76800" y="0"/>
            <a:ext cx="4267200" cy="602225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066800" y="5791200"/>
            <a:ext cx="952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Ми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є народом таким поштивим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, що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жодному народу </a:t>
            </a:r>
            <a:endParaRPr lang="ru-RU" sz="2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на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світі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не поступимся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і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впевнені, </a:t>
            </a:r>
            <a:endParaRPr lang="ru-RU" sz="2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що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кожному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народу рівні шляхетністю.</a:t>
            </a:r>
            <a:endParaRPr lang="uk-UA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cs412531.vk.me/v412531266/10a3/mdUtI6et0TE.jpg"/>
          <p:cNvPicPr>
            <a:picLocks noChangeAspect="1" noChangeArrowheads="1"/>
          </p:cNvPicPr>
          <p:nvPr/>
        </p:nvPicPr>
        <p:blipFill>
          <a:blip r:embed="rId3" cstate="print"/>
          <a:srcRect l="11251" t="17500" r="7736" b="2500"/>
          <a:stretch>
            <a:fillRect/>
          </a:stretch>
        </p:blipFill>
        <p:spPr bwMode="auto">
          <a:xfrm>
            <a:off x="1676400" y="0"/>
            <a:ext cx="5486400" cy="7315200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320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Одинокий, сильний до </a:t>
            </a:r>
          </a:p>
          <a:p>
            <a:pPr algn="ctr"/>
            <a:r>
              <a:rPr lang="uk-UA" sz="2000" b="1" dirty="0" smtClean="0"/>
              <a:t>розбою і завоювань </a:t>
            </a:r>
          </a:p>
          <a:p>
            <a:endParaRPr lang="uk-UA" sz="1600" b="1" i="1" dirty="0" smtClean="0"/>
          </a:p>
          <a:p>
            <a:pPr algn="ctr"/>
            <a:r>
              <a:rPr lang="uk-UA" sz="2000" i="1" dirty="0" smtClean="0"/>
              <a:t>(з тюркської )</a:t>
            </a:r>
            <a:endParaRPr lang="uk-UA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3048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/>
              <a:t>Сторож, конвоїр </a:t>
            </a:r>
          </a:p>
          <a:p>
            <a:pPr algn="r"/>
            <a:endParaRPr lang="uk-UA" sz="1600" b="1" i="1" dirty="0" smtClean="0"/>
          </a:p>
          <a:p>
            <a:pPr algn="r"/>
            <a:r>
              <a:rPr lang="uk-UA" sz="2000" i="1" dirty="0" smtClean="0"/>
              <a:t>(з половецької )</a:t>
            </a:r>
            <a:endParaRPr lang="uk-UA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819400"/>
            <a:ext cx="327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Вільна людина із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кріпосних селян,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 що втекла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на південні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землі України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та брала участь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у боротьбі проти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турецько-татарських 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та польських загарбників </a:t>
            </a:r>
          </a:p>
          <a:p>
            <a:endParaRPr lang="uk-UA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2000" i="1" dirty="0" smtClean="0">
                <a:solidFill>
                  <a:schemeClr val="tx2">
                    <a:lumMod val="50000"/>
                  </a:schemeClr>
                </a:solidFill>
              </a:rPr>
              <a:t>(тлумачний словник сучасної української мови)</a:t>
            </a:r>
            <a:endParaRPr lang="uk-UA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3352800"/>
            <a:ext cx="259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Вільна людина, котрій сам чорт не брат. Хоче звіра полює, хоче візьметься за шаблюку і йде на ногайця</a:t>
            </a:r>
          </a:p>
          <a:p>
            <a:pPr algn="r"/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uk-UA" sz="2000" i="1" dirty="0" smtClean="0">
                <a:solidFill>
                  <a:schemeClr val="tx2">
                    <a:lumMod val="50000"/>
                  </a:schemeClr>
                </a:solidFill>
              </a:rPr>
              <a:t>(авторське тлумачення)</a:t>
            </a:r>
            <a:endParaRPr lang="uk-UA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4" descr="http://cs412531.vk.me/v412531266/10a3/mdUtI6et0TE.jpg"/>
          <p:cNvPicPr>
            <a:picLocks noChangeAspect="1" noChangeArrowheads="1"/>
          </p:cNvPicPr>
          <p:nvPr/>
        </p:nvPicPr>
        <p:blipFill>
          <a:blip r:embed="rId3" cstate="print"/>
          <a:srcRect l="11251" t="17500" r="7736" b="2500"/>
          <a:stretch>
            <a:fillRect/>
          </a:stretch>
        </p:blipFill>
        <p:spPr bwMode="auto">
          <a:xfrm>
            <a:off x="1828800" y="152400"/>
            <a:ext cx="5486400" cy="7315200"/>
          </a:xfrm>
          <a:prstGeom prst="ellipse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Сторінка друга “ Козакування ”</a:t>
            </a:r>
            <a:endParaRPr lang="uk-UA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1"/>
            <a:ext cx="815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500000"/>
                </a:solidFill>
              </a:rPr>
              <a:t>Береженого Бог береже, а козака – шабля.</a:t>
            </a:r>
          </a:p>
          <a:p>
            <a:pPr algn="r"/>
            <a:endParaRPr lang="uk-UA" sz="1400" i="1" dirty="0" smtClean="0">
              <a:ln>
                <a:solidFill>
                  <a:schemeClr val="tx1"/>
                </a:solidFill>
              </a:ln>
              <a:solidFill>
                <a:srgbClr val="500000"/>
              </a:solidFill>
            </a:endParaRPr>
          </a:p>
          <a:p>
            <a:pPr algn="r"/>
            <a:r>
              <a:rPr lang="en-US" sz="2800" i="1" dirty="0" smtClean="0">
                <a:ln>
                  <a:solidFill>
                    <a:schemeClr val="tx1"/>
                  </a:solidFill>
                </a:ln>
                <a:solidFill>
                  <a:srgbClr val="500000"/>
                </a:solidFill>
              </a:rPr>
              <a:t>  </a:t>
            </a:r>
            <a:r>
              <a:rPr lang="uk-UA" sz="2800" i="1" dirty="0" smtClean="0">
                <a:ln>
                  <a:solidFill>
                    <a:schemeClr val="tx1"/>
                  </a:solidFill>
                </a:ln>
                <a:solidFill>
                  <a:srgbClr val="500000"/>
                </a:solidFill>
              </a:rPr>
              <a:t>Козацьке прислів</a:t>
            </a:r>
            <a:r>
              <a:rPr lang="en-US" sz="2800" i="1" dirty="0" smtClean="0">
                <a:ln>
                  <a:solidFill>
                    <a:schemeClr val="tx1"/>
                  </a:solidFill>
                </a:ln>
                <a:solidFill>
                  <a:srgbClr val="500000"/>
                </a:solidFill>
              </a:rPr>
              <a:t>’</a:t>
            </a:r>
            <a:r>
              <a:rPr lang="uk-UA" sz="2800" i="1" dirty="0" smtClean="0">
                <a:ln>
                  <a:solidFill>
                    <a:schemeClr val="tx1"/>
                  </a:solidFill>
                </a:ln>
                <a:solidFill>
                  <a:srgbClr val="500000"/>
                </a:solidFill>
              </a:rPr>
              <a:t>я</a:t>
            </a:r>
            <a:endParaRPr lang="uk-UA" sz="2800" i="1" dirty="0">
              <a:ln>
                <a:solidFill>
                  <a:schemeClr val="tx1"/>
                </a:solidFill>
              </a:ln>
              <a:solidFill>
                <a:srgbClr val="5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25780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800" i="1" dirty="0" smtClean="0">
                <a:solidFill>
                  <a:srgbClr val="FFC000"/>
                </a:solidFill>
              </a:rPr>
              <a:t>Не допускай такої мислі, що Бог покаже нам неласку.</a:t>
            </a:r>
          </a:p>
          <a:p>
            <a:pPr algn="r"/>
            <a:r>
              <a:rPr lang="uk-UA" sz="2800" i="1" dirty="0" smtClean="0">
                <a:solidFill>
                  <a:srgbClr val="FFC000"/>
                </a:solidFill>
              </a:rPr>
              <a:t>Життя людського строки стислі. Немає часу на поразку.</a:t>
            </a:r>
          </a:p>
          <a:p>
            <a:pPr algn="r"/>
            <a:endParaRPr lang="uk-UA" sz="1400" i="1" dirty="0" smtClean="0">
              <a:solidFill>
                <a:srgbClr val="FFC000"/>
              </a:solidFill>
            </a:endParaRPr>
          </a:p>
          <a:p>
            <a:pPr algn="r"/>
            <a:r>
              <a:rPr lang="uk-UA" sz="2800" i="1" dirty="0" smtClean="0">
                <a:solidFill>
                  <a:srgbClr val="FFC000"/>
                </a:solidFill>
              </a:rPr>
              <a:t>Ліна Костенко</a:t>
            </a:r>
            <a:endParaRPr lang="uk-UA" sz="2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Порівняльна характеристика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Грицика і Санька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524001"/>
            <a:ext cx="9144000" cy="2286000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Вік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Походження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Стосунки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Характер</a:t>
            </a:r>
          </a:p>
          <a:p>
            <a:pPr algn="ctr">
              <a:lnSpc>
                <a:spcPct val="150000"/>
              </a:lnSpc>
              <a:buNone/>
            </a:pPr>
            <a:endParaRPr lang="uk-UA" sz="2000" b="1" dirty="0">
              <a:solidFill>
                <a:srgbClr val="66330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Спільні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Порівняльна характеристика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Грицика і Санька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524001"/>
            <a:ext cx="9144000" cy="2286000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Вік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Походження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Стосунки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Характер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Однолітки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Спільні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Порівняльна характеристика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Грицика і Санька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524001"/>
            <a:ext cx="9144000" cy="2286000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Вік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Походження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Стосунки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Характер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Однолітки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 одного села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Спільні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Порівняльна характеристика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Грицика і Санька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524001"/>
            <a:ext cx="9144000" cy="2286000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Вік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Походження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Стосунки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Характер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Однолітки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 одного села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Нерозлучні друзі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Спільні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Порівняльна характеристика </a:t>
            </a:r>
            <a:r>
              <a:rPr lang="uk-UA" sz="3200" b="1" dirty="0" smtClean="0">
                <a:solidFill>
                  <a:srgbClr val="663300"/>
                </a:solidFill>
                <a:latin typeface="Georgia" pitchFamily="18" charset="0"/>
              </a:rPr>
              <a:t/>
            </a:r>
            <a:br>
              <a:rPr lang="uk-UA" sz="3200" b="1" dirty="0" smtClean="0">
                <a:solidFill>
                  <a:srgbClr val="663300"/>
                </a:solidFill>
                <a:latin typeface="Georgia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Грицика і Санька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524001"/>
            <a:ext cx="9144000" cy="1676400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Вік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Походження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Стосунки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663300"/>
                </a:solidFill>
                <a:latin typeface="Georgia" pitchFamily="18" charset="0"/>
              </a:rPr>
              <a:t>Характер</a:t>
            </a:r>
          </a:p>
          <a:p>
            <a:pPr>
              <a:lnSpc>
                <a:spcPct val="150000"/>
              </a:lnSpc>
            </a:pPr>
            <a:endParaRPr lang="uk-UA" sz="2000" b="1" dirty="0" smtClean="0">
              <a:solidFill>
                <a:srgbClr val="663300"/>
              </a:solidFill>
              <a:latin typeface="Georgia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Однолітки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 одного села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Нерозлучні друзі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Сміливі і відчайдушні, спостережливі і кмітливі</a:t>
            </a:r>
            <a:endParaRPr lang="uk-UA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663300"/>
                </a:solidFill>
                <a:latin typeface="Georgia" pitchFamily="18" charset="0"/>
              </a:rPr>
              <a:t>Спільні риси</a:t>
            </a:r>
            <a:endParaRPr lang="uk-UA" sz="2800" b="1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590</Words>
  <Application>Microsoft Office PowerPoint</Application>
  <PresentationFormat>Экран (4:3)</PresentationFormat>
  <Paragraphs>248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Сторінка перша “ Дитинство ”</vt:lpstr>
      <vt:lpstr>Слайд 3</vt:lpstr>
      <vt:lpstr>Сторінка друга “ Козакування ”</vt:lpstr>
      <vt:lpstr>Порівняльна характеристика  Грицика і Санька</vt:lpstr>
      <vt:lpstr>Порівняльна характеристика  Грицика і Санька</vt:lpstr>
      <vt:lpstr>Порівняльна характеристика  Грицика і Санька</vt:lpstr>
      <vt:lpstr>Порівняльна характеристика  Грицика і Санька</vt:lpstr>
      <vt:lpstr>Порівняльна характеристика  Грицика і Санька</vt:lpstr>
      <vt:lpstr>Слайд 10</vt:lpstr>
      <vt:lpstr>Слайд 11</vt:lpstr>
      <vt:lpstr>Слайд 12</vt:lpstr>
      <vt:lpstr>Слайд 13</vt:lpstr>
      <vt:lpstr>Слайд 14</vt:lpstr>
      <vt:lpstr>Сторінка третя “ Доросле життя ”</vt:lpstr>
      <vt:lpstr>Психологічне моделювання</vt:lpstr>
      <vt:lpstr>Психологічне моделювання</vt:lpstr>
      <vt:lpstr>Слайд 18</vt:lpstr>
      <vt:lpstr>Слайд 19</vt:lpstr>
      <vt:lpstr>Слайд 20</vt:lpstr>
      <vt:lpstr>Слайд 21</vt:lpstr>
    </vt:vector>
  </TitlesOfParts>
  <Company>SIMYA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OLGA</cp:lastModifiedBy>
  <cp:revision>73</cp:revision>
  <dcterms:created xsi:type="dcterms:W3CDTF">2014-11-02T15:25:15Z</dcterms:created>
  <dcterms:modified xsi:type="dcterms:W3CDTF">2014-11-19T21:49:27Z</dcterms:modified>
</cp:coreProperties>
</file>