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68" r:id="rId2"/>
    <p:sldId id="269" r:id="rId3"/>
    <p:sldId id="270" r:id="rId4"/>
    <p:sldId id="296" r:id="rId5"/>
    <p:sldId id="271" r:id="rId6"/>
    <p:sldId id="272" r:id="rId7"/>
    <p:sldId id="273" r:id="rId8"/>
    <p:sldId id="274" r:id="rId9"/>
    <p:sldId id="256" r:id="rId10"/>
    <p:sldId id="259" r:id="rId11"/>
    <p:sldId id="257" r:id="rId12"/>
    <p:sldId id="258" r:id="rId13"/>
    <p:sldId id="260" r:id="rId14"/>
    <p:sldId id="261" r:id="rId15"/>
    <p:sldId id="262" r:id="rId16"/>
    <p:sldId id="263" r:id="rId17"/>
    <p:sldId id="264" r:id="rId18"/>
    <p:sldId id="265" r:id="rId19"/>
    <p:sldId id="266" r:id="rId20"/>
    <p:sldId id="267" r:id="rId21"/>
    <p:sldId id="275" r:id="rId22"/>
    <p:sldId id="276" r:id="rId23"/>
    <p:sldId id="277" r:id="rId24"/>
    <p:sldId id="278" r:id="rId25"/>
    <p:sldId id="279" r:id="rId26"/>
    <p:sldId id="280" r:id="rId27"/>
    <p:sldId id="281" r:id="rId28"/>
    <p:sldId id="282" r:id="rId29"/>
    <p:sldId id="283" r:id="rId30"/>
    <p:sldId id="284" r:id="rId31"/>
    <p:sldId id="295" r:id="rId32"/>
    <p:sldId id="285" r:id="rId33"/>
    <p:sldId id="286" r:id="rId34"/>
    <p:sldId id="287" r:id="rId35"/>
    <p:sldId id="288" r:id="rId36"/>
    <p:sldId id="289" r:id="rId37"/>
    <p:sldId id="290" r:id="rId38"/>
    <p:sldId id="291" r:id="rId39"/>
    <p:sldId id="292" r:id="rId40"/>
    <p:sldId id="293" r:id="rId41"/>
    <p:sldId id="294" r:id="rId42"/>
    <p:sldId id="297" r:id="rId43"/>
    <p:sldId id="298" r:id="rId44"/>
    <p:sldId id="299" r:id="rId45"/>
    <p:sldId id="300" r:id="rId46"/>
    <p:sldId id="304" r:id="rId47"/>
    <p:sldId id="301" r:id="rId48"/>
    <p:sldId id="303" r:id="rId49"/>
    <p:sldId id="302"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4660"/>
  </p:normalViewPr>
  <p:slideViewPr>
    <p:cSldViewPr>
      <p:cViewPr varScale="1">
        <p:scale>
          <a:sx n="98" d="100"/>
          <a:sy n="98" d="100"/>
        </p:scale>
        <p:origin x="-3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4B760-A2E4-46EA-9545-8516E2BE35F3}" type="datetimeFigureOut">
              <a:rPr lang="ru-RU" smtClean="0"/>
              <a:pPr/>
              <a:t>04.11.2012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14916-FD62-43E5-83E5-2A65905FDA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514916-FD62-43E5-83E5-2A65905FDA04}"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514916-FD62-43E5-83E5-2A65905FDA04}" type="slidenum">
              <a:rPr lang="ru-RU" smtClean="0"/>
              <a:pPr/>
              <a:t>37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514916-FD62-43E5-83E5-2A65905FDA04}" type="slidenum">
              <a:rPr lang="ru-RU" smtClean="0"/>
              <a:pPr/>
              <a:t>46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E28A0CF-6AA5-4BC3-9875-66C6312315D4}" type="datetimeFigureOut">
              <a:rPr lang="ru-RU" smtClean="0"/>
              <a:pPr/>
              <a:t>04.11.2012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DB9437D-C737-4E06-B9F0-296BBCB6C145}"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E28A0CF-6AA5-4BC3-9875-66C6312315D4}" type="datetimeFigureOut">
              <a:rPr lang="ru-RU" smtClean="0"/>
              <a:pPr/>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9437D-C737-4E06-B9F0-296BBCB6C14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E28A0CF-6AA5-4BC3-9875-66C6312315D4}" type="datetimeFigureOut">
              <a:rPr lang="ru-RU" smtClean="0"/>
              <a:pPr/>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9437D-C737-4E06-B9F0-296BBCB6C14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E28A0CF-6AA5-4BC3-9875-66C6312315D4}" type="datetimeFigureOut">
              <a:rPr lang="ru-RU" smtClean="0"/>
              <a:pPr/>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9437D-C737-4E06-B9F0-296BBCB6C14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E28A0CF-6AA5-4BC3-9875-66C6312315D4}" type="datetimeFigureOut">
              <a:rPr lang="ru-RU" smtClean="0"/>
              <a:pPr/>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DB9437D-C737-4E06-B9F0-296BBCB6C14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E28A0CF-6AA5-4BC3-9875-66C6312315D4}" type="datetimeFigureOut">
              <a:rPr lang="ru-RU" smtClean="0"/>
              <a:pPr/>
              <a:t>04.11.2012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B9437D-C737-4E06-B9F0-296BBCB6C14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E28A0CF-6AA5-4BC3-9875-66C6312315D4}" type="datetimeFigureOut">
              <a:rPr lang="ru-RU" smtClean="0"/>
              <a:pPr/>
              <a:t>04.11.2012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B9437D-C737-4E06-B9F0-296BBCB6C14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E28A0CF-6AA5-4BC3-9875-66C6312315D4}" type="datetimeFigureOut">
              <a:rPr lang="ru-RU" smtClean="0"/>
              <a:pPr/>
              <a:t>04.11.2012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B9437D-C737-4E06-B9F0-296BBCB6C14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28A0CF-6AA5-4BC3-9875-66C6312315D4}" type="datetimeFigureOut">
              <a:rPr lang="ru-RU" smtClean="0"/>
              <a:pPr/>
              <a:t>04.11.2012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B9437D-C737-4E06-B9F0-296BBCB6C14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E28A0CF-6AA5-4BC3-9875-66C6312315D4}" type="datetimeFigureOut">
              <a:rPr lang="ru-RU" smtClean="0"/>
              <a:pPr/>
              <a:t>04.11.2012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B9437D-C737-4E06-B9F0-296BBCB6C14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E28A0CF-6AA5-4BC3-9875-66C6312315D4}" type="datetimeFigureOut">
              <a:rPr lang="ru-RU" smtClean="0"/>
              <a:pPr/>
              <a:t>04.11.2012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B9437D-C737-4E06-B9F0-296BBCB6C14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E28A0CF-6AA5-4BC3-9875-66C6312315D4}" type="datetimeFigureOut">
              <a:rPr lang="ru-RU" smtClean="0"/>
              <a:pPr/>
              <a:t>04.11.2012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DB9437D-C737-4E06-B9F0-296BBCB6C14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214414" y="142852"/>
            <a:ext cx="5857875" cy="485775"/>
          </a:xfrm>
          <a:prstGeom prst="rect">
            <a:avLst/>
          </a:prstGeom>
        </p:spPr>
        <p:txBody>
          <a:bodyPr wrap="none" fromWordArt="1">
            <a:prstTxWarp prst="textPlain">
              <a:avLst>
                <a:gd name="adj" fmla="val 50000"/>
              </a:avLst>
            </a:prstTxWarp>
          </a:bodyPr>
          <a:lstStyle/>
          <a:p>
            <a:pPr algn="ctr"/>
            <a:r>
              <a:rPr lang="ru-RU"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зош</a:t>
            </a:r>
            <a:r>
              <a:rPr lang="ru-RU"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 </a:t>
            </a:r>
            <a:r>
              <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rPr>
              <a:t>І-ІІІ </a:t>
            </a:r>
            <a:r>
              <a:rPr lang="ru-RU" sz="3600" kern="10" dirty="0" err="1">
                <a:ln w="19050">
                  <a:solidFill>
                    <a:srgbClr val="99CCFF"/>
                  </a:solidFill>
                  <a:round/>
                  <a:headEnd/>
                  <a:tailEnd/>
                </a:ln>
                <a:solidFill>
                  <a:srgbClr val="0066CC"/>
                </a:solidFill>
                <a:effectLst>
                  <a:outerShdw dist="35921" dir="2700000" algn="ctr" rotWithShape="0">
                    <a:srgbClr val="990000"/>
                  </a:outerShdw>
                </a:effectLst>
                <a:latin typeface="Impact"/>
              </a:rPr>
              <a:t>ступенів</a:t>
            </a:r>
            <a:r>
              <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rPr>
              <a:t> </a:t>
            </a:r>
            <a:r>
              <a:rPr lang="ru-RU"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смт</a:t>
            </a:r>
            <a:r>
              <a:rPr lang="ru-RU"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 </a:t>
            </a:r>
            <a:r>
              <a:rPr lang="ru-RU"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Товсте</a:t>
            </a:r>
            <a:endPar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6" name="WordArt 2"/>
          <p:cNvSpPr>
            <a:spLocks noChangeArrowheads="1" noChangeShapeType="1" noTextEdit="1"/>
          </p:cNvSpPr>
          <p:nvPr/>
        </p:nvSpPr>
        <p:spPr bwMode="auto">
          <a:xfrm>
            <a:off x="214282" y="1142984"/>
            <a:ext cx="5857875" cy="657225"/>
          </a:xfrm>
          <a:prstGeom prst="rect">
            <a:avLst/>
          </a:prstGeom>
        </p:spPr>
        <p:txBody>
          <a:bodyPr wrap="none" fromWordArt="1">
            <a:prstTxWarp prst="textPlain">
              <a:avLst>
                <a:gd name="adj" fmla="val 50000"/>
              </a:avLst>
            </a:prstTxWarp>
          </a:bodyPr>
          <a:lstStyle/>
          <a:p>
            <a:pPr algn="ctr"/>
            <a:endPar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7" name="WordArt 5"/>
          <p:cNvSpPr>
            <a:spLocks noChangeArrowheads="1" noChangeShapeType="1" noTextEdit="1"/>
          </p:cNvSpPr>
          <p:nvPr/>
        </p:nvSpPr>
        <p:spPr bwMode="auto">
          <a:xfrm>
            <a:off x="1357290" y="714356"/>
            <a:ext cx="5857875" cy="771527"/>
          </a:xfrm>
          <a:prstGeom prst="rect">
            <a:avLst/>
          </a:prstGeom>
        </p:spPr>
        <p:txBody>
          <a:bodyPr wrap="none" fromWordArt="1">
            <a:prstTxWarp prst="textPlain">
              <a:avLst>
                <a:gd name="adj" fmla="val 50000"/>
              </a:avLst>
            </a:prstTxWarp>
          </a:bodyPr>
          <a:lstStyle/>
          <a:p>
            <a:pPr algn="ctr"/>
            <a:r>
              <a:rPr lang="ru-RU"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Заліщицького</a:t>
            </a:r>
            <a:r>
              <a:rPr lang="ru-RU"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 району</a:t>
            </a:r>
          </a:p>
          <a:p>
            <a:pPr algn="ctr"/>
            <a:r>
              <a:rPr lang="ru-RU"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 </a:t>
            </a:r>
            <a:r>
              <a:rPr lang="ru-RU"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Тернопільської</a:t>
            </a:r>
            <a:r>
              <a:rPr lang="ru-RU"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 </a:t>
            </a:r>
            <a:r>
              <a:rPr lang="ru-RU"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області</a:t>
            </a:r>
            <a:r>
              <a:rPr lang="ru-RU"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 </a:t>
            </a:r>
            <a:endPar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2050" name="WordArt 2"/>
          <p:cNvSpPr>
            <a:spLocks noChangeArrowheads="1" noChangeShapeType="1" noTextEdit="1"/>
          </p:cNvSpPr>
          <p:nvPr/>
        </p:nvSpPr>
        <p:spPr bwMode="auto">
          <a:xfrm>
            <a:off x="3929058" y="2143116"/>
            <a:ext cx="5214942" cy="857256"/>
          </a:xfrm>
          <a:prstGeom prst="rect">
            <a:avLst/>
          </a:prstGeom>
        </p:spPr>
        <p:txBody>
          <a:bodyPr wrap="none" fromWordArt="1">
            <a:prstTxWarp prst="textPlain">
              <a:avLst>
                <a:gd name="adj" fmla="val 50000"/>
              </a:avLst>
            </a:prstTxWarp>
          </a:bodyPr>
          <a:lstStyle/>
          <a:p>
            <a:pPr algn="ctr" rtl="0"/>
            <a:endPar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endParaRPr>
          </a:p>
          <a:p>
            <a:pPr algn="ctr" rtl="0"/>
            <a:endPar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endParaRPr>
          </a:p>
          <a:p>
            <a:pPr algn="ctr" rtl="0"/>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2051" name="WordArt 3"/>
          <p:cNvSpPr>
            <a:spLocks noChangeArrowheads="1" noChangeShapeType="1" noTextEdit="1"/>
          </p:cNvSpPr>
          <p:nvPr/>
        </p:nvSpPr>
        <p:spPr bwMode="auto">
          <a:xfrm>
            <a:off x="4786314" y="2571744"/>
            <a:ext cx="238125" cy="571500"/>
          </a:xfrm>
          <a:prstGeom prst="rect">
            <a:avLst/>
          </a:prstGeom>
        </p:spPr>
        <p:txBody>
          <a:bodyPr wrap="none" fromWordArt="1">
            <a:prstTxWarp prst="textPlain">
              <a:avLst>
                <a:gd name="adj" fmla="val 50000"/>
              </a:avLst>
            </a:prstTxWarp>
          </a:bodyPr>
          <a:lstStyle/>
          <a:p>
            <a:pPr algn="ctr" rtl="0"/>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0" name="Прямоугольник 9"/>
          <p:cNvSpPr/>
          <p:nvPr/>
        </p:nvSpPr>
        <p:spPr>
          <a:xfrm>
            <a:off x="2786050" y="1428736"/>
            <a:ext cx="3083665" cy="646331"/>
          </a:xfrm>
          <a:prstGeom prst="rect">
            <a:avLst/>
          </a:prstGeom>
        </p:spPr>
        <p:txBody>
          <a:bodyPr wrap="none">
            <a:spAutoFit/>
          </a:bodyPr>
          <a:lstStyle/>
          <a:p>
            <a:r>
              <a:rPr lang="uk-UA" dirty="0" smtClean="0"/>
              <a:t>Тема проекту: ТЕХНОЛОГІЯ</a:t>
            </a:r>
          </a:p>
          <a:p>
            <a:r>
              <a:rPr lang="uk-UA" dirty="0" smtClean="0"/>
              <a:t> ОЗДОБЛЕННЯ ОДЯГУ. </a:t>
            </a:r>
            <a:endParaRPr lang="ru-RU" dirty="0"/>
          </a:p>
        </p:txBody>
      </p:sp>
      <p:pic>
        <p:nvPicPr>
          <p:cNvPr id="12" name="Рисунок 11" descr="getImageCAAUDXF5.jpg"/>
          <p:cNvPicPr>
            <a:picLocks noChangeAspect="1"/>
          </p:cNvPicPr>
          <p:nvPr/>
        </p:nvPicPr>
        <p:blipFill>
          <a:blip r:embed="rId3" cstate="print"/>
          <a:stretch>
            <a:fillRect/>
          </a:stretch>
        </p:blipFill>
        <p:spPr>
          <a:xfrm>
            <a:off x="428596" y="2928934"/>
            <a:ext cx="8128000" cy="3733800"/>
          </a:xfrm>
          <a:prstGeom prst="rect">
            <a:avLst/>
          </a:prstGeom>
        </p:spPr>
      </p:pic>
      <p:sp>
        <p:nvSpPr>
          <p:cNvPr id="14" name="Прямоугольник 13"/>
          <p:cNvSpPr/>
          <p:nvPr/>
        </p:nvSpPr>
        <p:spPr>
          <a:xfrm>
            <a:off x="3327064" y="2000240"/>
            <a:ext cx="1871025" cy="923330"/>
          </a:xfrm>
          <a:prstGeom prst="rect">
            <a:avLst/>
          </a:prstGeom>
          <a:noFill/>
        </p:spPr>
        <p:txBody>
          <a:bodyPr wrap="none" lIns="91440" tIns="45720" rIns="91440" bIns="45720">
            <a:spAutoFit/>
          </a:bodyPr>
          <a:lstStyle/>
          <a:p>
            <a:pPr algn="ctr"/>
            <a:r>
              <a:rPr lang="uk-UA"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uk-U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uk-UA"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r>
              <a:rPr lang="uk-U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uk-UA"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клас</a:t>
            </a:r>
            <a:r>
              <a:rPr lang="uk-U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uk-UA"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ru-RU"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42289.jpeg"/>
          <p:cNvPicPr>
            <a:picLocks noGrp="1" noChangeAspect="1"/>
          </p:cNvPicPr>
          <p:nvPr>
            <p:ph idx="1"/>
          </p:nvPr>
        </p:nvPicPr>
        <p:blipFill>
          <a:blip r:embed="rId2" cstate="print"/>
          <a:stretch>
            <a:fillRect/>
          </a:stretch>
        </p:blipFill>
        <p:spPr>
          <a:xfrm>
            <a:off x="571472" y="857232"/>
            <a:ext cx="3643338" cy="4841646"/>
          </a:xfrm>
          <a:prstGeom prst="rect">
            <a:avLst/>
          </a:prstGeom>
          <a:ln w="228600" cap="sq" cmpd="thickThin">
            <a:solidFill>
              <a:srgbClr val="000000"/>
            </a:solidFill>
            <a:prstDash val="solid"/>
            <a:miter lim="800000"/>
          </a:ln>
          <a:effectLst>
            <a:innerShdw blurRad="76200">
              <a:srgbClr val="000000"/>
            </a:innerShdw>
          </a:effectLst>
        </p:spPr>
      </p:pic>
      <p:pic>
        <p:nvPicPr>
          <p:cNvPr id="5" name="Рисунок 4" descr="874205.jpeg"/>
          <p:cNvPicPr>
            <a:picLocks noChangeAspect="1"/>
          </p:cNvPicPr>
          <p:nvPr/>
        </p:nvPicPr>
        <p:blipFill>
          <a:blip r:embed="rId3" cstate="print"/>
          <a:stretch>
            <a:fillRect/>
          </a:stretch>
        </p:blipFill>
        <p:spPr>
          <a:xfrm>
            <a:off x="5214942" y="857232"/>
            <a:ext cx="3486147" cy="480747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getImageCAQYNAMB.jpg"/>
          <p:cNvPicPr>
            <a:picLocks noChangeAspect="1"/>
          </p:cNvPicPr>
          <p:nvPr/>
        </p:nvPicPr>
        <p:blipFill>
          <a:blip r:embed="rId2" cstate="print"/>
          <a:stretch>
            <a:fillRect/>
          </a:stretch>
        </p:blipFill>
        <p:spPr>
          <a:xfrm>
            <a:off x="642910" y="500042"/>
            <a:ext cx="7881992" cy="591149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tImageCA3CGMYO.jpg"/>
          <p:cNvPicPr>
            <a:picLocks noGrp="1" noChangeAspect="1"/>
          </p:cNvPicPr>
          <p:nvPr>
            <p:ph idx="1"/>
          </p:nvPr>
        </p:nvPicPr>
        <p:blipFill>
          <a:blip r:embed="rId2" cstate="print"/>
          <a:stretch>
            <a:fillRect/>
          </a:stretch>
        </p:blipFill>
        <p:spPr>
          <a:xfrm>
            <a:off x="714348" y="500042"/>
            <a:ext cx="7649660" cy="573724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tImageCAKRWG6S.jpg"/>
          <p:cNvPicPr>
            <a:picLocks noGrp="1" noChangeAspect="1"/>
          </p:cNvPicPr>
          <p:nvPr>
            <p:ph idx="1"/>
          </p:nvPr>
        </p:nvPicPr>
        <p:blipFill>
          <a:blip r:embed="rId2" cstate="print"/>
          <a:stretch>
            <a:fillRect/>
          </a:stretch>
        </p:blipFill>
        <p:spPr>
          <a:xfrm>
            <a:off x="714348" y="571480"/>
            <a:ext cx="7697285" cy="577296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tImageCA8L3BMG.jpg"/>
          <p:cNvPicPr>
            <a:picLocks noGrp="1" noChangeAspect="1"/>
          </p:cNvPicPr>
          <p:nvPr>
            <p:ph idx="1"/>
          </p:nvPr>
        </p:nvPicPr>
        <p:blipFill>
          <a:blip r:embed="rId2" cstate="print"/>
          <a:stretch>
            <a:fillRect/>
          </a:stretch>
        </p:blipFill>
        <p:spPr>
          <a:xfrm>
            <a:off x="571472" y="357166"/>
            <a:ext cx="7959224" cy="596941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tImageCARKJJ1K.jpg"/>
          <p:cNvPicPr>
            <a:picLocks noGrp="1" noChangeAspect="1"/>
          </p:cNvPicPr>
          <p:nvPr>
            <p:ph idx="1"/>
          </p:nvPr>
        </p:nvPicPr>
        <p:blipFill>
          <a:blip r:embed="rId2" cstate="print"/>
          <a:stretch>
            <a:fillRect/>
          </a:stretch>
        </p:blipFill>
        <p:spPr>
          <a:xfrm>
            <a:off x="428596" y="357166"/>
            <a:ext cx="8102100" cy="607657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tImageCARSOZC1.jpg"/>
          <p:cNvPicPr>
            <a:picLocks noGrp="1" noChangeAspect="1"/>
          </p:cNvPicPr>
          <p:nvPr>
            <p:ph idx="1"/>
          </p:nvPr>
        </p:nvPicPr>
        <p:blipFill>
          <a:blip r:embed="rId2" cstate="print"/>
          <a:stretch>
            <a:fillRect/>
          </a:stretch>
        </p:blipFill>
        <p:spPr>
          <a:xfrm>
            <a:off x="642910" y="428604"/>
            <a:ext cx="7992545" cy="599440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tImageCAU51813.jpg"/>
          <p:cNvPicPr>
            <a:picLocks noGrp="1" noChangeAspect="1"/>
          </p:cNvPicPr>
          <p:nvPr>
            <p:ph idx="1"/>
          </p:nvPr>
        </p:nvPicPr>
        <p:blipFill>
          <a:blip r:embed="rId2" cstate="print"/>
          <a:stretch>
            <a:fillRect/>
          </a:stretch>
        </p:blipFill>
        <p:spPr>
          <a:xfrm>
            <a:off x="428596" y="357166"/>
            <a:ext cx="8143932" cy="610794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tImageCAUATI14.jpg"/>
          <p:cNvPicPr>
            <a:picLocks noGrp="1" noChangeAspect="1"/>
          </p:cNvPicPr>
          <p:nvPr>
            <p:ph idx="1"/>
          </p:nvPr>
        </p:nvPicPr>
        <p:blipFill>
          <a:blip r:embed="rId2" cstate="print"/>
          <a:stretch>
            <a:fillRect/>
          </a:stretch>
        </p:blipFill>
        <p:spPr>
          <a:xfrm>
            <a:off x="642910" y="428604"/>
            <a:ext cx="8072494" cy="605437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лдл.jpg"/>
          <p:cNvPicPr>
            <a:picLocks noGrp="1" noChangeAspect="1"/>
          </p:cNvPicPr>
          <p:nvPr>
            <p:ph idx="1"/>
          </p:nvPr>
        </p:nvPicPr>
        <p:blipFill>
          <a:blip r:embed="rId2" cstate="print"/>
          <a:stretch>
            <a:fillRect/>
          </a:stretch>
        </p:blipFill>
        <p:spPr>
          <a:xfrm>
            <a:off x="571472" y="428604"/>
            <a:ext cx="7925362" cy="594402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1928802"/>
            <a:ext cx="8229600" cy="4709160"/>
          </a:xfrm>
        </p:spPr>
        <p:txBody>
          <a:bodyPr>
            <a:normAutofit/>
          </a:bodyPr>
          <a:lstStyle/>
          <a:p>
            <a:pPr lvl="0"/>
            <a:r>
              <a:rPr lang="ru-RU" dirty="0" smtClean="0"/>
              <a:t>засвоєння основних етапів проекту;</a:t>
            </a:r>
          </a:p>
          <a:p>
            <a:pPr lvl="0"/>
            <a:r>
              <a:rPr lang="ru-RU" dirty="0" smtClean="0"/>
              <a:t>проведення аналізу та складання плану;</a:t>
            </a:r>
          </a:p>
          <a:p>
            <a:pPr lvl="0"/>
            <a:r>
              <a:rPr lang="ru-RU" dirty="0" smtClean="0"/>
              <a:t>оволодіння способами і прийомами виконання</a:t>
            </a:r>
          </a:p>
          <a:p>
            <a:pPr lvl="0">
              <a:buNone/>
            </a:pPr>
            <a:r>
              <a:rPr lang="uk-UA" dirty="0" smtClean="0"/>
              <a:t>двобічної гладі із настилом;</a:t>
            </a:r>
            <a:endParaRPr lang="ru-RU" dirty="0" smtClean="0"/>
          </a:p>
          <a:p>
            <a:pPr lvl="0"/>
            <a:r>
              <a:rPr lang="ru-RU" dirty="0" smtClean="0"/>
              <a:t>удосконалення вміння здійснювати самооцінку виконаної роботи.</a:t>
            </a:r>
          </a:p>
          <a:p>
            <a:endParaRPr lang="ru-RU" dirty="0"/>
          </a:p>
        </p:txBody>
      </p:sp>
      <p:sp>
        <p:nvSpPr>
          <p:cNvPr id="2050" name="WordArt 2"/>
          <p:cNvSpPr>
            <a:spLocks noChangeArrowheads="1" noChangeShapeType="1" noTextEdit="1"/>
          </p:cNvSpPr>
          <p:nvPr/>
        </p:nvSpPr>
        <p:spPr bwMode="auto">
          <a:xfrm>
            <a:off x="357158" y="1000108"/>
            <a:ext cx="3143272" cy="792184"/>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Мета  проекту:</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x_95fa722e.jpg"/>
          <p:cNvPicPr>
            <a:picLocks noGrp="1" noChangeAspect="1"/>
          </p:cNvPicPr>
          <p:nvPr>
            <p:ph idx="1"/>
          </p:nvPr>
        </p:nvPicPr>
        <p:blipFill>
          <a:blip r:embed="rId2" cstate="print"/>
          <a:stretch>
            <a:fillRect/>
          </a:stretch>
        </p:blipFill>
        <p:spPr>
          <a:xfrm>
            <a:off x="571471" y="785794"/>
            <a:ext cx="3758325" cy="5000660"/>
          </a:xfrm>
          <a:prstGeom prst="rect">
            <a:avLst/>
          </a:prstGeom>
          <a:ln w="228600" cap="sq" cmpd="thickThin">
            <a:solidFill>
              <a:srgbClr val="000000"/>
            </a:solidFill>
            <a:prstDash val="solid"/>
            <a:miter lim="800000"/>
          </a:ln>
          <a:effectLst>
            <a:innerShdw blurRad="76200">
              <a:srgbClr val="000000"/>
            </a:innerShdw>
          </a:effectLst>
        </p:spPr>
      </p:pic>
      <p:pic>
        <p:nvPicPr>
          <p:cNvPr id="7" name="Рисунок 6" descr="x_a6c61050.jpg"/>
          <p:cNvPicPr>
            <a:picLocks noChangeAspect="1"/>
          </p:cNvPicPr>
          <p:nvPr/>
        </p:nvPicPr>
        <p:blipFill>
          <a:blip r:embed="rId3" cstate="print"/>
          <a:stretch>
            <a:fillRect/>
          </a:stretch>
        </p:blipFill>
        <p:spPr>
          <a:xfrm>
            <a:off x="5000628" y="857232"/>
            <a:ext cx="3696917" cy="492922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857364"/>
            <a:ext cx="8229600" cy="3857652"/>
          </a:xfrm>
        </p:spPr>
        <p:txBody>
          <a:bodyPr/>
          <a:lstStyle/>
          <a:p>
            <a:r>
              <a:rPr lang="ru-RU" dirty="0" smtClean="0"/>
              <a:t>У </a:t>
            </a:r>
            <a:r>
              <a:rPr lang="ru-RU" dirty="0" err="1" smtClean="0"/>
              <a:t>результаті</a:t>
            </a:r>
            <a:r>
              <a:rPr lang="ru-RU" dirty="0" smtClean="0"/>
              <a:t> </a:t>
            </a:r>
            <a:r>
              <a:rPr lang="ru-RU" dirty="0" err="1" smtClean="0"/>
              <a:t>проведеного</a:t>
            </a:r>
            <a:r>
              <a:rPr lang="ru-RU" dirty="0" smtClean="0"/>
              <a:t> аналізу моделей- </a:t>
            </a:r>
            <a:r>
              <a:rPr lang="ru-RU" dirty="0" err="1" smtClean="0"/>
              <a:t>аналогів</a:t>
            </a:r>
            <a:r>
              <a:rPr lang="ru-RU" dirty="0" smtClean="0"/>
              <a:t> </a:t>
            </a:r>
            <a:r>
              <a:rPr lang="ru-RU" dirty="0" err="1" smtClean="0"/>
              <a:t>можна</a:t>
            </a:r>
            <a:r>
              <a:rPr lang="ru-RU" dirty="0" smtClean="0"/>
              <a:t> зробити </a:t>
            </a:r>
            <a:r>
              <a:rPr lang="ru-RU" dirty="0" err="1" smtClean="0"/>
              <a:t>такий</a:t>
            </a:r>
            <a:r>
              <a:rPr lang="ru-RU" dirty="0" smtClean="0"/>
              <a:t> </a:t>
            </a:r>
            <a:r>
              <a:rPr lang="ru-RU" dirty="0" err="1" smtClean="0"/>
              <a:t>висновок</a:t>
            </a:r>
            <a:r>
              <a:rPr lang="ru-RU" dirty="0" smtClean="0"/>
              <a:t>: </a:t>
            </a:r>
            <a:r>
              <a:rPr lang="ru-RU" dirty="0" err="1" smtClean="0"/>
              <a:t>сучасна</a:t>
            </a:r>
            <a:endParaRPr lang="ru-RU" dirty="0" smtClean="0"/>
          </a:p>
          <a:p>
            <a:r>
              <a:rPr lang="ru-RU" dirty="0" smtClean="0"/>
              <a:t>мода не </a:t>
            </a:r>
            <a:r>
              <a:rPr lang="ru-RU" dirty="0" err="1" smtClean="0"/>
              <a:t>має</a:t>
            </a:r>
            <a:r>
              <a:rPr lang="ru-RU" dirty="0" smtClean="0"/>
              <a:t> </a:t>
            </a:r>
            <a:r>
              <a:rPr lang="ru-RU" dirty="0" err="1" smtClean="0"/>
              <a:t>чітких</a:t>
            </a:r>
            <a:r>
              <a:rPr lang="ru-RU" dirty="0" smtClean="0"/>
              <a:t> правил, що </a:t>
            </a:r>
            <a:r>
              <a:rPr lang="ru-RU" dirty="0" err="1" smtClean="0"/>
              <a:t>визначають</a:t>
            </a:r>
            <a:r>
              <a:rPr lang="ru-RU" dirty="0" smtClean="0"/>
              <a:t>:</a:t>
            </a:r>
          </a:p>
          <a:p>
            <a:pPr lvl="0"/>
            <a:r>
              <a:rPr lang="ru-RU" dirty="0" err="1" smtClean="0"/>
              <a:t>колір</a:t>
            </a:r>
            <a:r>
              <a:rPr lang="ru-RU" dirty="0" smtClean="0"/>
              <a:t>;</a:t>
            </a:r>
          </a:p>
          <a:p>
            <a:pPr lvl="0"/>
            <a:r>
              <a:rPr lang="ru-RU" dirty="0" smtClean="0"/>
              <a:t>рисунок;</a:t>
            </a:r>
          </a:p>
          <a:p>
            <a:pPr lvl="0"/>
            <a:r>
              <a:rPr lang="ru-RU" dirty="0" smtClean="0"/>
              <a:t>форму;</a:t>
            </a:r>
          </a:p>
          <a:p>
            <a:r>
              <a:rPr lang="uk-UA" dirty="0" smtClean="0"/>
              <a:t>Усі вироби відповідають своєму призначенню</a:t>
            </a:r>
            <a:endParaRPr lang="ru-RU" dirty="0"/>
          </a:p>
        </p:txBody>
      </p:sp>
      <p:sp>
        <p:nvSpPr>
          <p:cNvPr id="1026" name="WordArt 2"/>
          <p:cNvSpPr>
            <a:spLocks noChangeArrowheads="1" noChangeShapeType="1" noTextEdit="1"/>
          </p:cNvSpPr>
          <p:nvPr/>
        </p:nvSpPr>
        <p:spPr bwMode="auto">
          <a:xfrm>
            <a:off x="285720" y="1214422"/>
            <a:ext cx="4714908" cy="520715"/>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Вироби - аналоги та  </a:t>
            </a:r>
            <a:r>
              <a:rPr lang="ru-RU" sz="3600" kern="10" spc="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їх</a:t>
            </a:r>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  аналіз</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1762859" y="692150"/>
            <a:ext cx="6743700" cy="5545138"/>
          </a:xfrm>
          <a:prstGeom prst="rect">
            <a:avLst/>
          </a:prstGeom>
        </p:spPr>
        <p:txBody>
          <a:bodyPr wrap="none" fromWordArt="1">
            <a:prstTxWarp prst="textCascadeUp">
              <a:avLst>
                <a:gd name="adj" fmla="val 46579"/>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ru-RU" sz="3600" kern="10" dirty="0">
                <a:ln w="9525">
                  <a:round/>
                  <a:headEnd/>
                  <a:tailEnd/>
                </a:ln>
                <a:gradFill rotWithShape="1">
                  <a:gsLst>
                    <a:gs pos="0">
                      <a:srgbClr val="FFE701"/>
                    </a:gs>
                    <a:gs pos="100000">
                      <a:srgbClr val="FE3E02"/>
                    </a:gs>
                  </a:gsLst>
                  <a:lin ang="5400000" scaled="1"/>
                </a:gradFill>
                <a:latin typeface="Impact"/>
              </a:rPr>
              <a:t>СИМВОЛИ УКРАЇНСЬКОЇ </a:t>
            </a:r>
          </a:p>
          <a:p>
            <a:pPr algn="ctr"/>
            <a:r>
              <a:rPr lang="ru-RU" sz="3600" kern="10" dirty="0">
                <a:ln w="9525">
                  <a:round/>
                  <a:headEnd/>
                  <a:tailEnd/>
                </a:ln>
                <a:gradFill rotWithShape="1">
                  <a:gsLst>
                    <a:gs pos="0">
                      <a:srgbClr val="FFE701"/>
                    </a:gs>
                    <a:gs pos="100000">
                      <a:srgbClr val="FE3E02"/>
                    </a:gs>
                  </a:gsLst>
                  <a:lin ang="5400000" scaled="1"/>
                </a:gradFill>
                <a:latin typeface="Impact"/>
              </a:rPr>
              <a:t>НАРОДНОЇ ВИШИВКИ</a:t>
            </a:r>
          </a:p>
        </p:txBody>
      </p:sp>
      <p:pic>
        <p:nvPicPr>
          <p:cNvPr id="3077" name="Picture 5" descr="000na"/>
          <p:cNvPicPr>
            <a:picLocks noChangeAspect="1" noChangeArrowheads="1"/>
          </p:cNvPicPr>
          <p:nvPr/>
        </p:nvPicPr>
        <p:blipFill>
          <a:blip r:embed="rId2" cstate="print"/>
          <a:srcRect/>
          <a:stretch>
            <a:fillRect/>
          </a:stretch>
        </p:blipFill>
        <p:spPr bwMode="auto">
          <a:xfrm>
            <a:off x="178777" y="260351"/>
            <a:ext cx="1513743" cy="62642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92012" y="404814"/>
            <a:ext cx="4230565" cy="936625"/>
          </a:xfrm>
        </p:spPr>
        <p:txBody>
          <a:bodyPr>
            <a:normAutofit fontScale="90000"/>
          </a:bodyPr>
          <a:lstStyle/>
          <a:p>
            <a:pPr eaLnBrk="1" hangingPunct="1">
              <a:defRPr/>
            </a:pPr>
            <a:r>
              <a:rPr lang="uk-UA" smtClean="0"/>
              <a:t>      БЕРЕГИНЯ</a:t>
            </a:r>
            <a:endParaRPr lang="ru-RU" smtClean="0"/>
          </a:p>
        </p:txBody>
      </p:sp>
      <p:sp>
        <p:nvSpPr>
          <p:cNvPr id="2051" name="Rectangle 3"/>
          <p:cNvSpPr>
            <a:spLocks noGrp="1" noChangeArrowheads="1"/>
          </p:cNvSpPr>
          <p:nvPr>
            <p:ph type="subTitle" idx="1"/>
          </p:nvPr>
        </p:nvSpPr>
        <p:spPr>
          <a:xfrm>
            <a:off x="3779228" y="1125539"/>
            <a:ext cx="4610100" cy="2376487"/>
          </a:xfrm>
        </p:spPr>
        <p:txBody>
          <a:bodyPr/>
          <a:lstStyle/>
          <a:p>
            <a:pPr eaLnBrk="1" hangingPunct="1">
              <a:defRPr/>
            </a:pPr>
            <a:endParaRPr lang="uk-UA" sz="900" smtClean="0"/>
          </a:p>
          <a:p>
            <a:pPr eaLnBrk="1" hangingPunct="1">
              <a:defRPr/>
            </a:pPr>
            <a:r>
              <a:rPr lang="uk-UA" smtClean="0"/>
              <a:t>Материнська сила жінки</a:t>
            </a:r>
            <a:endParaRPr lang="ru-RU" smtClean="0"/>
          </a:p>
        </p:txBody>
      </p:sp>
      <p:pic>
        <p:nvPicPr>
          <p:cNvPr id="4100" name="Picture 4" descr="slav088"/>
          <p:cNvPicPr>
            <a:picLocks noChangeAspect="1" noChangeArrowheads="1"/>
          </p:cNvPicPr>
          <p:nvPr/>
        </p:nvPicPr>
        <p:blipFill>
          <a:blip r:embed="rId2" cstate="print"/>
          <a:srcRect/>
          <a:stretch>
            <a:fillRect/>
          </a:stretch>
        </p:blipFill>
        <p:spPr bwMode="auto">
          <a:xfrm>
            <a:off x="351663" y="857232"/>
            <a:ext cx="2857500" cy="3986212"/>
          </a:xfrm>
          <a:prstGeom prst="rect">
            <a:avLst/>
          </a:prstGeom>
          <a:noFill/>
          <a:ln w="9525">
            <a:noFill/>
            <a:miter lim="800000"/>
            <a:headEnd/>
            <a:tailEnd/>
          </a:ln>
        </p:spPr>
      </p:pic>
      <p:pic>
        <p:nvPicPr>
          <p:cNvPr id="4101" name="Picture 5" descr="protect"/>
          <p:cNvPicPr>
            <a:picLocks noChangeAspect="1" noChangeArrowheads="1"/>
          </p:cNvPicPr>
          <p:nvPr/>
        </p:nvPicPr>
        <p:blipFill>
          <a:blip r:embed="rId3" cstate="print"/>
          <a:srcRect/>
          <a:stretch>
            <a:fillRect/>
          </a:stretch>
        </p:blipFill>
        <p:spPr bwMode="auto">
          <a:xfrm>
            <a:off x="4572000" y="2708276"/>
            <a:ext cx="3352800" cy="388937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051">
                                            <p:txEl>
                                              <p:pRg st="1" end="1"/>
                                            </p:txEl>
                                          </p:spTgt>
                                        </p:tgtEl>
                                        <p:attrNameLst>
                                          <p:attrName>style.visibility</p:attrName>
                                        </p:attrNameLst>
                                      </p:cBhvr>
                                      <p:to>
                                        <p:strVal val="visible"/>
                                      </p:to>
                                    </p:set>
                                    <p:anim calcmode="lin" valueType="num">
                                      <p:cBhvr>
                                        <p:cTn id="18"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51">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4620358" cy="1143000"/>
          </a:xfrm>
        </p:spPr>
        <p:txBody>
          <a:bodyPr/>
          <a:lstStyle/>
          <a:p>
            <a:pPr eaLnBrk="1" hangingPunct="1">
              <a:defRPr/>
            </a:pPr>
            <a:r>
              <a:rPr lang="uk-UA" smtClean="0"/>
              <a:t>ДУБ</a:t>
            </a:r>
            <a:endParaRPr lang="ru-RU" smtClean="0"/>
          </a:p>
        </p:txBody>
      </p:sp>
      <p:sp>
        <p:nvSpPr>
          <p:cNvPr id="26627" name="Rectangle 3"/>
          <p:cNvSpPr>
            <a:spLocks noGrp="1" noChangeArrowheads="1"/>
          </p:cNvSpPr>
          <p:nvPr>
            <p:ph idx="1"/>
          </p:nvPr>
        </p:nvSpPr>
        <p:spPr>
          <a:xfrm>
            <a:off x="323850" y="1341438"/>
            <a:ext cx="5098073" cy="4495800"/>
          </a:xfrm>
        </p:spPr>
        <p:txBody>
          <a:bodyPr/>
          <a:lstStyle/>
          <a:p>
            <a:pPr eaLnBrk="1" hangingPunct="1">
              <a:buFont typeface="Wingdings" pitchFamily="2" charset="2"/>
              <a:buNone/>
              <a:defRPr/>
            </a:pPr>
            <a:r>
              <a:rPr lang="uk-UA" smtClean="0"/>
              <a:t>  Символи краси та сили, але сили     незвичайної, краси невмирущої</a:t>
            </a:r>
            <a:endParaRPr lang="ru-RU" smtClean="0"/>
          </a:p>
        </p:txBody>
      </p:sp>
      <p:pic>
        <p:nvPicPr>
          <p:cNvPr id="5124" name="Picture 4" descr="1"/>
          <p:cNvPicPr>
            <a:picLocks noChangeAspect="1" noChangeArrowheads="1"/>
          </p:cNvPicPr>
          <p:nvPr/>
        </p:nvPicPr>
        <p:blipFill>
          <a:blip r:embed="rId2" cstate="print"/>
          <a:srcRect/>
          <a:stretch>
            <a:fillRect/>
          </a:stretch>
        </p:blipFill>
        <p:spPr bwMode="auto">
          <a:xfrm>
            <a:off x="5508381" y="620714"/>
            <a:ext cx="3333750" cy="3476625"/>
          </a:xfrm>
          <a:prstGeom prst="rect">
            <a:avLst/>
          </a:prstGeom>
          <a:noFill/>
          <a:ln w="9525">
            <a:noFill/>
            <a:miter lim="800000"/>
            <a:headEnd/>
            <a:tailEnd/>
          </a:ln>
        </p:spPr>
      </p:pic>
      <p:pic>
        <p:nvPicPr>
          <p:cNvPr id="5125" name="Picture 6" descr="dub-big"/>
          <p:cNvPicPr>
            <a:picLocks noChangeAspect="1" noChangeArrowheads="1"/>
          </p:cNvPicPr>
          <p:nvPr/>
        </p:nvPicPr>
        <p:blipFill>
          <a:blip r:embed="rId3" cstate="print"/>
          <a:srcRect/>
          <a:stretch>
            <a:fillRect/>
          </a:stretch>
        </p:blipFill>
        <p:spPr bwMode="auto">
          <a:xfrm>
            <a:off x="1043354" y="3860801"/>
            <a:ext cx="5832231" cy="249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uk-UA" smtClean="0"/>
              <a:t>КАЛИНА</a:t>
            </a:r>
            <a:endParaRPr lang="ru-RU" smtClean="0"/>
          </a:p>
        </p:txBody>
      </p:sp>
      <p:sp>
        <p:nvSpPr>
          <p:cNvPr id="31747" name="Rectangle 3"/>
          <p:cNvSpPr>
            <a:spLocks noGrp="1" noChangeArrowheads="1"/>
          </p:cNvSpPr>
          <p:nvPr>
            <p:ph idx="1"/>
          </p:nvPr>
        </p:nvSpPr>
        <p:spPr>
          <a:xfrm>
            <a:off x="1403838" y="1341439"/>
            <a:ext cx="5040923" cy="1800225"/>
          </a:xfrm>
        </p:spPr>
        <p:txBody>
          <a:bodyPr/>
          <a:lstStyle/>
          <a:p>
            <a:pPr eaLnBrk="1" hangingPunct="1">
              <a:lnSpc>
                <a:spcPct val="90000"/>
              </a:lnSpc>
              <a:buFont typeface="Wingdings" pitchFamily="2" charset="2"/>
              <a:buChar char="q"/>
              <a:defRPr/>
            </a:pPr>
            <a:r>
              <a:rPr lang="uk-UA" sz="2700" dirty="0" smtClean="0"/>
              <a:t>Жіноча краса, здоров</a:t>
            </a:r>
            <a:r>
              <a:rPr lang="en-US" sz="2700" dirty="0" smtClean="0"/>
              <a:t>’</a:t>
            </a:r>
            <a:r>
              <a:rPr lang="uk-UA" sz="2700" dirty="0" smtClean="0"/>
              <a:t>я, вірність, життєва стійкість та сила</a:t>
            </a:r>
          </a:p>
          <a:p>
            <a:pPr eaLnBrk="1" hangingPunct="1">
              <a:lnSpc>
                <a:spcPct val="90000"/>
              </a:lnSpc>
              <a:buFont typeface="Wingdings" pitchFamily="2" charset="2"/>
              <a:buChar char="q"/>
              <a:defRPr/>
            </a:pPr>
            <a:r>
              <a:rPr lang="uk-UA" sz="2700" dirty="0" smtClean="0"/>
              <a:t>Символ невмирущого роду</a:t>
            </a:r>
            <a:endParaRPr lang="ru-RU" sz="2700" dirty="0" smtClean="0"/>
          </a:p>
        </p:txBody>
      </p:sp>
      <p:pic>
        <p:nvPicPr>
          <p:cNvPr id="6148" name="Picture 4" descr="kaliпna"/>
          <p:cNvPicPr>
            <a:picLocks noChangeAspect="1" noChangeArrowheads="1"/>
          </p:cNvPicPr>
          <p:nvPr/>
        </p:nvPicPr>
        <p:blipFill>
          <a:blip r:embed="rId2" cstate="print"/>
          <a:srcRect/>
          <a:stretch>
            <a:fillRect/>
          </a:stretch>
        </p:blipFill>
        <p:spPr bwMode="auto">
          <a:xfrm>
            <a:off x="4000496" y="3357562"/>
            <a:ext cx="2526323" cy="3097212"/>
          </a:xfrm>
          <a:prstGeom prst="rect">
            <a:avLst/>
          </a:prstGeom>
          <a:noFill/>
          <a:ln w="9525">
            <a:noFill/>
            <a:miter lim="800000"/>
            <a:headEnd/>
            <a:tailEnd/>
          </a:ln>
        </p:spPr>
      </p:pic>
      <p:pic>
        <p:nvPicPr>
          <p:cNvPr id="6149" name="Picture 5" descr="kalina"/>
          <p:cNvPicPr>
            <a:picLocks noChangeAspect="1" noChangeArrowheads="1"/>
          </p:cNvPicPr>
          <p:nvPr/>
        </p:nvPicPr>
        <p:blipFill>
          <a:blip r:embed="rId3" cstate="print"/>
          <a:srcRect/>
          <a:stretch>
            <a:fillRect/>
          </a:stretch>
        </p:blipFill>
        <p:spPr bwMode="auto">
          <a:xfrm>
            <a:off x="6588370" y="404813"/>
            <a:ext cx="2265485" cy="6121400"/>
          </a:xfrm>
          <a:prstGeom prst="rect">
            <a:avLst/>
          </a:prstGeom>
          <a:noFill/>
          <a:ln w="9525">
            <a:noFill/>
            <a:miter lim="800000"/>
            <a:headEnd/>
            <a:tailEnd/>
          </a:ln>
        </p:spPr>
      </p:pic>
      <p:pic>
        <p:nvPicPr>
          <p:cNvPr id="6150" name="Picture 6" descr="kalina_small"/>
          <p:cNvPicPr>
            <a:picLocks noChangeAspect="1" noChangeArrowheads="1"/>
          </p:cNvPicPr>
          <p:nvPr/>
        </p:nvPicPr>
        <p:blipFill>
          <a:blip r:embed="rId4" cstate="print"/>
          <a:srcRect/>
          <a:stretch>
            <a:fillRect/>
          </a:stretch>
        </p:blipFill>
        <p:spPr bwMode="auto">
          <a:xfrm>
            <a:off x="178777" y="260350"/>
            <a:ext cx="1006720" cy="6192838"/>
          </a:xfrm>
          <a:prstGeom prst="rect">
            <a:avLst/>
          </a:prstGeom>
          <a:noFill/>
          <a:ln w="9525">
            <a:noFill/>
            <a:miter lim="800000"/>
            <a:headEnd/>
            <a:tailEnd/>
          </a:ln>
        </p:spPr>
      </p:pic>
      <p:pic>
        <p:nvPicPr>
          <p:cNvPr id="6151" name="Picture 10"/>
          <p:cNvPicPr>
            <a:picLocks noChangeAspect="1" noChangeArrowheads="1"/>
          </p:cNvPicPr>
          <p:nvPr/>
        </p:nvPicPr>
        <p:blipFill>
          <a:blip r:embed="rId5" cstate="print"/>
          <a:srcRect/>
          <a:stretch>
            <a:fillRect/>
          </a:stretch>
        </p:blipFill>
        <p:spPr bwMode="auto">
          <a:xfrm>
            <a:off x="1214414" y="3500438"/>
            <a:ext cx="2664069" cy="2857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Effect transition="in" filter="fade">
                                      <p:cBhvr>
                                        <p:cTn id="14" dur="1000">
                                          <p:stCondLst>
                                            <p:cond delay="0"/>
                                          </p:stCondLst>
                                        </p:cTn>
                                        <p:tgtEl>
                                          <p:spTgt spid="3174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1000">
                                          <p:stCondLst>
                                            <p:cond delay="0"/>
                                          </p:stCondLst>
                                        </p:cTn>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923" y="115888"/>
            <a:ext cx="8229600" cy="1143000"/>
          </a:xfrm>
        </p:spPr>
        <p:txBody>
          <a:bodyPr/>
          <a:lstStyle/>
          <a:p>
            <a:pPr eaLnBrk="1" hangingPunct="1">
              <a:defRPr/>
            </a:pPr>
            <a:r>
              <a:rPr lang="uk-UA" smtClean="0"/>
              <a:t>МАК</a:t>
            </a:r>
            <a:endParaRPr lang="ru-RU" smtClean="0"/>
          </a:p>
        </p:txBody>
      </p:sp>
      <p:sp>
        <p:nvSpPr>
          <p:cNvPr id="33795" name="Rectangle 3"/>
          <p:cNvSpPr>
            <a:spLocks noGrp="1" noChangeArrowheads="1"/>
          </p:cNvSpPr>
          <p:nvPr>
            <p:ph idx="1"/>
          </p:nvPr>
        </p:nvSpPr>
        <p:spPr>
          <a:xfrm>
            <a:off x="395654" y="1052513"/>
            <a:ext cx="6481397" cy="2303462"/>
          </a:xfrm>
        </p:spPr>
        <p:txBody>
          <a:bodyPr/>
          <a:lstStyle/>
          <a:p>
            <a:pPr eaLnBrk="1" hangingPunct="1">
              <a:defRPr/>
            </a:pPr>
            <a:r>
              <a:rPr lang="uk-UA" smtClean="0"/>
              <a:t>Розквіт жіночої краси</a:t>
            </a:r>
          </a:p>
          <a:p>
            <a:pPr eaLnBrk="1" hangingPunct="1">
              <a:defRPr/>
            </a:pPr>
            <a:r>
              <a:rPr lang="uk-UA" smtClean="0"/>
              <a:t>Пам</a:t>
            </a:r>
            <a:r>
              <a:rPr lang="en-US" smtClean="0"/>
              <a:t>’</a:t>
            </a:r>
            <a:r>
              <a:rPr lang="uk-UA" smtClean="0"/>
              <a:t>ять народу</a:t>
            </a:r>
          </a:p>
          <a:p>
            <a:pPr eaLnBrk="1" hangingPunct="1">
              <a:defRPr/>
            </a:pPr>
            <a:r>
              <a:rPr lang="uk-UA" smtClean="0"/>
              <a:t>Збереження та продовження роду</a:t>
            </a:r>
            <a:endParaRPr lang="ru-RU" smtClean="0"/>
          </a:p>
        </p:txBody>
      </p:sp>
      <p:pic>
        <p:nvPicPr>
          <p:cNvPr id="8196" name="Picture 4" descr="PoppyMay04-D0054sAR800"/>
          <p:cNvPicPr>
            <a:picLocks noChangeAspect="1" noChangeArrowheads="1"/>
          </p:cNvPicPr>
          <p:nvPr/>
        </p:nvPicPr>
        <p:blipFill>
          <a:blip r:embed="rId2" cstate="print"/>
          <a:srcRect/>
          <a:stretch>
            <a:fillRect/>
          </a:stretch>
        </p:blipFill>
        <p:spPr bwMode="auto">
          <a:xfrm>
            <a:off x="395654" y="3357564"/>
            <a:ext cx="4169020" cy="3336925"/>
          </a:xfrm>
          <a:prstGeom prst="rect">
            <a:avLst/>
          </a:prstGeom>
          <a:noFill/>
          <a:ln w="9525">
            <a:noFill/>
            <a:miter lim="800000"/>
            <a:headEnd/>
            <a:tailEnd/>
          </a:ln>
        </p:spPr>
      </p:pic>
      <p:pic>
        <p:nvPicPr>
          <p:cNvPr id="8197" name="Picture 5" descr="mac"/>
          <p:cNvPicPr>
            <a:picLocks noChangeAspect="1" noChangeArrowheads="1"/>
          </p:cNvPicPr>
          <p:nvPr/>
        </p:nvPicPr>
        <p:blipFill>
          <a:blip r:embed="rId3" cstate="print"/>
          <a:srcRect/>
          <a:stretch>
            <a:fillRect/>
          </a:stretch>
        </p:blipFill>
        <p:spPr bwMode="auto">
          <a:xfrm>
            <a:off x="7092462" y="260350"/>
            <a:ext cx="1844920" cy="3384550"/>
          </a:xfrm>
          <a:prstGeom prst="rect">
            <a:avLst/>
          </a:prstGeom>
          <a:noFill/>
          <a:ln w="9525">
            <a:noFill/>
            <a:miter lim="800000"/>
            <a:headEnd/>
            <a:tailEnd/>
          </a:ln>
        </p:spPr>
      </p:pic>
      <p:pic>
        <p:nvPicPr>
          <p:cNvPr id="8198" name="Picture 6" descr="mak"/>
          <p:cNvPicPr>
            <a:picLocks noChangeAspect="1" noChangeArrowheads="1"/>
          </p:cNvPicPr>
          <p:nvPr/>
        </p:nvPicPr>
        <p:blipFill>
          <a:blip r:embed="rId4" cstate="print"/>
          <a:srcRect/>
          <a:stretch>
            <a:fillRect/>
          </a:stretch>
        </p:blipFill>
        <p:spPr bwMode="auto">
          <a:xfrm>
            <a:off x="5000628" y="3786190"/>
            <a:ext cx="3672254"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uk-UA" smtClean="0"/>
              <a:t>ЛІЛЕЯ</a:t>
            </a:r>
            <a:endParaRPr lang="ru-RU" smtClean="0"/>
          </a:p>
        </p:txBody>
      </p:sp>
      <p:sp>
        <p:nvSpPr>
          <p:cNvPr id="34819" name="Rectangle 3"/>
          <p:cNvSpPr>
            <a:spLocks noGrp="1" noChangeArrowheads="1"/>
          </p:cNvSpPr>
          <p:nvPr>
            <p:ph idx="1"/>
          </p:nvPr>
        </p:nvSpPr>
        <p:spPr/>
        <p:txBody>
          <a:bodyPr/>
          <a:lstStyle/>
          <a:p>
            <a:pPr eaLnBrk="1" hangingPunct="1">
              <a:defRPr/>
            </a:pPr>
            <a:r>
              <a:rPr lang="uk-UA" smtClean="0"/>
              <a:t>Символ дівочих чарів, чистоти</a:t>
            </a:r>
          </a:p>
          <a:p>
            <a:pPr eaLnBrk="1" hangingPunct="1">
              <a:defRPr/>
            </a:pPr>
            <a:r>
              <a:rPr lang="uk-UA" smtClean="0"/>
              <a:t>Народження, розвиток, безперервність життя</a:t>
            </a:r>
            <a:endParaRPr lang="ru-RU" smtClean="0"/>
          </a:p>
        </p:txBody>
      </p:sp>
      <p:pic>
        <p:nvPicPr>
          <p:cNvPr id="9220" name="Picture 4" descr="lily1"/>
          <p:cNvPicPr>
            <a:picLocks noChangeAspect="1" noChangeArrowheads="1"/>
          </p:cNvPicPr>
          <p:nvPr/>
        </p:nvPicPr>
        <p:blipFill>
          <a:blip r:embed="rId2" cstate="print"/>
          <a:srcRect/>
          <a:stretch>
            <a:fillRect/>
          </a:stretch>
        </p:blipFill>
        <p:spPr bwMode="auto">
          <a:xfrm>
            <a:off x="4786314" y="3643314"/>
            <a:ext cx="3810000" cy="2438400"/>
          </a:xfrm>
          <a:prstGeom prst="rect">
            <a:avLst/>
          </a:prstGeom>
          <a:noFill/>
          <a:ln w="9525">
            <a:noFill/>
            <a:miter lim="800000"/>
            <a:headEnd/>
            <a:tailEnd/>
          </a:ln>
        </p:spPr>
      </p:pic>
      <p:pic>
        <p:nvPicPr>
          <p:cNvPr id="9221" name="Picture 5" descr="lilies1"/>
          <p:cNvPicPr>
            <a:picLocks noChangeAspect="1" noChangeArrowheads="1"/>
          </p:cNvPicPr>
          <p:nvPr/>
        </p:nvPicPr>
        <p:blipFill>
          <a:blip r:embed="rId3" cstate="print"/>
          <a:srcRect/>
          <a:stretch>
            <a:fillRect/>
          </a:stretch>
        </p:blipFill>
        <p:spPr bwMode="auto">
          <a:xfrm>
            <a:off x="428596" y="2857496"/>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uk-UA" smtClean="0"/>
              <a:t>                 ТРОЯНДА (РУЖА)</a:t>
            </a:r>
            <a:endParaRPr lang="ru-RU" smtClean="0"/>
          </a:p>
        </p:txBody>
      </p:sp>
      <p:sp>
        <p:nvSpPr>
          <p:cNvPr id="35843" name="Rectangle 3"/>
          <p:cNvSpPr>
            <a:spLocks noGrp="1" noChangeArrowheads="1"/>
          </p:cNvSpPr>
          <p:nvPr>
            <p:ph idx="1"/>
          </p:nvPr>
        </p:nvSpPr>
        <p:spPr>
          <a:xfrm>
            <a:off x="395654" y="5084763"/>
            <a:ext cx="4161692" cy="4495800"/>
          </a:xfrm>
        </p:spPr>
        <p:txBody>
          <a:bodyPr/>
          <a:lstStyle/>
          <a:p>
            <a:pPr algn="ctr" eaLnBrk="1" hangingPunct="1">
              <a:buFont typeface="Wingdings" pitchFamily="2" charset="2"/>
              <a:buNone/>
              <a:defRPr/>
            </a:pPr>
            <a:r>
              <a:rPr lang="uk-UA" smtClean="0"/>
              <a:t>Кохання, милосердя, сонце</a:t>
            </a:r>
            <a:endParaRPr lang="ru-RU" smtClean="0"/>
          </a:p>
        </p:txBody>
      </p:sp>
      <p:pic>
        <p:nvPicPr>
          <p:cNvPr id="10244" name="Picture 4" descr="red-roses-photo"/>
          <p:cNvPicPr>
            <a:picLocks noChangeAspect="1" noChangeArrowheads="1"/>
          </p:cNvPicPr>
          <p:nvPr/>
        </p:nvPicPr>
        <p:blipFill>
          <a:blip r:embed="rId2" cstate="print"/>
          <a:srcRect/>
          <a:stretch>
            <a:fillRect/>
          </a:stretch>
        </p:blipFill>
        <p:spPr bwMode="auto">
          <a:xfrm>
            <a:off x="4786314" y="4500570"/>
            <a:ext cx="3385038" cy="2251075"/>
          </a:xfrm>
          <a:prstGeom prst="rect">
            <a:avLst/>
          </a:prstGeom>
          <a:noFill/>
          <a:ln w="9525">
            <a:noFill/>
            <a:miter lim="800000"/>
            <a:headEnd/>
            <a:tailEnd/>
          </a:ln>
        </p:spPr>
      </p:pic>
      <p:pic>
        <p:nvPicPr>
          <p:cNvPr id="10245" name="Picture 6" descr="7175046"/>
          <p:cNvPicPr>
            <a:picLocks noChangeAspect="1" noChangeArrowheads="1"/>
          </p:cNvPicPr>
          <p:nvPr/>
        </p:nvPicPr>
        <p:blipFill>
          <a:blip r:embed="rId3" cstate="print"/>
          <a:srcRect/>
          <a:stretch>
            <a:fillRect/>
          </a:stretch>
        </p:blipFill>
        <p:spPr bwMode="auto">
          <a:xfrm>
            <a:off x="0" y="642918"/>
            <a:ext cx="1762858" cy="4032250"/>
          </a:xfrm>
          <a:prstGeom prst="rect">
            <a:avLst/>
          </a:prstGeom>
          <a:noFill/>
          <a:ln w="9525">
            <a:noFill/>
            <a:miter lim="800000"/>
            <a:headEnd/>
            <a:tailEnd/>
          </a:ln>
        </p:spPr>
      </p:pic>
      <p:pic>
        <p:nvPicPr>
          <p:cNvPr id="10246" name="Picture 7" descr="thumb_400_1245229309"/>
          <p:cNvPicPr>
            <a:picLocks noChangeAspect="1" noChangeArrowheads="1"/>
          </p:cNvPicPr>
          <p:nvPr/>
        </p:nvPicPr>
        <p:blipFill>
          <a:blip r:embed="rId4" cstate="print"/>
          <a:srcRect/>
          <a:stretch>
            <a:fillRect/>
          </a:stretch>
        </p:blipFill>
        <p:spPr bwMode="auto">
          <a:xfrm>
            <a:off x="6215074" y="1357298"/>
            <a:ext cx="2769577" cy="2768600"/>
          </a:xfrm>
          <a:prstGeom prst="rect">
            <a:avLst/>
          </a:prstGeom>
          <a:noFill/>
          <a:ln w="9525">
            <a:noFill/>
            <a:miter lim="800000"/>
            <a:headEnd/>
            <a:tailEnd/>
          </a:ln>
        </p:spPr>
      </p:pic>
      <p:pic>
        <p:nvPicPr>
          <p:cNvPr id="10247" name="Picture 8" descr="thumb_400_1245229230"/>
          <p:cNvPicPr>
            <a:picLocks noChangeAspect="1" noChangeArrowheads="1"/>
          </p:cNvPicPr>
          <p:nvPr/>
        </p:nvPicPr>
        <p:blipFill>
          <a:blip r:embed="rId5" cstate="print"/>
          <a:srcRect/>
          <a:stretch>
            <a:fillRect/>
          </a:stretch>
        </p:blipFill>
        <p:spPr bwMode="auto">
          <a:xfrm>
            <a:off x="3357554" y="1285860"/>
            <a:ext cx="3024554" cy="3024188"/>
          </a:xfrm>
          <a:prstGeom prst="rect">
            <a:avLst/>
          </a:prstGeom>
          <a:noFill/>
          <a:ln w="9525">
            <a:noFill/>
            <a:miter lim="800000"/>
            <a:headEnd/>
            <a:tailEnd/>
          </a:ln>
        </p:spPr>
      </p:pic>
      <p:pic>
        <p:nvPicPr>
          <p:cNvPr id="10248" name="Picture 9" descr="rose1"/>
          <p:cNvPicPr>
            <a:picLocks noChangeAspect="1" noChangeArrowheads="1"/>
          </p:cNvPicPr>
          <p:nvPr/>
        </p:nvPicPr>
        <p:blipFill>
          <a:blip r:embed="rId6" cstate="print"/>
          <a:srcRect/>
          <a:stretch>
            <a:fillRect/>
          </a:stretch>
        </p:blipFill>
        <p:spPr bwMode="auto">
          <a:xfrm>
            <a:off x="1928794" y="785794"/>
            <a:ext cx="1267558"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Effect transition="in" filter="fade">
                                      <p:cBhvr>
                                        <p:cTn id="9" dur="5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fade">
                                      <p:cBhvr>
                                        <p:cTn id="14" dur="1000">
                                          <p:stCondLst>
                                            <p:cond delay="0"/>
                                          </p:stCondLst>
                                        </p:cTn>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uk-UA" smtClean="0"/>
              <a:t>ХМІЛЬ</a:t>
            </a:r>
            <a:endParaRPr lang="ru-RU" smtClean="0"/>
          </a:p>
        </p:txBody>
      </p:sp>
      <p:sp>
        <p:nvSpPr>
          <p:cNvPr id="36867" name="Rectangle 3"/>
          <p:cNvSpPr>
            <a:spLocks noGrp="1" noChangeArrowheads="1"/>
          </p:cNvSpPr>
          <p:nvPr>
            <p:ph idx="1"/>
          </p:nvPr>
        </p:nvSpPr>
        <p:spPr/>
        <p:txBody>
          <a:bodyPr/>
          <a:lstStyle/>
          <a:p>
            <a:pPr eaLnBrk="1" hangingPunct="1">
              <a:defRPr/>
            </a:pPr>
            <a:r>
              <a:rPr lang="uk-UA" smtClean="0"/>
              <a:t>Розвиток</a:t>
            </a:r>
          </a:p>
          <a:p>
            <a:pPr eaLnBrk="1" hangingPunct="1">
              <a:defRPr/>
            </a:pPr>
            <a:r>
              <a:rPr lang="uk-UA" smtClean="0"/>
              <a:t>Молоде буяння</a:t>
            </a:r>
          </a:p>
          <a:p>
            <a:pPr eaLnBrk="1" hangingPunct="1">
              <a:defRPr/>
            </a:pPr>
            <a:r>
              <a:rPr lang="uk-UA" smtClean="0"/>
              <a:t>Любов</a:t>
            </a:r>
            <a:endParaRPr lang="ru-RU" smtClean="0"/>
          </a:p>
        </p:txBody>
      </p:sp>
      <p:pic>
        <p:nvPicPr>
          <p:cNvPr id="11268" name="Picture 4" descr="hmel1"/>
          <p:cNvPicPr>
            <a:picLocks noChangeAspect="1" noChangeArrowheads="1"/>
          </p:cNvPicPr>
          <p:nvPr/>
        </p:nvPicPr>
        <p:blipFill>
          <a:blip r:embed="rId2" cstate="print"/>
          <a:srcRect/>
          <a:stretch>
            <a:fillRect/>
          </a:stretch>
        </p:blipFill>
        <p:spPr bwMode="auto">
          <a:xfrm>
            <a:off x="5286380" y="1285860"/>
            <a:ext cx="3333750" cy="2819400"/>
          </a:xfrm>
          <a:prstGeom prst="rect">
            <a:avLst/>
          </a:prstGeom>
          <a:noFill/>
          <a:ln w="9525">
            <a:noFill/>
            <a:miter lim="800000"/>
            <a:headEnd/>
            <a:tailEnd/>
          </a:ln>
        </p:spPr>
      </p:pic>
      <p:pic>
        <p:nvPicPr>
          <p:cNvPr id="11269" name="Picture 5" descr="Humulus_lupulus_L"/>
          <p:cNvPicPr>
            <a:picLocks noChangeAspect="1" noChangeArrowheads="1"/>
          </p:cNvPicPr>
          <p:nvPr/>
        </p:nvPicPr>
        <p:blipFill>
          <a:blip r:embed="rId3" cstate="print"/>
          <a:srcRect/>
          <a:stretch>
            <a:fillRect/>
          </a:stretch>
        </p:blipFill>
        <p:spPr bwMode="auto">
          <a:xfrm>
            <a:off x="500034" y="3286124"/>
            <a:ext cx="4248150" cy="3186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2" y="1928802"/>
            <a:ext cx="7643866" cy="4709160"/>
          </a:xfrm>
        </p:spPr>
        <p:txBody>
          <a:bodyPr/>
          <a:lstStyle/>
          <a:p>
            <a:pPr lvl="0"/>
            <a:r>
              <a:rPr lang="ru-RU" dirty="0" smtClean="0"/>
              <a:t>вибрати об'єкт для проекту;</a:t>
            </a:r>
          </a:p>
          <a:p>
            <a:pPr lvl="0"/>
            <a:r>
              <a:rPr lang="ru-RU" dirty="0" smtClean="0"/>
              <a:t>розробити технічну й технологічну документацію;</a:t>
            </a:r>
          </a:p>
          <a:p>
            <a:pPr lvl="0"/>
            <a:r>
              <a:rPr lang="ru-RU" dirty="0" smtClean="0"/>
              <a:t>підібрати технології, матеріал, інструменти;</a:t>
            </a:r>
          </a:p>
          <a:p>
            <a:pPr lvl="0"/>
            <a:r>
              <a:rPr lang="ru-RU" dirty="0" smtClean="0"/>
              <a:t>розробити технологічну карту виготовлення виробу;</a:t>
            </a:r>
          </a:p>
          <a:p>
            <a:pPr lvl="0"/>
            <a:r>
              <a:rPr lang="ru-RU" dirty="0" smtClean="0"/>
              <a:t>виконати економічні розрахунки;</a:t>
            </a:r>
          </a:p>
          <a:p>
            <a:pPr lvl="0"/>
            <a:r>
              <a:rPr lang="ru-RU" dirty="0" smtClean="0"/>
              <a:t>виготовити рекламу виробу.</a:t>
            </a:r>
          </a:p>
          <a:p>
            <a:endParaRPr lang="ru-RU" dirty="0"/>
          </a:p>
        </p:txBody>
      </p:sp>
      <p:sp>
        <p:nvSpPr>
          <p:cNvPr id="3074" name="WordArt 2"/>
          <p:cNvSpPr>
            <a:spLocks noChangeArrowheads="1" noChangeShapeType="1" noTextEdit="1"/>
          </p:cNvSpPr>
          <p:nvPr/>
        </p:nvSpPr>
        <p:spPr bwMode="auto">
          <a:xfrm>
            <a:off x="642910" y="1000108"/>
            <a:ext cx="4286280" cy="877905"/>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Завдання  проекту:</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952194"/>
          </a:xfrm>
        </p:spPr>
        <p:txBody>
          <a:bodyPr>
            <a:normAutofit/>
          </a:bodyPr>
          <a:lstStyle/>
          <a:p>
            <a:pPr>
              <a:buNone/>
            </a:pPr>
            <a:r>
              <a:rPr lang="uk-UA" dirty="0" smtClean="0"/>
              <a:t>У нашому проекті це мав би бути виріб, який би</a:t>
            </a:r>
          </a:p>
          <a:p>
            <a:pPr>
              <a:buNone/>
            </a:pPr>
            <a:r>
              <a:rPr lang="uk-UA" dirty="0" smtClean="0"/>
              <a:t>широко використовувався у шкільній діяльності,</a:t>
            </a:r>
          </a:p>
          <a:p>
            <a:pPr>
              <a:buNone/>
            </a:pPr>
            <a:r>
              <a:rPr lang="uk-UA" dirty="0" smtClean="0"/>
              <a:t>тому що ми хотіли подарувати його кабінету </a:t>
            </a:r>
            <a:r>
              <a:rPr lang="uk-UA" dirty="0" err="1" smtClean="0"/>
              <a:t>об-</a:t>
            </a:r>
            <a:endParaRPr lang="uk-UA" dirty="0" smtClean="0"/>
          </a:p>
          <a:p>
            <a:pPr>
              <a:buNone/>
            </a:pPr>
            <a:r>
              <a:rPr lang="uk-UA" dirty="0" err="1" smtClean="0"/>
              <a:t>слуговуючої</a:t>
            </a:r>
            <a:r>
              <a:rPr lang="uk-UA" dirty="0" smtClean="0"/>
              <a:t> праці. Все обміркувавши, ми прийшли</a:t>
            </a:r>
          </a:p>
          <a:p>
            <a:pPr>
              <a:buNone/>
            </a:pPr>
            <a:r>
              <a:rPr lang="uk-UA" dirty="0" smtClean="0"/>
              <a:t>до висновку ,що виготовлення української сорочки</a:t>
            </a:r>
          </a:p>
          <a:p>
            <a:pPr>
              <a:buNone/>
            </a:pPr>
            <a:r>
              <a:rPr lang="uk-UA" dirty="0" smtClean="0"/>
              <a:t>власними руками буде найцікавішим подарунком для наших наступників.      </a:t>
            </a:r>
          </a:p>
          <a:p>
            <a:pPr>
              <a:buNone/>
            </a:pPr>
            <a:r>
              <a:rPr lang="uk-UA" dirty="0" smtClean="0"/>
              <a:t>Орнамент міг би бути різним, та нам хотілося, щоб його зміст доніс найкращі побажання.</a:t>
            </a:r>
          </a:p>
          <a:p>
            <a:pPr>
              <a:buNone/>
            </a:pPr>
            <a:r>
              <a:rPr lang="uk-UA" dirty="0" smtClean="0"/>
              <a:t>Досліджуючи символіку орнаментів та кольорів ми зійшлися на тому, що виріб будемо  оздоблювати гілками калини червоними і чорними нитками .</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0" y="1785926"/>
            <a:ext cx="9144000" cy="2571768"/>
          </a:xfrm>
          <a:prstGeom prst="rect">
            <a:avLst/>
          </a:prstGeom>
        </p:spPr>
        <p:txBody>
          <a:bodyPr wrap="none" fromWordArt="1">
            <a:prstTxWarp prst="textSlantUp">
              <a:avLst>
                <a:gd name="adj" fmla="val 32056"/>
              </a:avLst>
            </a:prstTxWarp>
          </a:bodyPr>
          <a:lstStyle/>
          <a:p>
            <a:pPr algn="ctr" rtl="0"/>
            <a:r>
              <a:rPr lang="en-US"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II. </a:t>
            </a:r>
            <a:r>
              <a:rPr lang="ru-RU"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Конструкторський етап.</a:t>
            </a:r>
            <a:endParaRPr lang="ru-RU" sz="36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lip_image002.jpg"/>
          <p:cNvPicPr>
            <a:picLocks noChangeAspect="1"/>
          </p:cNvPicPr>
          <p:nvPr/>
        </p:nvPicPr>
        <p:blipFill>
          <a:blip r:embed="rId2" cstate="print"/>
          <a:stretch>
            <a:fillRect/>
          </a:stretch>
        </p:blipFill>
        <p:spPr>
          <a:xfrm>
            <a:off x="2000232" y="1928802"/>
            <a:ext cx="4600575" cy="4648200"/>
          </a:xfrm>
          <a:prstGeom prst="rect">
            <a:avLst/>
          </a:prstGeom>
        </p:spPr>
      </p:pic>
      <p:sp>
        <p:nvSpPr>
          <p:cNvPr id="7170" name="WordArt 2"/>
          <p:cNvSpPr>
            <a:spLocks noChangeArrowheads="1" noChangeShapeType="1" noTextEdit="1"/>
          </p:cNvSpPr>
          <p:nvPr/>
        </p:nvSpPr>
        <p:spPr bwMode="auto">
          <a:xfrm>
            <a:off x="428596" y="642918"/>
            <a:ext cx="4500594" cy="792160"/>
          </a:xfrm>
          <a:prstGeom prst="rect">
            <a:avLst/>
          </a:prstGeom>
        </p:spPr>
        <p:txBody>
          <a:bodyPr wrap="none" fromWordArt="1">
            <a:prstTxWarp prst="textPlain">
              <a:avLst>
                <a:gd name="adj" fmla="val 50000"/>
              </a:avLst>
            </a:prstTxWarp>
          </a:bodyPr>
          <a:lstStyle/>
          <a:p>
            <a:pPr algn="ctr" rtl="0"/>
            <a:r>
              <a:rPr lang="ru-RU" sz="3600" kern="10" spc="0" smtClean="0">
                <a:ln w="19050">
                  <a:solidFill>
                    <a:srgbClr val="99CCFF"/>
                  </a:solidFill>
                  <a:round/>
                  <a:headEnd/>
                  <a:tailEnd/>
                </a:ln>
                <a:solidFill>
                  <a:srgbClr val="0066CC"/>
                </a:solidFill>
                <a:effectLst>
                  <a:outerShdw dist="35921" dir="2700000" algn="ctr" rotWithShape="0">
                    <a:srgbClr val="990000"/>
                  </a:outerShdw>
                </a:effectLst>
                <a:latin typeface="Impact"/>
              </a:rPr>
              <a:t>Ескізний проект  </a:t>
            </a:r>
            <a:endParaRPr lang="ru-RU" sz="3600" kern="10" spc="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anos\Мои документы\clip_image002.jpg"/>
          <p:cNvPicPr>
            <a:picLocks noChangeAspect="1" noChangeArrowheads="1"/>
          </p:cNvPicPr>
          <p:nvPr/>
        </p:nvPicPr>
        <p:blipFill>
          <a:blip r:embed="rId2" cstate="print"/>
          <a:srcRect/>
          <a:stretch>
            <a:fillRect/>
          </a:stretch>
        </p:blipFill>
        <p:spPr bwMode="auto">
          <a:xfrm>
            <a:off x="4286248" y="1000108"/>
            <a:ext cx="3510599" cy="5551085"/>
          </a:xfrm>
          <a:prstGeom prst="rect">
            <a:avLst/>
          </a:prstGeom>
          <a:noFill/>
        </p:spPr>
      </p:pic>
      <p:pic>
        <p:nvPicPr>
          <p:cNvPr id="1027" name="Picture 3" descr="C:\Documents and Settings\Lanos\Мои документы\clip_image002.jpg"/>
          <p:cNvPicPr>
            <a:picLocks noChangeAspect="1" noChangeArrowheads="1"/>
          </p:cNvPicPr>
          <p:nvPr/>
        </p:nvPicPr>
        <p:blipFill>
          <a:blip r:embed="rId3" cstate="print"/>
          <a:srcRect/>
          <a:stretch>
            <a:fillRect/>
          </a:stretch>
        </p:blipFill>
        <p:spPr bwMode="auto">
          <a:xfrm>
            <a:off x="1285852" y="928670"/>
            <a:ext cx="1430609" cy="5576454"/>
          </a:xfrm>
          <a:prstGeom prst="rect">
            <a:avLst/>
          </a:prstGeom>
          <a:noFill/>
        </p:spPr>
      </p:pic>
      <p:sp>
        <p:nvSpPr>
          <p:cNvPr id="8194" name="WordArt 2"/>
          <p:cNvSpPr>
            <a:spLocks noChangeArrowheads="1" noChangeShapeType="1" noTextEdit="1"/>
          </p:cNvSpPr>
          <p:nvPr/>
        </p:nvSpPr>
        <p:spPr bwMode="auto">
          <a:xfrm>
            <a:off x="285720" y="142852"/>
            <a:ext cx="5429288" cy="638197"/>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Зразок   узору  з  рослинним  орнаментом </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1357298"/>
            <a:ext cx="9001156" cy="4031873"/>
          </a:xfrm>
          <a:prstGeom prst="rect">
            <a:avLst/>
          </a:prstGeom>
          <a:noFill/>
        </p:spPr>
        <p:txBody>
          <a:bodyPr wrap="square" rtlCol="0">
            <a:spAutoFit/>
          </a:bodyPr>
          <a:lstStyle/>
          <a:p>
            <a:r>
              <a:rPr lang="uk-UA" sz="3200" dirty="0" smtClean="0">
                <a:solidFill>
                  <a:schemeClr val="bg1"/>
                </a:solidFill>
              </a:rPr>
              <a:t>Вишита сорочка : розміри 42-46;прямого покрою,рукав-реглан ; тканина-ситець ,</a:t>
            </a:r>
          </a:p>
          <a:p>
            <a:r>
              <a:rPr lang="uk-UA" sz="3200" dirty="0" smtClean="0">
                <a:solidFill>
                  <a:schemeClr val="bg1"/>
                </a:solidFill>
              </a:rPr>
              <a:t>білого кольору,1.5м ; оздоблення-вишивка,орнамент - рослинний .                         Обробка верхнього зрізу-оздоблення гачком . Нитки для вишивання -ДМС червоного та чорного кольорів ; шов-двобічна гладь із настилом . Призначення - для святкових виступів .</a:t>
            </a:r>
            <a:endParaRPr lang="ru-RU" sz="3200" dirty="0">
              <a:solidFill>
                <a:schemeClr val="bg1"/>
              </a:solidFill>
            </a:endParaRPr>
          </a:p>
        </p:txBody>
      </p:sp>
      <p:sp>
        <p:nvSpPr>
          <p:cNvPr id="9218" name="WordArt 2"/>
          <p:cNvSpPr>
            <a:spLocks noChangeArrowheads="1" noChangeShapeType="1" noTextEdit="1"/>
          </p:cNvSpPr>
          <p:nvPr/>
        </p:nvSpPr>
        <p:spPr bwMode="auto">
          <a:xfrm>
            <a:off x="357158" y="714356"/>
            <a:ext cx="3138487" cy="568325"/>
          </a:xfrm>
          <a:prstGeom prst="rect">
            <a:avLst/>
          </a:prstGeom>
        </p:spPr>
        <p:txBody>
          <a:bodyPr wrap="none" fromWordArt="1">
            <a:prstTxWarp prst="textPlain">
              <a:avLst>
                <a:gd name="adj" fmla="val 50000"/>
              </a:avLst>
            </a:prstTxWarp>
          </a:bodyPr>
          <a:lstStyle/>
          <a:p>
            <a:pPr algn="ctr" rtl="0"/>
            <a:r>
              <a:rPr lang="ru-RU" sz="3600" kern="10" spc="0" smtClean="0">
                <a:ln w="19050">
                  <a:solidFill>
                    <a:srgbClr val="99CCFF"/>
                  </a:solidFill>
                  <a:round/>
                  <a:headEnd/>
                  <a:tailEnd/>
                </a:ln>
                <a:solidFill>
                  <a:srgbClr val="0066CC"/>
                </a:solidFill>
                <a:effectLst>
                  <a:outerShdw dist="35921" dir="2700000" algn="ctr" rotWithShape="0">
                    <a:srgbClr val="990000"/>
                  </a:outerShdw>
                </a:effectLst>
                <a:latin typeface="Impact"/>
              </a:rPr>
              <a:t>Технічний опис </a:t>
            </a:r>
            <a:endParaRPr lang="ru-RU" sz="3600" kern="10" spc="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1571612"/>
            <a:ext cx="8229600" cy="4709160"/>
          </a:xfrm>
        </p:spPr>
        <p:txBody>
          <a:bodyPr>
            <a:normAutofit lnSpcReduction="10000"/>
          </a:bodyPr>
          <a:lstStyle/>
          <a:p>
            <a:r>
              <a:rPr lang="uk-UA" dirty="0" smtClean="0"/>
              <a:t>Вишивати вільною гладдю можна на будь-якій тканині із гладкою поверхнею. Орнамент переносять через кальку контурним швом «уперед голку» нитками інших кольорів (метод прошивання) або через копіювальний папір штриховою лінією. Для жіночих блуз, хусточок, чоловічих сорочок, дитячого одягу, які прикрашатимуться вишивкою, вибирають маркізет (тонку бавовняну або шовкову тканину), шовк, шифон (тонку м'яку бавовняну тканину), </a:t>
            </a:r>
            <a:r>
              <a:rPr lang="uk-UA" dirty="0" err="1" smtClean="0"/>
              <a:t>напівлляні</a:t>
            </a:r>
            <a:r>
              <a:rPr lang="uk-UA" dirty="0" smtClean="0"/>
              <a:t> й синтетичні тканини .</a:t>
            </a:r>
            <a:endParaRPr lang="ru-RU" dirty="0"/>
          </a:p>
        </p:txBody>
      </p:sp>
      <p:sp>
        <p:nvSpPr>
          <p:cNvPr id="10242" name="WordArt 2"/>
          <p:cNvSpPr>
            <a:spLocks noChangeArrowheads="1" noChangeShapeType="1" noTextEdit="1"/>
          </p:cNvSpPr>
          <p:nvPr/>
        </p:nvSpPr>
        <p:spPr bwMode="auto">
          <a:xfrm>
            <a:off x="285720" y="500042"/>
            <a:ext cx="5270512" cy="735029"/>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Матеріали для вишивання</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anos\Мои документы\clip_image002.jpg"/>
          <p:cNvPicPr>
            <a:picLocks noChangeAspect="1" noChangeArrowheads="1"/>
          </p:cNvPicPr>
          <p:nvPr/>
        </p:nvPicPr>
        <p:blipFill>
          <a:blip r:embed="rId2" cstate="print"/>
          <a:srcRect/>
          <a:stretch>
            <a:fillRect/>
          </a:stretch>
        </p:blipFill>
        <p:spPr bwMode="auto">
          <a:xfrm>
            <a:off x="142844" y="1428736"/>
            <a:ext cx="2020565" cy="1528756"/>
          </a:xfrm>
          <a:prstGeom prst="rect">
            <a:avLst/>
          </a:prstGeom>
          <a:noFill/>
        </p:spPr>
      </p:pic>
      <p:pic>
        <p:nvPicPr>
          <p:cNvPr id="1027" name="Picture 3" descr="C:\Documents and Settings\Lanos\Мои документы\Копия clip_image002.jpg"/>
          <p:cNvPicPr>
            <a:picLocks noChangeAspect="1" noChangeArrowheads="1"/>
          </p:cNvPicPr>
          <p:nvPr/>
        </p:nvPicPr>
        <p:blipFill>
          <a:blip r:embed="rId3" cstate="print"/>
          <a:srcRect/>
          <a:stretch>
            <a:fillRect/>
          </a:stretch>
        </p:blipFill>
        <p:spPr bwMode="auto">
          <a:xfrm>
            <a:off x="2357422" y="1428736"/>
            <a:ext cx="1882901" cy="1500198"/>
          </a:xfrm>
          <a:prstGeom prst="rect">
            <a:avLst/>
          </a:prstGeom>
          <a:noFill/>
        </p:spPr>
      </p:pic>
      <p:sp>
        <p:nvSpPr>
          <p:cNvPr id="6" name="TextBox 5"/>
          <p:cNvSpPr txBox="1"/>
          <p:nvPr/>
        </p:nvSpPr>
        <p:spPr>
          <a:xfrm>
            <a:off x="3929058" y="2643182"/>
            <a:ext cx="279244" cy="369332"/>
          </a:xfrm>
          <a:prstGeom prst="rect">
            <a:avLst/>
          </a:prstGeom>
          <a:noFill/>
        </p:spPr>
        <p:txBody>
          <a:bodyPr wrap="square" rtlCol="0">
            <a:spAutoFit/>
          </a:bodyPr>
          <a:lstStyle/>
          <a:p>
            <a:r>
              <a:rPr lang="uk-UA" dirty="0" smtClean="0">
                <a:solidFill>
                  <a:schemeClr val="bg1"/>
                </a:solidFill>
              </a:rPr>
              <a:t>в</a:t>
            </a:r>
            <a:endParaRPr lang="ru-RU" dirty="0">
              <a:solidFill>
                <a:schemeClr val="bg1"/>
              </a:solidFill>
            </a:endParaRPr>
          </a:p>
        </p:txBody>
      </p:sp>
      <p:pic>
        <p:nvPicPr>
          <p:cNvPr id="1028" name="Picture 4" descr="C:\Documents and Settings\Lanos\Мои документы\Копия (2) clip_image002.jpg"/>
          <p:cNvPicPr>
            <a:picLocks noChangeAspect="1" noChangeArrowheads="1"/>
          </p:cNvPicPr>
          <p:nvPr/>
        </p:nvPicPr>
        <p:blipFill>
          <a:blip r:embed="rId4" cstate="print"/>
          <a:srcRect/>
          <a:stretch>
            <a:fillRect/>
          </a:stretch>
        </p:blipFill>
        <p:spPr bwMode="auto">
          <a:xfrm>
            <a:off x="4429124" y="1428736"/>
            <a:ext cx="2006514" cy="1500198"/>
          </a:xfrm>
          <a:prstGeom prst="rect">
            <a:avLst/>
          </a:prstGeom>
          <a:noFill/>
        </p:spPr>
      </p:pic>
      <p:sp>
        <p:nvSpPr>
          <p:cNvPr id="1029" name="Rectangle 5"/>
          <p:cNvSpPr>
            <a:spLocks noChangeArrowheads="1"/>
          </p:cNvSpPr>
          <p:nvPr/>
        </p:nvSpPr>
        <p:spPr bwMode="auto">
          <a:xfrm>
            <a:off x="5786446" y="2571744"/>
            <a:ext cx="24558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uk-UA" sz="1100" dirty="0" smtClean="0">
                <a:solidFill>
                  <a:schemeClr val="bg1"/>
                </a:solidFill>
                <a:latin typeface="Calibri" pitchFamily="34" charset="0"/>
                <a:cs typeface="Times New Roman" pitchFamily="18" charset="0"/>
              </a:rPr>
              <a:t>Г</a:t>
            </a:r>
            <a:endParaRPr kumimoji="0" lang="uk-UA" sz="1800" b="0" i="0" u="none" strike="noStrike" cap="none" normalizeH="0" baseline="0" dirty="0" smtClean="0">
              <a:ln>
                <a:noFill/>
              </a:ln>
              <a:solidFill>
                <a:schemeClr val="bg1"/>
              </a:solidFill>
              <a:effectLst/>
              <a:latin typeface="Arial" pitchFamily="34" charset="0"/>
            </a:endParaRPr>
          </a:p>
        </p:txBody>
      </p:sp>
      <p:pic>
        <p:nvPicPr>
          <p:cNvPr id="1030" name="Picture 6" descr="C:\Documents and Settings\Lanos\Мои документы\Копия (3) clip_image002.jpg"/>
          <p:cNvPicPr>
            <a:picLocks noChangeAspect="1" noChangeArrowheads="1"/>
          </p:cNvPicPr>
          <p:nvPr/>
        </p:nvPicPr>
        <p:blipFill>
          <a:blip r:embed="rId5" cstate="print"/>
          <a:srcRect/>
          <a:stretch>
            <a:fillRect/>
          </a:stretch>
        </p:blipFill>
        <p:spPr bwMode="auto">
          <a:xfrm>
            <a:off x="6500826" y="1428736"/>
            <a:ext cx="2455292" cy="1500198"/>
          </a:xfrm>
          <a:prstGeom prst="rect">
            <a:avLst/>
          </a:prstGeom>
          <a:noFill/>
        </p:spPr>
      </p:pic>
      <p:sp>
        <p:nvSpPr>
          <p:cNvPr id="12" name="TextBox 11"/>
          <p:cNvSpPr txBox="1"/>
          <p:nvPr/>
        </p:nvSpPr>
        <p:spPr>
          <a:xfrm>
            <a:off x="8286776" y="2500306"/>
            <a:ext cx="214314" cy="369332"/>
          </a:xfrm>
          <a:prstGeom prst="rect">
            <a:avLst/>
          </a:prstGeom>
          <a:noFill/>
        </p:spPr>
        <p:txBody>
          <a:bodyPr wrap="square" rtlCol="0">
            <a:spAutoFit/>
          </a:bodyPr>
          <a:lstStyle/>
          <a:p>
            <a:r>
              <a:rPr lang="uk-UA" dirty="0" smtClean="0">
                <a:solidFill>
                  <a:schemeClr val="bg1"/>
                </a:solidFill>
              </a:rPr>
              <a:t>д</a:t>
            </a:r>
            <a:endParaRPr lang="ru-RU" dirty="0">
              <a:solidFill>
                <a:schemeClr val="bg1"/>
              </a:solidFill>
            </a:endParaRPr>
          </a:p>
        </p:txBody>
      </p:sp>
      <p:sp>
        <p:nvSpPr>
          <p:cNvPr id="13" name="TextBox 12"/>
          <p:cNvSpPr txBox="1"/>
          <p:nvPr/>
        </p:nvSpPr>
        <p:spPr>
          <a:xfrm>
            <a:off x="500034" y="3571876"/>
            <a:ext cx="4590744" cy="923330"/>
          </a:xfrm>
          <a:prstGeom prst="rect">
            <a:avLst/>
          </a:prstGeom>
          <a:noFill/>
        </p:spPr>
        <p:txBody>
          <a:bodyPr wrap="none" rtlCol="0">
            <a:spAutoFit/>
          </a:bodyPr>
          <a:lstStyle/>
          <a:p>
            <a:r>
              <a:rPr lang="uk-UA" dirty="0" smtClean="0">
                <a:solidFill>
                  <a:schemeClr val="bg1"/>
                </a:solidFill>
              </a:rPr>
              <a:t>а- пяльці , б-наперсток ,г- нитки , д- ножиці. </a:t>
            </a:r>
          </a:p>
          <a:p>
            <a:endParaRPr lang="uk-UA" dirty="0" smtClean="0">
              <a:solidFill>
                <a:schemeClr val="bg1"/>
              </a:solidFill>
            </a:endParaRPr>
          </a:p>
          <a:p>
            <a:r>
              <a:rPr lang="uk-UA" smtClean="0">
                <a:solidFill>
                  <a:schemeClr val="bg1"/>
                </a:solidFill>
              </a:rPr>
              <a:t>Копіювальний папір </a:t>
            </a:r>
            <a:endParaRPr lang="ru-RU" dirty="0">
              <a:solidFill>
                <a:schemeClr val="bg1"/>
              </a:solidFill>
            </a:endParaRPr>
          </a:p>
        </p:txBody>
      </p:sp>
      <p:sp>
        <p:nvSpPr>
          <p:cNvPr id="11266" name="WordArt 2"/>
          <p:cNvSpPr>
            <a:spLocks noChangeArrowheads="1" noChangeShapeType="1" noTextEdit="1"/>
          </p:cNvSpPr>
          <p:nvPr/>
        </p:nvSpPr>
        <p:spPr bwMode="auto">
          <a:xfrm>
            <a:off x="1142976" y="500042"/>
            <a:ext cx="5757862" cy="568325"/>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Інструменти для вишивання</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nvGraphicFramePr>
        <p:xfrm>
          <a:off x="1500166" y="1142984"/>
          <a:ext cx="5500726" cy="5595324"/>
        </p:xfrm>
        <a:graphic>
          <a:graphicData uri="http://schemas.openxmlformats.org/drawingml/2006/table">
            <a:tbl>
              <a:tblPr/>
              <a:tblGrid>
                <a:gridCol w="1500198"/>
                <a:gridCol w="1249432"/>
                <a:gridCol w="1465212"/>
                <a:gridCol w="1285884"/>
              </a:tblGrid>
              <a:tr h="343354">
                <a:tc>
                  <a:txBody>
                    <a:bodyPr/>
                    <a:lstStyle/>
                    <a:p>
                      <a:pPr marR="38100" indent="-330200" algn="just">
                        <a:lnSpc>
                          <a:spcPts val="1875"/>
                        </a:lnSpc>
                        <a:spcAft>
                          <a:spcPts val="1880"/>
                        </a:spcAft>
                      </a:pPr>
                      <a:r>
                        <a:rPr kumimoji="0" lang="uk-UA" sz="1800" kern="1200" dirty="0" smtClean="0">
                          <a:solidFill>
                            <a:schemeClr val="tx1"/>
                          </a:solidFill>
                          <a:latin typeface="+mn-lt"/>
                          <a:ea typeface="+mn-ea"/>
                          <a:cs typeface="+mn-cs"/>
                        </a:rPr>
                        <a:t>Матеріали</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kumimoji="0" lang="uk-UA" sz="1800" kern="1200" dirty="0" smtClean="0">
                          <a:solidFill>
                            <a:schemeClr val="tx1"/>
                          </a:solidFill>
                          <a:latin typeface="+mn-lt"/>
                          <a:ea typeface="+mn-ea"/>
                          <a:cs typeface="+mn-cs"/>
                        </a:rPr>
                        <a:t>Ціна, </a:t>
                      </a:r>
                      <a:r>
                        <a:rPr kumimoji="0" lang="uk-UA" sz="1800" kern="1200" dirty="0" err="1" smtClean="0">
                          <a:solidFill>
                            <a:schemeClr val="tx1"/>
                          </a:solidFill>
                          <a:latin typeface="+mn-lt"/>
                          <a:ea typeface="+mn-ea"/>
                          <a:cs typeface="+mn-cs"/>
                        </a:rPr>
                        <a:t>грн</a:t>
                      </a:r>
                      <a:r>
                        <a:rPr kumimoji="0" lang="uk-UA" sz="1800" kern="1200" dirty="0" smtClean="0">
                          <a:solidFill>
                            <a:schemeClr val="tx1"/>
                          </a:solidFill>
                          <a:latin typeface="+mn-lt"/>
                          <a:ea typeface="+mn-ea"/>
                          <a:cs typeface="+mn-cs"/>
                        </a:rPr>
                        <a:t>/м</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kumimoji="0" lang="uk-UA" sz="1800" kern="1200" dirty="0" smtClean="0">
                          <a:solidFill>
                            <a:schemeClr val="tx1"/>
                          </a:solidFill>
                          <a:latin typeface="+mn-lt"/>
                          <a:ea typeface="+mn-ea"/>
                          <a:cs typeface="+mn-cs"/>
                        </a:rPr>
                        <a:t>Витрати матеріалів</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800" dirty="0" smtClean="0">
                          <a:latin typeface="Times New Roman"/>
                          <a:ea typeface="Arial Unicode MS"/>
                          <a:cs typeface="Times New Roman"/>
                        </a:rPr>
                        <a:t>Разом,</a:t>
                      </a:r>
                      <a:r>
                        <a:rPr lang="uk-UA" sz="1800" dirty="0" err="1" smtClean="0">
                          <a:latin typeface="Times New Roman"/>
                          <a:ea typeface="Arial Unicode MS"/>
                          <a:cs typeface="Times New Roman"/>
                        </a:rPr>
                        <a:t>грн</a:t>
                      </a:r>
                      <a:r>
                        <a:rPr lang="uk-UA" sz="1800" baseline="0" dirty="0" smtClean="0">
                          <a:latin typeface="Times New Roman"/>
                          <a:ea typeface="Arial Unicode MS"/>
                          <a:cs typeface="Times New Roman"/>
                        </a:rPr>
                        <a:t> </a:t>
                      </a:r>
                      <a:endParaRPr lang="ru-RU" sz="180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6">
                <a:tc>
                  <a:txBody>
                    <a:bodyPr/>
                    <a:lstStyle/>
                    <a:p>
                      <a:pPr marR="38100" indent="-330200" algn="just">
                        <a:lnSpc>
                          <a:spcPts val="1875"/>
                        </a:lnSpc>
                        <a:spcAft>
                          <a:spcPts val="1880"/>
                        </a:spcAft>
                      </a:pPr>
                      <a:r>
                        <a:rPr lang="uk-UA" sz="1600" dirty="0" smtClean="0">
                          <a:latin typeface="Times New Roman"/>
                          <a:ea typeface="Arial Unicode MS"/>
                          <a:cs typeface="Times New Roman"/>
                        </a:rPr>
                        <a:t>Тканина</a:t>
                      </a:r>
                      <a:endParaRPr lang="ru-RU" sz="160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30</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1.5 м</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45</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54">
                <a:tc>
                  <a:txBody>
                    <a:bodyPr/>
                    <a:lstStyle/>
                    <a:p>
                      <a:pPr marL="0" marR="38100" indent="-330200" algn="just" defTabSz="914400" rtl="0" eaLnBrk="1" fontAlgn="auto" latinLnBrk="0" hangingPunct="1">
                        <a:lnSpc>
                          <a:spcPts val="1875"/>
                        </a:lnSpc>
                        <a:spcBef>
                          <a:spcPts val="0"/>
                        </a:spcBef>
                        <a:spcAft>
                          <a:spcPts val="1880"/>
                        </a:spcAft>
                        <a:buClrTx/>
                        <a:buSzTx/>
                        <a:buFontTx/>
                        <a:buNone/>
                        <a:tabLst/>
                        <a:defRPr/>
                      </a:pPr>
                      <a:r>
                        <a:rPr kumimoji="0" lang="uk-UA" sz="1600" kern="1200" dirty="0" smtClean="0">
                          <a:solidFill>
                            <a:schemeClr val="tx1"/>
                          </a:solidFill>
                          <a:latin typeface="+mn-lt"/>
                          <a:ea typeface="+mn-ea"/>
                          <a:cs typeface="+mn-cs"/>
                        </a:rPr>
                        <a:t>Нитки</a:t>
                      </a:r>
                      <a:endParaRPr lang="ru-RU" sz="1400" dirty="0" smtClean="0">
                        <a:latin typeface="+mn-lt"/>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6       </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10 мотків  </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60 </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642">
                <a:tc>
                  <a:txBody>
                    <a:bodyPr/>
                    <a:lstStyle/>
                    <a:p>
                      <a:pPr marR="38100" indent="-330200" algn="just">
                        <a:lnSpc>
                          <a:spcPts val="1875"/>
                        </a:lnSpc>
                        <a:spcAft>
                          <a:spcPts val="1880"/>
                        </a:spcAft>
                      </a:pPr>
                      <a:r>
                        <a:rPr lang="uk-UA" sz="1800" dirty="0" smtClean="0">
                          <a:latin typeface="Times New Roman"/>
                          <a:ea typeface="Arial Unicode MS"/>
                          <a:cs typeface="Times New Roman"/>
                        </a:rPr>
                        <a:t>Разом</a:t>
                      </a:r>
                      <a:r>
                        <a:rPr lang="uk-UA" sz="1800" baseline="0" dirty="0" smtClean="0">
                          <a:latin typeface="Times New Roman"/>
                          <a:ea typeface="Arial Unicode MS"/>
                          <a:cs typeface="Times New Roman"/>
                        </a:rPr>
                        <a:t> </a:t>
                      </a:r>
                      <a:endParaRPr lang="ru-RU" sz="180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105</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54">
                <a:tc>
                  <a:txBody>
                    <a:bodyPr/>
                    <a:lstStyle/>
                    <a:p>
                      <a:r>
                        <a:rPr kumimoji="0" lang="uk-UA" sz="1800" kern="1200" dirty="0" smtClean="0">
                          <a:solidFill>
                            <a:schemeClr val="tx1"/>
                          </a:solidFill>
                          <a:latin typeface="+mn-lt"/>
                          <a:ea typeface="+mn-ea"/>
                          <a:cs typeface="+mn-cs"/>
                        </a:rPr>
                        <a:t>Інструменти,</a:t>
                      </a:r>
                    </a:p>
                    <a:p>
                      <a:r>
                        <a:rPr kumimoji="0" lang="uk-UA" sz="1800" kern="1200" dirty="0" smtClean="0">
                          <a:solidFill>
                            <a:schemeClr val="tx1"/>
                          </a:solidFill>
                          <a:latin typeface="+mn-lt"/>
                          <a:ea typeface="+mn-ea"/>
                          <a:cs typeface="+mn-cs"/>
                        </a:rPr>
                        <a:t>прилади</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kumimoji="0" lang="uk-UA" sz="1800" kern="1200" dirty="0" smtClean="0">
                          <a:solidFill>
                            <a:schemeClr val="tx1"/>
                          </a:solidFill>
                          <a:latin typeface="+mn-lt"/>
                          <a:ea typeface="+mn-ea"/>
                          <a:cs typeface="+mn-cs"/>
                        </a:rPr>
                        <a:t>Вартість, </a:t>
                      </a:r>
                      <a:r>
                        <a:rPr kumimoji="0" lang="uk-UA" sz="1800" kern="1200" dirty="0" err="1" smtClean="0">
                          <a:solidFill>
                            <a:schemeClr val="tx1"/>
                          </a:solidFill>
                          <a:latin typeface="+mn-lt"/>
                          <a:ea typeface="+mn-ea"/>
                          <a:cs typeface="+mn-cs"/>
                        </a:rPr>
                        <a:t>грн</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kumimoji="0" lang="uk-UA" sz="1800" kern="1200" dirty="0" err="1" smtClean="0">
                          <a:solidFill>
                            <a:schemeClr val="tx1"/>
                          </a:solidFill>
                          <a:latin typeface="+mn-lt"/>
                          <a:ea typeface="+mn-ea"/>
                          <a:cs typeface="+mn-cs"/>
                        </a:rPr>
                        <a:t>Амортизаціягрн</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54">
                <a:tc>
                  <a:txBody>
                    <a:bodyPr/>
                    <a:lstStyle/>
                    <a:p>
                      <a:r>
                        <a:rPr kumimoji="0" lang="uk-UA" sz="1800" kern="1200" dirty="0" smtClean="0">
                          <a:solidFill>
                            <a:schemeClr val="tx1"/>
                          </a:solidFill>
                          <a:latin typeface="+mn-lt"/>
                          <a:ea typeface="+mn-ea"/>
                          <a:cs typeface="+mn-cs"/>
                        </a:rPr>
                        <a:t> Ножиці</a:t>
                      </a: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30</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0.03</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54">
                <a:tc>
                  <a:txBody>
                    <a:bodyPr/>
                    <a:lstStyle/>
                    <a:p>
                      <a:pPr marR="38100" indent="-330200" algn="just">
                        <a:lnSpc>
                          <a:spcPts val="1875"/>
                        </a:lnSpc>
                        <a:spcAft>
                          <a:spcPts val="1880"/>
                        </a:spcAft>
                      </a:pPr>
                      <a:r>
                        <a:rPr lang="uk-UA" sz="1550" dirty="0" smtClean="0">
                          <a:latin typeface="Times New Roman"/>
                          <a:ea typeface="Arial Unicode MS"/>
                          <a:cs typeface="Times New Roman"/>
                        </a:rPr>
                        <a:t> </a:t>
                      </a:r>
                      <a:r>
                        <a:rPr kumimoji="0" lang="uk-UA" sz="1800" kern="1200" dirty="0" smtClean="0">
                          <a:solidFill>
                            <a:schemeClr val="tx1"/>
                          </a:solidFill>
                          <a:latin typeface="+mn-lt"/>
                          <a:ea typeface="+mn-ea"/>
                          <a:cs typeface="+mn-cs"/>
                        </a:rPr>
                        <a:t>Голки</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1.50</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0.01</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54">
                <a:tc>
                  <a:txBody>
                    <a:bodyPr/>
                    <a:lstStyle/>
                    <a:p>
                      <a:pPr marR="38100" indent="-330200" algn="just">
                        <a:lnSpc>
                          <a:spcPts val="1875"/>
                        </a:lnSpc>
                        <a:spcAft>
                          <a:spcPts val="1880"/>
                        </a:spcAft>
                      </a:pPr>
                      <a:r>
                        <a:rPr kumimoji="0" lang="uk-UA" sz="1800" kern="1200" dirty="0" err="1" smtClean="0">
                          <a:solidFill>
                            <a:schemeClr val="tx1"/>
                          </a:solidFill>
                          <a:latin typeface="+mn-lt"/>
                          <a:ea typeface="+mn-ea"/>
                          <a:cs typeface="+mn-cs"/>
                        </a:rPr>
                        <a:t>Електроенер-гія</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0.2436 </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3.50</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54">
                <a:tc>
                  <a:txBody>
                    <a:bodyPr/>
                    <a:lstStyle/>
                    <a:p>
                      <a:pPr marR="38100" indent="-330200" algn="just">
                        <a:lnSpc>
                          <a:spcPts val="1875"/>
                        </a:lnSpc>
                        <a:spcAft>
                          <a:spcPts val="1880"/>
                        </a:spcAft>
                      </a:pPr>
                      <a:r>
                        <a:rPr kumimoji="0" lang="uk-UA" sz="1800" kern="1200" dirty="0" smtClean="0">
                          <a:solidFill>
                            <a:schemeClr val="tx1"/>
                          </a:solidFill>
                          <a:latin typeface="+mn-lt"/>
                          <a:ea typeface="+mn-ea"/>
                          <a:cs typeface="+mn-cs"/>
                        </a:rPr>
                        <a:t>Разом</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           3.54</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54">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r>
                        <a:rPr lang="uk-UA" sz="1550" dirty="0" smtClean="0">
                          <a:latin typeface="Times New Roman"/>
                          <a:ea typeface="Arial Unicode MS"/>
                          <a:cs typeface="Times New Roman"/>
                        </a:rPr>
                        <a:t>108. 54</a:t>
                      </a: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54">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54">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54">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54">
                <a:tc>
                  <a:txBody>
                    <a:bodyPr/>
                    <a:lstStyle/>
                    <a:p>
                      <a:pPr marR="38100" indent="-330200" algn="just">
                        <a:lnSpc>
                          <a:spcPts val="1875"/>
                        </a:lnSpc>
                        <a:spcAft>
                          <a:spcPts val="1880"/>
                        </a:spcAft>
                      </a:pP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indent="-330200" algn="just">
                        <a:lnSpc>
                          <a:spcPts val="1875"/>
                        </a:lnSpc>
                        <a:spcAft>
                          <a:spcPts val="1880"/>
                        </a:spcAft>
                      </a:pPr>
                      <a:endParaRPr lang="ru-RU" sz="1550" dirty="0">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290" name="WordArt 2"/>
          <p:cNvSpPr>
            <a:spLocks noChangeArrowheads="1" noChangeShapeType="1" noTextEdit="1"/>
          </p:cNvSpPr>
          <p:nvPr/>
        </p:nvSpPr>
        <p:spPr bwMode="auto">
          <a:xfrm>
            <a:off x="1571604" y="214290"/>
            <a:ext cx="5413388" cy="592153"/>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ЕКОНОМІЧНА ОЦІНКА ПРОЕКТУ</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1500174"/>
            <a:ext cx="8429684" cy="4401205"/>
          </a:xfrm>
          <a:prstGeom prst="rect">
            <a:avLst/>
          </a:prstGeom>
        </p:spPr>
        <p:txBody>
          <a:bodyPr wrap="square">
            <a:spAutoFit/>
          </a:bodyPr>
          <a:lstStyle/>
          <a:p>
            <a:r>
              <a:rPr lang="ru-RU" sz="2800" dirty="0" smtClean="0"/>
              <a:t>У </a:t>
            </a:r>
            <a:r>
              <a:rPr lang="ru-RU" sz="2800" dirty="0" err="1" smtClean="0"/>
              <a:t>дизайні</a:t>
            </a:r>
            <a:r>
              <a:rPr lang="ru-RU" sz="2800" dirty="0" smtClean="0"/>
              <a:t> </a:t>
            </a:r>
            <a:r>
              <a:rPr lang="ru-RU" sz="2800" dirty="0" err="1" smtClean="0"/>
              <a:t>одягу</a:t>
            </a:r>
            <a:r>
              <a:rPr lang="ru-RU" sz="2800" dirty="0" smtClean="0"/>
              <a:t> </a:t>
            </a:r>
            <a:r>
              <a:rPr lang="ru-RU" sz="2800" dirty="0" err="1" smtClean="0"/>
              <a:t>екологічні</a:t>
            </a:r>
            <a:r>
              <a:rPr lang="ru-RU" sz="2800" dirty="0" smtClean="0"/>
              <a:t> </a:t>
            </a:r>
            <a:r>
              <a:rPr lang="ru-RU" sz="2800" dirty="0" err="1" smtClean="0"/>
              <a:t>проблеми</a:t>
            </a:r>
            <a:r>
              <a:rPr lang="ru-RU" sz="2800" dirty="0" smtClean="0"/>
              <a:t> </a:t>
            </a:r>
            <a:r>
              <a:rPr lang="ru-RU" sz="2800" dirty="0" err="1" smtClean="0"/>
              <a:t>вирішуються</a:t>
            </a:r>
            <a:r>
              <a:rPr lang="ru-RU" sz="2800" dirty="0" smtClean="0"/>
              <a:t> шляхом </a:t>
            </a:r>
            <a:r>
              <a:rPr lang="ru-RU" sz="2800" dirty="0" err="1" smtClean="0"/>
              <a:t>відмови</a:t>
            </a:r>
            <a:r>
              <a:rPr lang="ru-RU" sz="2800" dirty="0" smtClean="0"/>
              <a:t> </a:t>
            </a:r>
            <a:r>
              <a:rPr lang="ru-RU" sz="2800" dirty="0" err="1" smtClean="0"/>
              <a:t>від</a:t>
            </a:r>
            <a:r>
              <a:rPr lang="ru-RU" sz="2800" dirty="0" smtClean="0"/>
              <a:t> </a:t>
            </a:r>
            <a:r>
              <a:rPr lang="ru-RU" sz="2800" dirty="0" err="1" smtClean="0"/>
              <a:t>синтетичних</a:t>
            </a:r>
            <a:r>
              <a:rPr lang="ru-RU" sz="2800" dirty="0" smtClean="0"/>
              <a:t> </a:t>
            </a:r>
            <a:r>
              <a:rPr lang="ru-RU" sz="2800" dirty="0" err="1" smtClean="0"/>
              <a:t>матеріалів</a:t>
            </a:r>
            <a:r>
              <a:rPr lang="ru-RU" sz="2800" dirty="0" smtClean="0"/>
              <a:t>, </a:t>
            </a:r>
            <a:r>
              <a:rPr lang="ru-RU" sz="2800" dirty="0" err="1" smtClean="0"/>
              <a:t>які</a:t>
            </a:r>
            <a:r>
              <a:rPr lang="ru-RU" sz="2800" dirty="0" smtClean="0"/>
              <a:t> практично не </a:t>
            </a:r>
            <a:r>
              <a:rPr lang="ru-RU" sz="2800" dirty="0" err="1" smtClean="0"/>
              <a:t>розкладаються</a:t>
            </a:r>
            <a:r>
              <a:rPr lang="ru-RU" sz="2800" dirty="0" smtClean="0"/>
              <a:t> в </a:t>
            </a:r>
            <a:r>
              <a:rPr lang="ru-RU" sz="2800" dirty="0" err="1" smtClean="0"/>
              <a:t>природі</a:t>
            </a:r>
            <a:r>
              <a:rPr lang="ru-RU" sz="2800" dirty="0" smtClean="0"/>
              <a:t> і негативно </a:t>
            </a:r>
            <a:r>
              <a:rPr lang="ru-RU" sz="2800" dirty="0" err="1" smtClean="0"/>
              <a:t>впливають</a:t>
            </a:r>
            <a:r>
              <a:rPr lang="ru-RU" sz="2800" dirty="0" smtClean="0"/>
              <a:t> на </a:t>
            </a:r>
            <a:r>
              <a:rPr lang="ru-RU" sz="2800" dirty="0" err="1" smtClean="0"/>
              <a:t>здоров'я</a:t>
            </a:r>
            <a:r>
              <a:rPr lang="ru-RU" sz="2800" dirty="0" smtClean="0"/>
              <a:t> </a:t>
            </a:r>
            <a:r>
              <a:rPr lang="ru-RU" sz="2800" dirty="0" err="1" smtClean="0"/>
              <a:t>людини</a:t>
            </a:r>
            <a:r>
              <a:rPr lang="ru-RU" sz="2800" dirty="0" smtClean="0"/>
              <a:t>. Тому </a:t>
            </a:r>
            <a:r>
              <a:rPr lang="ru-RU" sz="2800" dirty="0" err="1" smtClean="0"/>
              <a:t>постала</a:t>
            </a:r>
            <a:r>
              <a:rPr lang="ru-RU" sz="2800" dirty="0" smtClean="0"/>
              <a:t> </a:t>
            </a:r>
            <a:r>
              <a:rPr lang="ru-RU" sz="2800" dirty="0" err="1" smtClean="0"/>
              <a:t>необхідність</a:t>
            </a:r>
            <a:r>
              <a:rPr lang="ru-RU" sz="2800" dirty="0" smtClean="0"/>
              <a:t> </a:t>
            </a:r>
            <a:r>
              <a:rPr lang="ru-RU" sz="2800" dirty="0" err="1" smtClean="0"/>
              <a:t>створення</a:t>
            </a:r>
            <a:r>
              <a:rPr lang="ru-RU" sz="2800" dirty="0" smtClean="0"/>
              <a:t> і </a:t>
            </a:r>
            <a:r>
              <a:rPr lang="ru-RU" sz="2800" dirty="0" err="1" smtClean="0"/>
              <a:t>використання</a:t>
            </a:r>
            <a:r>
              <a:rPr lang="ru-RU" sz="2800" dirty="0" smtClean="0"/>
              <a:t> </a:t>
            </a:r>
            <a:r>
              <a:rPr lang="ru-RU" sz="2800" dirty="0" err="1" smtClean="0"/>
              <a:t>змішаних</a:t>
            </a:r>
            <a:r>
              <a:rPr lang="ru-RU" sz="2800" dirty="0" smtClean="0"/>
              <a:t> тканин, </a:t>
            </a:r>
            <a:r>
              <a:rPr lang="ru-RU" sz="2800" dirty="0" err="1" smtClean="0"/>
              <a:t>які</a:t>
            </a:r>
            <a:r>
              <a:rPr lang="ru-RU" sz="2800" dirty="0" smtClean="0"/>
              <a:t> </a:t>
            </a:r>
            <a:r>
              <a:rPr lang="ru-RU" sz="2800" dirty="0" err="1" smtClean="0"/>
              <a:t>наділені</a:t>
            </a:r>
            <a:r>
              <a:rPr lang="ru-RU" sz="2800" dirty="0" smtClean="0"/>
              <a:t> </a:t>
            </a:r>
            <a:r>
              <a:rPr lang="ru-RU" sz="2800" dirty="0" err="1" smtClean="0"/>
              <a:t>властивостями</a:t>
            </a:r>
            <a:r>
              <a:rPr lang="ru-RU" sz="2800" dirty="0" smtClean="0"/>
              <a:t> </a:t>
            </a:r>
            <a:r>
              <a:rPr lang="ru-RU" sz="2800" dirty="0" err="1" smtClean="0"/>
              <a:t>натуральних</a:t>
            </a:r>
            <a:r>
              <a:rPr lang="ru-RU" sz="2800" dirty="0" smtClean="0"/>
              <a:t>, </a:t>
            </a:r>
            <a:r>
              <a:rPr lang="ru-RU" sz="2800" dirty="0" err="1" smtClean="0"/>
              <a:t>або</a:t>
            </a:r>
            <a:r>
              <a:rPr lang="ru-RU" sz="2800" dirty="0" smtClean="0"/>
              <a:t> </a:t>
            </a:r>
            <a:r>
              <a:rPr lang="ru-RU" sz="2800" dirty="0" err="1" smtClean="0"/>
              <a:t>мають</a:t>
            </a:r>
            <a:r>
              <a:rPr lang="ru-RU" sz="2800" dirty="0" smtClean="0"/>
              <a:t> </a:t>
            </a:r>
            <a:r>
              <a:rPr lang="ru-RU" sz="2800" dirty="0" err="1" smtClean="0"/>
              <a:t>перевагу</a:t>
            </a:r>
            <a:r>
              <a:rPr lang="ru-RU" sz="2800" dirty="0" smtClean="0"/>
              <a:t> над ними.</a:t>
            </a:r>
          </a:p>
          <a:p>
            <a:r>
              <a:rPr lang="uk-UA" sz="2800" dirty="0" smtClean="0"/>
              <a:t>У виготовленні одягу неприпустиме використання синтетичних матеріалів, тому розроблена сорочка виготовляється  із ситцю.</a:t>
            </a:r>
            <a:endParaRPr lang="ru-RU" sz="2800" dirty="0"/>
          </a:p>
        </p:txBody>
      </p:sp>
      <p:sp>
        <p:nvSpPr>
          <p:cNvPr id="13314" name="WordArt 2"/>
          <p:cNvSpPr>
            <a:spLocks noChangeArrowheads="1" noChangeShapeType="1" noTextEdit="1"/>
          </p:cNvSpPr>
          <p:nvPr/>
        </p:nvSpPr>
        <p:spPr bwMode="auto">
          <a:xfrm>
            <a:off x="1357290" y="571480"/>
            <a:ext cx="6357982" cy="782639"/>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ЕКОЛОГІЧНЕ  ОБҐРУНТУВАННЯ</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4114816"/>
          </a:xfrm>
        </p:spPr>
        <p:txBody>
          <a:bodyPr/>
          <a:lstStyle/>
          <a:p>
            <a:r>
              <a:rPr lang="ru-RU" sz="2400" dirty="0" smtClean="0"/>
              <a:t>Тканина легко </a:t>
            </a:r>
            <a:r>
              <a:rPr lang="ru-RU" sz="2400" dirty="0" err="1" smtClean="0"/>
              <a:t>прасується</a:t>
            </a:r>
            <a:r>
              <a:rPr lang="ru-RU" sz="2400" dirty="0" smtClean="0"/>
              <a:t>, добре </a:t>
            </a:r>
            <a:r>
              <a:rPr lang="ru-RU" sz="2400" dirty="0" err="1" smtClean="0"/>
              <a:t>зберігає</a:t>
            </a:r>
            <a:r>
              <a:rPr lang="ru-RU" sz="2400" dirty="0" smtClean="0"/>
              <a:t> форму. Виріб </a:t>
            </a:r>
            <a:r>
              <a:rPr lang="ru-RU" sz="2400" dirty="0" err="1" smtClean="0"/>
              <a:t>відповідає</a:t>
            </a:r>
            <a:r>
              <a:rPr lang="ru-RU" sz="2400" dirty="0" smtClean="0"/>
              <a:t> </a:t>
            </a:r>
            <a:r>
              <a:rPr lang="ru-RU" sz="2400" dirty="0" err="1" smtClean="0"/>
              <a:t>його</a:t>
            </a:r>
            <a:r>
              <a:rPr lang="ru-RU" sz="2400" dirty="0" smtClean="0"/>
              <a:t> </a:t>
            </a:r>
            <a:r>
              <a:rPr lang="ru-RU" sz="2400" dirty="0" err="1" smtClean="0"/>
              <a:t>призначенню</a:t>
            </a:r>
            <a:r>
              <a:rPr lang="ru-RU" sz="2400" dirty="0" smtClean="0"/>
              <a:t>, </a:t>
            </a:r>
            <a:r>
              <a:rPr lang="ru-RU" sz="2400" dirty="0" err="1" smtClean="0"/>
              <a:t>характеризується</a:t>
            </a:r>
            <a:r>
              <a:rPr lang="ru-RU" sz="2400" dirty="0" smtClean="0"/>
              <a:t> </a:t>
            </a:r>
            <a:r>
              <a:rPr lang="ru-RU" sz="2400" dirty="0" err="1" smtClean="0"/>
              <a:t>проявом</a:t>
            </a:r>
            <a:r>
              <a:rPr lang="ru-RU" sz="2400" dirty="0" smtClean="0"/>
              <a:t> </a:t>
            </a:r>
            <a:r>
              <a:rPr lang="ru-RU" sz="2400" dirty="0" err="1" smtClean="0"/>
              <a:t>художнього</a:t>
            </a:r>
            <a:r>
              <a:rPr lang="ru-RU" sz="2400" dirty="0" smtClean="0"/>
              <a:t> й </a:t>
            </a:r>
            <a:r>
              <a:rPr lang="ru-RU" sz="2400" dirty="0" err="1" smtClean="0"/>
              <a:t>естетичного</a:t>
            </a:r>
            <a:r>
              <a:rPr lang="ru-RU" sz="2400" dirty="0" smtClean="0"/>
              <a:t> смаку, </a:t>
            </a:r>
            <a:r>
              <a:rPr lang="ru-RU" sz="2400" dirty="0" err="1" smtClean="0"/>
              <a:t>він</a:t>
            </a:r>
            <a:r>
              <a:rPr lang="ru-RU" sz="2400" dirty="0" smtClean="0"/>
              <a:t> легкий у </a:t>
            </a:r>
            <a:r>
              <a:rPr lang="ru-RU" sz="2400" dirty="0" err="1" smtClean="0"/>
              <a:t>використанні</a:t>
            </a:r>
            <a:r>
              <a:rPr lang="ru-RU" sz="2400" dirty="0" smtClean="0"/>
              <a:t>, </a:t>
            </a:r>
            <a:r>
              <a:rPr lang="ru-RU" sz="2400" dirty="0" err="1" smtClean="0"/>
              <a:t>може</a:t>
            </a:r>
            <a:r>
              <a:rPr lang="ru-RU" sz="2400" dirty="0" smtClean="0"/>
              <a:t> </a:t>
            </a:r>
            <a:r>
              <a:rPr lang="ru-RU" sz="2400" dirty="0" err="1" smtClean="0"/>
              <a:t>підходити</a:t>
            </a:r>
            <a:r>
              <a:rPr lang="ru-RU" sz="2400" dirty="0" smtClean="0"/>
              <a:t> до поясного виробу </a:t>
            </a:r>
            <a:r>
              <a:rPr lang="ru-RU" sz="2400" dirty="0" err="1" smtClean="0"/>
              <a:t>червоного</a:t>
            </a:r>
            <a:r>
              <a:rPr lang="ru-RU" sz="2400" dirty="0" smtClean="0"/>
              <a:t>, </a:t>
            </a:r>
            <a:r>
              <a:rPr lang="ru-RU" sz="2400" dirty="0" err="1" smtClean="0"/>
              <a:t>чорного</a:t>
            </a:r>
            <a:r>
              <a:rPr lang="ru-RU" sz="2400" dirty="0" smtClean="0"/>
              <a:t> й </a:t>
            </a:r>
            <a:r>
              <a:rPr lang="ru-RU" sz="2400" dirty="0" err="1" smtClean="0"/>
              <a:t>білого</a:t>
            </a:r>
            <a:r>
              <a:rPr lang="ru-RU" sz="2400" dirty="0" smtClean="0"/>
              <a:t> </a:t>
            </a:r>
            <a:r>
              <a:rPr lang="ru-RU" sz="2400" dirty="0" err="1" smtClean="0"/>
              <a:t>кольорів</a:t>
            </a:r>
            <a:r>
              <a:rPr lang="ru-RU" sz="2400" dirty="0" smtClean="0"/>
              <a:t>.</a:t>
            </a:r>
          </a:p>
          <a:p>
            <a:endParaRPr lang="ru-RU" sz="2400" dirty="0"/>
          </a:p>
        </p:txBody>
      </p:sp>
      <p:sp>
        <p:nvSpPr>
          <p:cNvPr id="14338" name="WordArt 2"/>
          <p:cNvSpPr>
            <a:spLocks noChangeArrowheads="1" noChangeShapeType="1" noTextEdit="1"/>
          </p:cNvSpPr>
          <p:nvPr/>
        </p:nvSpPr>
        <p:spPr bwMode="auto">
          <a:xfrm>
            <a:off x="714348" y="785794"/>
            <a:ext cx="5943600" cy="493712"/>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ЕКСПЛУАТАЦІЙНІ  ВИМОГИ  ДО  ВИРОБУ</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WordArt 2"/>
          <p:cNvSpPr>
            <a:spLocks noChangeArrowheads="1" noChangeShapeType="1" noTextEdit="1"/>
          </p:cNvSpPr>
          <p:nvPr/>
        </p:nvSpPr>
        <p:spPr bwMode="auto">
          <a:xfrm>
            <a:off x="0" y="1928802"/>
            <a:ext cx="9144000" cy="2219325"/>
          </a:xfrm>
          <a:prstGeom prst="rect">
            <a:avLst/>
          </a:prstGeom>
        </p:spPr>
        <p:txBody>
          <a:bodyPr wrap="none" fromWordArt="1">
            <a:prstTxWarp prst="textSlantUp">
              <a:avLst>
                <a:gd name="adj" fmla="val 32056"/>
              </a:avLst>
            </a:prstTxWarp>
          </a:bodyPr>
          <a:lstStyle/>
          <a:p>
            <a:pPr algn="ctr" rtl="0"/>
            <a:r>
              <a:rPr lang="ru-RU"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І. ОРГАНІЗАЦІЙНО-ПІДГОТОВЧИЙ ЕТАП</a:t>
            </a:r>
            <a:endParaRPr lang="ru-RU" sz="36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err="1" smtClean="0"/>
              <a:t>Загальна</a:t>
            </a:r>
            <a:r>
              <a:rPr lang="ru-RU" dirty="0" smtClean="0"/>
              <a:t> </a:t>
            </a:r>
            <a:r>
              <a:rPr lang="ru-RU" dirty="0" err="1" smtClean="0"/>
              <a:t>собівартість</a:t>
            </a:r>
            <a:r>
              <a:rPr lang="ru-RU" dirty="0" smtClean="0"/>
              <a:t> сорочки становить108.54 </a:t>
            </a:r>
            <a:r>
              <a:rPr lang="ru-RU" dirty="0" err="1" smtClean="0"/>
              <a:t>грн</a:t>
            </a:r>
            <a:r>
              <a:rPr lang="ru-RU" dirty="0" smtClean="0"/>
              <a:t>. </a:t>
            </a:r>
            <a:r>
              <a:rPr lang="ru-RU" dirty="0" err="1" smtClean="0"/>
              <a:t>Вартість</a:t>
            </a:r>
            <a:r>
              <a:rPr lang="ru-RU" dirty="0" smtClean="0"/>
              <a:t> </a:t>
            </a:r>
            <a:r>
              <a:rPr lang="ru-RU" dirty="0" err="1" smtClean="0"/>
              <a:t>пошиття</a:t>
            </a:r>
            <a:r>
              <a:rPr lang="ru-RU" dirty="0" smtClean="0"/>
              <a:t> сорочки в </a:t>
            </a:r>
            <a:r>
              <a:rPr lang="ru-RU" dirty="0" err="1" smtClean="0"/>
              <a:t>ательє</a:t>
            </a:r>
            <a:r>
              <a:rPr lang="ru-RU" dirty="0" smtClean="0"/>
              <a:t> в се­ </a:t>
            </a:r>
            <a:r>
              <a:rPr lang="ru-RU" dirty="0" err="1" smtClean="0"/>
              <a:t>редньому</a:t>
            </a:r>
            <a:r>
              <a:rPr lang="ru-RU" dirty="0" smtClean="0"/>
              <a:t> становить  300 </a:t>
            </a:r>
            <a:r>
              <a:rPr lang="ru-RU" dirty="0" err="1" smtClean="0"/>
              <a:t>грн</a:t>
            </a:r>
            <a:r>
              <a:rPr lang="ru-RU" dirty="0" smtClean="0"/>
              <a:t>. </a:t>
            </a:r>
            <a:r>
              <a:rPr lang="ru-RU" dirty="0" err="1" smtClean="0"/>
              <a:t>Отже</a:t>
            </a:r>
            <a:r>
              <a:rPr lang="ru-RU" dirty="0" smtClean="0"/>
              <a:t>, наш проект </a:t>
            </a:r>
            <a:r>
              <a:rPr lang="ru-RU" dirty="0" err="1" smtClean="0"/>
              <a:t>є</a:t>
            </a:r>
            <a:r>
              <a:rPr lang="ru-RU" dirty="0" smtClean="0"/>
              <a:t> </a:t>
            </a:r>
            <a:r>
              <a:rPr lang="ru-RU" dirty="0" err="1" smtClean="0"/>
              <a:t>економічно</a:t>
            </a:r>
            <a:r>
              <a:rPr lang="ru-RU" dirty="0" smtClean="0"/>
              <a:t> </a:t>
            </a:r>
            <a:r>
              <a:rPr lang="ru-RU" dirty="0" err="1" smtClean="0"/>
              <a:t>вигідним</a:t>
            </a:r>
            <a:r>
              <a:rPr lang="ru-RU" dirty="0" smtClean="0"/>
              <a:t>.</a:t>
            </a:r>
          </a:p>
          <a:p>
            <a:endParaRPr lang="ru-RU" dirty="0"/>
          </a:p>
        </p:txBody>
      </p:sp>
      <p:sp>
        <p:nvSpPr>
          <p:cNvPr id="15362" name="WordArt 2"/>
          <p:cNvSpPr>
            <a:spLocks noChangeArrowheads="1" noChangeShapeType="1" noTextEdit="1"/>
          </p:cNvSpPr>
          <p:nvPr/>
        </p:nvSpPr>
        <p:spPr bwMode="auto">
          <a:xfrm>
            <a:off x="3000364" y="714356"/>
            <a:ext cx="2786082" cy="639763"/>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ВИСНОВОК</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500034" y="2214554"/>
            <a:ext cx="8215370" cy="2357445"/>
          </a:xfrm>
          <a:prstGeom prst="rect">
            <a:avLst/>
          </a:prstGeom>
        </p:spPr>
        <p:txBody>
          <a:bodyPr wrap="none" fromWordArt="1">
            <a:prstTxWarp prst="textSlantUp">
              <a:avLst>
                <a:gd name="adj" fmla="val 32056"/>
              </a:avLst>
            </a:prstTxWarp>
          </a:bodyPr>
          <a:lstStyle/>
          <a:p>
            <a:pPr algn="ctr" rtl="0"/>
            <a:r>
              <a:rPr lang="en-US"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III. </a:t>
            </a:r>
            <a:r>
              <a:rPr lang="ru-RU"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ТЕХНОЛОГІЧНИЙ ЕТАП</a:t>
            </a:r>
            <a:endParaRPr lang="ru-RU" sz="36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428868"/>
            <a:ext cx="8229600" cy="3257560"/>
          </a:xfrm>
        </p:spPr>
        <p:txBody>
          <a:bodyPr>
            <a:normAutofit/>
          </a:bodyPr>
          <a:lstStyle/>
          <a:p>
            <a:r>
              <a:rPr lang="ru-RU" dirty="0" err="1" smtClean="0"/>
              <a:t>Переведіть</a:t>
            </a:r>
            <a:r>
              <a:rPr lang="ru-RU" dirty="0" smtClean="0"/>
              <a:t> рисунок на тканину.</a:t>
            </a:r>
          </a:p>
          <a:p>
            <a:r>
              <a:rPr lang="ru-RU" dirty="0" smtClean="0"/>
              <a:t>© </a:t>
            </a:r>
            <a:r>
              <a:rPr lang="ru-RU" dirty="0" err="1" smtClean="0"/>
              <a:t>Виконайте</a:t>
            </a:r>
            <a:r>
              <a:rPr lang="ru-RU" dirty="0" smtClean="0"/>
              <a:t> вишивання </a:t>
            </a:r>
            <a:r>
              <a:rPr lang="ru-RU" dirty="0" err="1" smtClean="0"/>
              <a:t>технікою</a:t>
            </a:r>
            <a:r>
              <a:rPr lang="ru-RU" dirty="0" smtClean="0"/>
              <a:t> «</a:t>
            </a:r>
            <a:r>
              <a:rPr lang="ru-RU" dirty="0" err="1" smtClean="0"/>
              <a:t>шнурочок</a:t>
            </a:r>
            <a:r>
              <a:rPr lang="ru-RU" dirty="0" smtClean="0"/>
              <a:t>» (рис. 2.45, а):</a:t>
            </a:r>
          </a:p>
          <a:p>
            <a:r>
              <a:rPr lang="ru-RU" dirty="0" smtClean="0"/>
              <a:t>а)	по контуру рисунка </a:t>
            </a:r>
            <a:r>
              <a:rPr lang="ru-RU" dirty="0" err="1" smtClean="0"/>
              <a:t>прокладіть</a:t>
            </a:r>
            <a:r>
              <a:rPr lang="ru-RU" dirty="0" smtClean="0"/>
              <a:t> настил;</a:t>
            </a:r>
          </a:p>
          <a:p>
            <a:r>
              <a:rPr lang="ru-RU" dirty="0" smtClean="0"/>
              <a:t>б)	</a:t>
            </a:r>
            <a:r>
              <a:rPr lang="ru-RU" dirty="0" err="1" smtClean="0"/>
              <a:t>виконайте</a:t>
            </a:r>
            <a:r>
              <a:rPr lang="ru-RU" dirty="0" smtClean="0"/>
              <a:t> </a:t>
            </a:r>
            <a:r>
              <a:rPr lang="ru-RU" dirty="0" err="1" smtClean="0"/>
              <a:t>прямі</a:t>
            </a:r>
            <a:r>
              <a:rPr lang="ru-RU" dirty="0" smtClean="0"/>
              <a:t> </a:t>
            </a:r>
            <a:r>
              <a:rPr lang="ru-RU" dirty="0" err="1" smtClean="0"/>
              <a:t>вертикальні</a:t>
            </a:r>
            <a:r>
              <a:rPr lang="ru-RU" dirty="0" smtClean="0"/>
              <a:t> </a:t>
            </a:r>
            <a:r>
              <a:rPr lang="ru-RU" dirty="0" err="1" smtClean="0"/>
              <a:t>стібки</a:t>
            </a:r>
            <a:r>
              <a:rPr lang="ru-RU" dirty="0" smtClean="0"/>
              <a:t>, </a:t>
            </a:r>
            <a:r>
              <a:rPr lang="ru-RU" dirty="0" err="1" smtClean="0"/>
              <a:t>закриваючи</a:t>
            </a:r>
            <a:r>
              <a:rPr lang="ru-RU" dirty="0" smtClean="0"/>
              <a:t> настил (</a:t>
            </a:r>
            <a:r>
              <a:rPr lang="ru-RU" dirty="0" err="1" smtClean="0"/>
              <a:t>зліва</a:t>
            </a:r>
            <a:r>
              <a:rPr lang="ru-RU" dirty="0" smtClean="0"/>
              <a:t> направо).</a:t>
            </a:r>
          </a:p>
          <a:p>
            <a:endParaRPr lang="ru-RU" dirty="0"/>
          </a:p>
        </p:txBody>
      </p:sp>
      <p:graphicFrame>
        <p:nvGraphicFramePr>
          <p:cNvPr id="4" name="Таблица 3"/>
          <p:cNvGraphicFramePr>
            <a:graphicFrameLocks noGrp="1"/>
          </p:cNvGraphicFramePr>
          <p:nvPr/>
        </p:nvGraphicFramePr>
        <p:xfrm>
          <a:off x="785786" y="5500702"/>
          <a:ext cx="6096000" cy="228600"/>
        </p:xfrm>
        <a:graphic>
          <a:graphicData uri="http://schemas.openxmlformats.org/drawingml/2006/table">
            <a:tbl>
              <a:tblPr/>
              <a:tblGrid>
                <a:gridCol w="6096000"/>
              </a:tblGrid>
              <a:tr h="0">
                <a:tc>
                  <a:txBody>
                    <a:bodyPr/>
                    <a:lstStyle/>
                    <a:p>
                      <a:pPr algn="ctr">
                        <a:lnSpc>
                          <a:spcPts val="1800"/>
                        </a:lnSpc>
                        <a:spcAft>
                          <a:spcPts val="0"/>
                        </a:spcAft>
                      </a:pPr>
                      <a:endParaRPr lang="ru-RU" sz="1550" spc="-50" dirty="0">
                        <a:latin typeface="Calibri"/>
                        <a:ea typeface="Arial Unicode MS"/>
                        <a:cs typeface="Calibri"/>
                      </a:endParaRPr>
                    </a:p>
                  </a:txBody>
                  <a:tcPr marL="0" marR="0" marT="0" marB="0">
                    <a:lnL>
                      <a:noFill/>
                    </a:lnL>
                    <a:lnR>
                      <a:noFill/>
                    </a:lnR>
                    <a:lnT>
                      <a:noFill/>
                    </a:lnT>
                    <a:lnB>
                      <a:noFill/>
                    </a:lnB>
                  </a:tcPr>
                </a:tc>
              </a:tr>
            </a:tbl>
          </a:graphicData>
        </a:graphic>
      </p:graphicFrame>
      <p:sp>
        <p:nvSpPr>
          <p:cNvPr id="30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6" name="Таблица 5"/>
          <p:cNvGraphicFramePr>
            <a:graphicFrameLocks noGrp="1"/>
          </p:cNvGraphicFramePr>
          <p:nvPr/>
        </p:nvGraphicFramePr>
        <p:xfrm>
          <a:off x="1428728" y="4786322"/>
          <a:ext cx="6096000" cy="228600"/>
        </p:xfrm>
        <a:graphic>
          <a:graphicData uri="http://schemas.openxmlformats.org/drawingml/2006/table">
            <a:tbl>
              <a:tblPr/>
              <a:tblGrid>
                <a:gridCol w="6096000"/>
              </a:tblGrid>
              <a:tr h="0">
                <a:tc>
                  <a:txBody>
                    <a:bodyPr/>
                    <a:lstStyle/>
                    <a:p>
                      <a:pPr algn="ctr">
                        <a:lnSpc>
                          <a:spcPts val="1800"/>
                        </a:lnSpc>
                        <a:spcAft>
                          <a:spcPts val="0"/>
                        </a:spcAft>
                      </a:pPr>
                      <a:endParaRPr lang="ru-RU" sz="1550" spc="-50" dirty="0">
                        <a:latin typeface="Calibri"/>
                        <a:ea typeface="Arial Unicode MS"/>
                        <a:cs typeface="Calibri"/>
                      </a:endParaRPr>
                    </a:p>
                  </a:txBody>
                  <a:tcPr marL="0" marR="0" marT="0" marB="0">
                    <a:lnL>
                      <a:noFill/>
                    </a:lnL>
                    <a:lnR>
                      <a:noFill/>
                    </a:lnR>
                    <a:lnT>
                      <a:noFill/>
                    </a:lnT>
                    <a:lnB>
                      <a:noFill/>
                    </a:lnB>
                  </a:tcPr>
                </a:tc>
              </a:tr>
            </a:tbl>
          </a:graphicData>
        </a:graphic>
      </p:graphicFrame>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16386" name="WordArt 2"/>
          <p:cNvSpPr>
            <a:spLocks noChangeArrowheads="1" noChangeShapeType="1" noTextEdit="1"/>
          </p:cNvSpPr>
          <p:nvPr/>
        </p:nvSpPr>
        <p:spPr bwMode="auto">
          <a:xfrm>
            <a:off x="142844" y="428604"/>
            <a:ext cx="8897903" cy="1162050"/>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Виконання </a:t>
            </a:r>
            <a:r>
              <a:rPr lang="ru-RU" sz="3600" kern="10" spc="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двобічної</a:t>
            </a:r>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 </a:t>
            </a:r>
            <a:r>
              <a:rPr lang="ru-RU" sz="3600" kern="10" spc="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гладі</a:t>
            </a:r>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 </a:t>
            </a:r>
            <a:r>
              <a:rPr lang="ru-RU" sz="3600" kern="10" spc="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із</a:t>
            </a:r>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 настилом </a:t>
            </a:r>
          </a:p>
          <a:p>
            <a:pPr algn="ctr" rtl="0"/>
            <a:r>
              <a:rPr lang="ru-RU" sz="3600" kern="10" spc="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Послідовність</a:t>
            </a:r>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 виконання</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8229600" cy="4709160"/>
          </a:xfrm>
        </p:spPr>
        <p:txBody>
          <a:bodyPr/>
          <a:lstStyle/>
          <a:p>
            <a:r>
              <a:rPr lang="ru-RU" dirty="0" smtClean="0"/>
              <a:t>© </a:t>
            </a:r>
            <a:r>
              <a:rPr lang="ru-RU" dirty="0" err="1" smtClean="0"/>
              <a:t>Виконайте</a:t>
            </a:r>
            <a:r>
              <a:rPr lang="ru-RU" dirty="0" smtClean="0"/>
              <a:t> вишивання </a:t>
            </a:r>
            <a:r>
              <a:rPr lang="ru-RU" dirty="0" err="1" smtClean="0"/>
              <a:t>технікою</a:t>
            </a:r>
            <a:r>
              <a:rPr lang="ru-RU" dirty="0" smtClean="0"/>
              <a:t> «горошинка»: а) по контуру рисунка </a:t>
            </a:r>
            <a:r>
              <a:rPr lang="ru-RU" dirty="0" err="1" smtClean="0"/>
              <a:t>прокладіть</a:t>
            </a:r>
            <a:r>
              <a:rPr lang="ru-RU" dirty="0" smtClean="0"/>
              <a:t> шов «</a:t>
            </a:r>
            <a:r>
              <a:rPr lang="ru-RU" dirty="0" err="1" smtClean="0"/>
              <a:t>уперед</a:t>
            </a:r>
            <a:r>
              <a:rPr lang="ru-RU" dirty="0" smtClean="0"/>
              <a:t> </a:t>
            </a:r>
            <a:r>
              <a:rPr lang="ru-RU" dirty="0" err="1" smtClean="0"/>
              <a:t>голку</a:t>
            </a:r>
            <a:r>
              <a:rPr lang="ru-RU" dirty="0" smtClean="0"/>
              <a:t>» (рис. 2.45, б);</a:t>
            </a:r>
          </a:p>
          <a:p>
            <a:pPr>
              <a:buNone/>
            </a:pPr>
            <a:endParaRPr lang="uk-UA" dirty="0" smtClean="0"/>
          </a:p>
        </p:txBody>
      </p:sp>
      <p:pic>
        <p:nvPicPr>
          <p:cNvPr id="6" name="Рисунок 5" descr="clip_image001.jpg"/>
          <p:cNvPicPr>
            <a:picLocks noChangeAspect="1"/>
          </p:cNvPicPr>
          <p:nvPr/>
        </p:nvPicPr>
        <p:blipFill>
          <a:blip r:embed="rId2" cstate="print"/>
          <a:stretch>
            <a:fillRect/>
          </a:stretch>
        </p:blipFill>
        <p:spPr>
          <a:xfrm>
            <a:off x="1785918" y="2214554"/>
            <a:ext cx="5200662" cy="3017399"/>
          </a:xfrm>
          <a:prstGeom prst="rect">
            <a:avLst/>
          </a:prstGeom>
          <a:ln w="228600" cap="sq" cmpd="thickThin">
            <a:solidFill>
              <a:srgbClr val="000000"/>
            </a:solidFill>
            <a:prstDash val="solid"/>
            <a:miter lim="800000"/>
          </a:ln>
          <a:effectLst>
            <a:innerShdw blurRad="76200">
              <a:srgbClr val="000000"/>
            </a:innerShdw>
          </a:effectLst>
        </p:spPr>
      </p:pic>
      <p:sp>
        <p:nvSpPr>
          <p:cNvPr id="7" name="Прямоугольник 6"/>
          <p:cNvSpPr/>
          <p:nvPr/>
        </p:nvSpPr>
        <p:spPr>
          <a:xfrm>
            <a:off x="2000232" y="5715016"/>
            <a:ext cx="4572000" cy="553998"/>
          </a:xfrm>
          <a:prstGeom prst="rect">
            <a:avLst/>
          </a:prstGeom>
        </p:spPr>
        <p:txBody>
          <a:bodyPr>
            <a:spAutoFit/>
          </a:bodyPr>
          <a:lstStyle/>
          <a:p>
            <a:pPr algn="ctr">
              <a:lnSpc>
                <a:spcPts val="1800"/>
              </a:lnSpc>
              <a:spcAft>
                <a:spcPts val="0"/>
              </a:spcAft>
            </a:pPr>
            <a:r>
              <a:rPr lang="ru-RU" b="1" dirty="0" smtClean="0">
                <a:latin typeface="Calibri"/>
                <a:ea typeface="Arial Unicode MS"/>
                <a:cs typeface="Calibri"/>
              </a:rPr>
              <a:t>Рис. 2.45.</a:t>
            </a:r>
            <a:r>
              <a:rPr lang="ru-RU" spc="-50" dirty="0" smtClean="0">
                <a:latin typeface="Calibri"/>
                <a:ea typeface="Arial Unicode MS"/>
                <a:cs typeface="Calibri"/>
              </a:rPr>
              <a:t> Виконання  </a:t>
            </a:r>
            <a:r>
              <a:rPr lang="ru-RU" spc="-50" dirty="0" err="1" smtClean="0">
                <a:latin typeface="Calibri"/>
                <a:ea typeface="Arial Unicode MS"/>
                <a:cs typeface="Calibri"/>
              </a:rPr>
              <a:t>гладі</a:t>
            </a:r>
            <a:r>
              <a:rPr lang="ru-RU" spc="-50" dirty="0" smtClean="0">
                <a:latin typeface="Calibri"/>
                <a:ea typeface="Arial Unicode MS"/>
                <a:cs typeface="Calibri"/>
              </a:rPr>
              <a:t>  </a:t>
            </a:r>
            <a:r>
              <a:rPr lang="ru-RU" spc="-50" dirty="0" err="1" smtClean="0">
                <a:latin typeface="Calibri"/>
                <a:ea typeface="Arial Unicode MS"/>
                <a:cs typeface="Calibri"/>
              </a:rPr>
              <a:t>техніками</a:t>
            </a:r>
            <a:r>
              <a:rPr lang="ru-RU" spc="-50" dirty="0" smtClean="0">
                <a:latin typeface="Calibri"/>
                <a:ea typeface="Arial Unicode MS"/>
                <a:cs typeface="Calibri"/>
              </a:rPr>
              <a:t> «</a:t>
            </a:r>
            <a:r>
              <a:rPr lang="ru-RU" spc="-50" dirty="0" err="1" smtClean="0">
                <a:latin typeface="Calibri"/>
                <a:ea typeface="Arial Unicode MS"/>
                <a:cs typeface="Calibri"/>
              </a:rPr>
              <a:t>шнурочок</a:t>
            </a:r>
            <a:r>
              <a:rPr lang="ru-RU" spc="-50" dirty="0" smtClean="0">
                <a:latin typeface="Calibri"/>
                <a:ea typeface="Arial Unicode MS"/>
                <a:cs typeface="Calibri"/>
              </a:rPr>
              <a:t>» (а) та «горошинка» (6—</a:t>
            </a:r>
            <a:r>
              <a:rPr lang="ru-RU" spc="-50" dirty="0" err="1" smtClean="0">
                <a:latin typeface="Calibri"/>
                <a:ea typeface="Arial Unicode MS"/>
                <a:cs typeface="Calibri"/>
              </a:rPr>
              <a:t>д</a:t>
            </a:r>
            <a:r>
              <a:rPr lang="ru-RU" spc="-50" dirty="0" smtClean="0">
                <a:latin typeface="Calibri"/>
                <a:ea typeface="Arial Unicode MS"/>
                <a:cs typeface="Calibri"/>
              </a:rPr>
              <a:t>)</a:t>
            </a:r>
            <a:endParaRPr lang="ru-RU" spc="-50" dirty="0">
              <a:latin typeface="Calibri"/>
              <a:ea typeface="Arial Unicode MS"/>
              <a:cs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ip_image002.jpg"/>
          <p:cNvPicPr>
            <a:picLocks noGrp="1" noChangeAspect="1"/>
          </p:cNvPicPr>
          <p:nvPr>
            <p:ph idx="1"/>
          </p:nvPr>
        </p:nvPicPr>
        <p:blipFill>
          <a:blip r:embed="rId2" cstate="print"/>
          <a:stretch>
            <a:fillRect/>
          </a:stretch>
        </p:blipFill>
        <p:spPr>
          <a:xfrm>
            <a:off x="1928794" y="357166"/>
            <a:ext cx="5008179" cy="1143008"/>
          </a:xfrm>
          <a:prstGeom prst="rect">
            <a:avLst/>
          </a:prstGeom>
          <a:ln w="2286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1142976" y="1785926"/>
            <a:ext cx="6858048" cy="369332"/>
          </a:xfrm>
          <a:prstGeom prst="rect">
            <a:avLst/>
          </a:prstGeom>
        </p:spPr>
        <p:txBody>
          <a:bodyPr wrap="square">
            <a:spAutoFit/>
          </a:bodyPr>
          <a:lstStyle/>
          <a:p>
            <a:r>
              <a:rPr lang="ru-RU" b="1" dirty="0" smtClean="0"/>
              <a:t>Рис. 2.46.</a:t>
            </a:r>
            <a:r>
              <a:rPr lang="ru-RU" dirty="0" smtClean="0"/>
              <a:t> Виконання  </a:t>
            </a:r>
            <a:r>
              <a:rPr lang="ru-RU" dirty="0" err="1" smtClean="0"/>
              <a:t>гладі</a:t>
            </a:r>
            <a:r>
              <a:rPr lang="ru-RU" dirty="0" smtClean="0"/>
              <a:t> </a:t>
            </a:r>
            <a:r>
              <a:rPr lang="ru-RU" dirty="0" err="1" smtClean="0"/>
              <a:t>технікою</a:t>
            </a:r>
            <a:r>
              <a:rPr lang="ru-RU" dirty="0" smtClean="0"/>
              <a:t> «</a:t>
            </a:r>
            <a:r>
              <a:rPr lang="ru-RU" dirty="0" err="1" smtClean="0"/>
              <a:t>листочок</a:t>
            </a:r>
            <a:r>
              <a:rPr lang="ru-RU" dirty="0" smtClean="0"/>
              <a:t> </a:t>
            </a:r>
            <a:r>
              <a:rPr lang="ru-RU" dirty="0" err="1" smtClean="0"/>
              <a:t>урозкол</a:t>
            </a:r>
            <a:r>
              <a:rPr lang="ru-RU" dirty="0" smtClean="0"/>
              <a:t>»</a:t>
            </a:r>
            <a:endParaRPr lang="ru-RU" dirty="0"/>
          </a:p>
        </p:txBody>
      </p:sp>
      <p:sp>
        <p:nvSpPr>
          <p:cNvPr id="6" name="Прямоугольник 5"/>
          <p:cNvSpPr/>
          <p:nvPr/>
        </p:nvSpPr>
        <p:spPr>
          <a:xfrm>
            <a:off x="785786" y="2285992"/>
            <a:ext cx="7500990" cy="3693319"/>
          </a:xfrm>
          <a:prstGeom prst="rect">
            <a:avLst/>
          </a:prstGeom>
        </p:spPr>
        <p:txBody>
          <a:bodyPr wrap="square">
            <a:spAutoFit/>
          </a:bodyPr>
          <a:lstStyle/>
          <a:p>
            <a:r>
              <a:rPr lang="ru-RU" dirty="0" smtClean="0"/>
              <a:t>б)	</a:t>
            </a:r>
            <a:r>
              <a:rPr lang="ru-RU" dirty="0" err="1" smtClean="0"/>
              <a:t>виконайте</a:t>
            </a:r>
            <a:r>
              <a:rPr lang="ru-RU" dirty="0" smtClean="0"/>
              <a:t> настил одним </a:t>
            </a:r>
            <a:r>
              <a:rPr lang="ru-RU" dirty="0" err="1" smtClean="0"/>
              <a:t>із</a:t>
            </a:r>
            <a:r>
              <a:rPr lang="ru-RU" dirty="0" smtClean="0"/>
              <a:t> </a:t>
            </a:r>
            <a:r>
              <a:rPr lang="ru-RU" dirty="0" err="1" smtClean="0"/>
              <a:t>запропонованих</a:t>
            </a:r>
            <a:r>
              <a:rPr lang="ru-RU" dirty="0" smtClean="0"/>
              <a:t> </a:t>
            </a:r>
            <a:r>
              <a:rPr lang="ru-RU" dirty="0" err="1" smtClean="0"/>
              <a:t>способів</a:t>
            </a:r>
            <a:r>
              <a:rPr lang="ru-RU" dirty="0" smtClean="0"/>
              <a:t>: 1-й </a:t>
            </a:r>
            <a:r>
              <a:rPr lang="ru-RU" dirty="0" err="1" smtClean="0"/>
              <a:t>спосіб</a:t>
            </a:r>
            <a:r>
              <a:rPr lang="ru-RU" dirty="0" smtClean="0"/>
              <a:t> — рис. 2.45, в, 2-й </a:t>
            </a:r>
            <a:r>
              <a:rPr lang="ru-RU" dirty="0" err="1" smtClean="0"/>
              <a:t>спосіб</a:t>
            </a:r>
            <a:r>
              <a:rPr lang="ru-RU" dirty="0" smtClean="0"/>
              <a:t> — рис. 2.45, г;</a:t>
            </a:r>
          </a:p>
          <a:p>
            <a:r>
              <a:rPr lang="ru-RU" dirty="0" smtClean="0"/>
              <a:t>в)	</a:t>
            </a:r>
            <a:r>
              <a:rPr lang="ru-RU" dirty="0" err="1" smtClean="0"/>
              <a:t>перекрийте</a:t>
            </a:r>
            <a:r>
              <a:rPr lang="ru-RU" dirty="0" smtClean="0"/>
              <a:t> настил </a:t>
            </a:r>
            <a:r>
              <a:rPr lang="ru-RU" dirty="0" err="1" smtClean="0"/>
              <a:t>стібками</a:t>
            </a:r>
            <a:r>
              <a:rPr lang="ru-RU" dirty="0" smtClean="0"/>
              <a:t>  </a:t>
            </a:r>
            <a:r>
              <a:rPr lang="ru-RU" dirty="0" err="1" smtClean="0"/>
              <a:t>гладі</a:t>
            </a:r>
            <a:r>
              <a:rPr lang="ru-RU" dirty="0" smtClean="0"/>
              <a:t> в </a:t>
            </a:r>
            <a:r>
              <a:rPr lang="ru-RU" dirty="0" err="1" smtClean="0"/>
              <a:t>напрямку</a:t>
            </a:r>
            <a:r>
              <a:rPr lang="ru-RU" dirty="0" smtClean="0"/>
              <a:t>, </a:t>
            </a:r>
            <a:r>
              <a:rPr lang="ru-RU" dirty="0" err="1" smtClean="0"/>
              <a:t>протилежному</a:t>
            </a:r>
            <a:r>
              <a:rPr lang="ru-RU" dirty="0" smtClean="0"/>
              <a:t> настилу, </a:t>
            </a:r>
            <a:r>
              <a:rPr lang="ru-RU" dirty="0" err="1" smtClean="0"/>
              <a:t>закриваючи</a:t>
            </a:r>
            <a:r>
              <a:rPr lang="ru-RU" dirty="0" smtClean="0"/>
              <a:t> контур  рисунка (рис. 2.45, </a:t>
            </a:r>
            <a:r>
              <a:rPr lang="ru-RU" dirty="0" err="1" smtClean="0"/>
              <a:t>д</a:t>
            </a:r>
            <a:r>
              <a:rPr lang="ru-RU" dirty="0" smtClean="0"/>
              <a:t>).</a:t>
            </a:r>
          </a:p>
          <a:p>
            <a:r>
              <a:rPr lang="ru-RU" dirty="0" smtClean="0"/>
              <a:t>© </a:t>
            </a:r>
            <a:r>
              <a:rPr lang="ru-RU" dirty="0" err="1" smtClean="0"/>
              <a:t>Виконайте</a:t>
            </a:r>
            <a:r>
              <a:rPr lang="ru-RU" dirty="0" smtClean="0"/>
              <a:t> вишивання </a:t>
            </a:r>
            <a:r>
              <a:rPr lang="ru-RU" dirty="0" err="1" smtClean="0"/>
              <a:t>технікою</a:t>
            </a:r>
            <a:r>
              <a:rPr lang="ru-RU" dirty="0" smtClean="0"/>
              <a:t> «</a:t>
            </a:r>
            <a:r>
              <a:rPr lang="ru-RU" dirty="0" err="1" smtClean="0"/>
              <a:t>листочок</a:t>
            </a:r>
            <a:r>
              <a:rPr lang="ru-RU" dirty="0" smtClean="0"/>
              <a:t> </a:t>
            </a:r>
            <a:r>
              <a:rPr lang="ru-RU" dirty="0" err="1" smtClean="0"/>
              <a:t>урозкол</a:t>
            </a:r>
            <a:r>
              <a:rPr lang="ru-RU" dirty="0" smtClean="0"/>
              <a:t>»:</a:t>
            </a:r>
          </a:p>
          <a:p>
            <a:r>
              <a:rPr lang="ru-RU" dirty="0" smtClean="0"/>
              <a:t>а)	</a:t>
            </a:r>
            <a:r>
              <a:rPr lang="ru-RU" dirty="0" err="1" smtClean="0"/>
              <a:t>прошийте</a:t>
            </a:r>
            <a:r>
              <a:rPr lang="ru-RU" dirty="0" smtClean="0"/>
              <a:t> контур листочка й </a:t>
            </a:r>
            <a:r>
              <a:rPr lang="ru-RU" dirty="0" err="1" smtClean="0"/>
              <a:t>зробіть</a:t>
            </a:r>
            <a:r>
              <a:rPr lang="ru-RU" dirty="0" smtClean="0"/>
              <a:t> настил </a:t>
            </a:r>
            <a:r>
              <a:rPr lang="ru-RU" dirty="0" err="1" smtClean="0"/>
              <a:t>із</a:t>
            </a:r>
            <a:r>
              <a:rPr lang="ru-RU" dirty="0" smtClean="0"/>
              <a:t> </a:t>
            </a:r>
            <a:r>
              <a:rPr lang="ru-RU" dirty="0" err="1" smtClean="0"/>
              <a:t>довгих</a:t>
            </a:r>
            <a:r>
              <a:rPr lang="ru-RU" dirty="0" smtClean="0"/>
              <a:t> </a:t>
            </a:r>
            <a:r>
              <a:rPr lang="ru-RU" dirty="0" err="1" smtClean="0"/>
              <a:t>паралельних</a:t>
            </a:r>
            <a:r>
              <a:rPr lang="ru-RU" dirty="0" smtClean="0"/>
              <a:t> </a:t>
            </a:r>
            <a:r>
              <a:rPr lang="ru-RU" dirty="0" err="1" smtClean="0"/>
              <a:t>стібків</a:t>
            </a:r>
            <a:r>
              <a:rPr lang="ru-RU" dirty="0" smtClean="0"/>
              <a:t> (рис. 2.46, а);</a:t>
            </a:r>
          </a:p>
          <a:p>
            <a:r>
              <a:rPr lang="ru-RU" dirty="0" smtClean="0"/>
              <a:t>б)	</a:t>
            </a:r>
            <a:r>
              <a:rPr lang="ru-RU" dirty="0" err="1" smtClean="0"/>
              <a:t>якщо</a:t>
            </a:r>
            <a:r>
              <a:rPr lang="ru-RU" dirty="0" smtClean="0"/>
              <a:t> по </a:t>
            </a:r>
            <a:r>
              <a:rPr lang="ru-RU" dirty="0" err="1" smtClean="0"/>
              <a:t>довжині</a:t>
            </a:r>
            <a:r>
              <a:rPr lang="ru-RU" dirty="0" smtClean="0"/>
              <a:t> </a:t>
            </a:r>
            <a:r>
              <a:rPr lang="ru-RU" dirty="0" err="1" smtClean="0"/>
              <a:t>листочок</a:t>
            </a:r>
            <a:r>
              <a:rPr lang="ru-RU" dirty="0" smtClean="0"/>
              <a:t> </a:t>
            </a:r>
            <a:r>
              <a:rPr lang="ru-RU" dirty="0" err="1" smtClean="0"/>
              <a:t>розділений</a:t>
            </a:r>
            <a:r>
              <a:rPr lang="ru-RU" dirty="0" smtClean="0"/>
              <a:t> на три </a:t>
            </a:r>
            <a:r>
              <a:rPr lang="ru-RU" dirty="0" err="1" smtClean="0"/>
              <a:t>частини</a:t>
            </a:r>
            <a:r>
              <a:rPr lang="ru-RU" dirty="0" smtClean="0"/>
              <a:t>, то </a:t>
            </a:r>
            <a:r>
              <a:rPr lang="ru-RU" dirty="0" err="1" smtClean="0"/>
              <a:t>верхню</a:t>
            </a:r>
            <a:r>
              <a:rPr lang="ru-RU" dirty="0" smtClean="0"/>
              <a:t> й </a:t>
            </a:r>
            <a:r>
              <a:rPr lang="ru-RU" dirty="0" err="1" smtClean="0"/>
              <a:t>нижню</a:t>
            </a:r>
            <a:r>
              <a:rPr lang="ru-RU" dirty="0" smtClean="0"/>
              <a:t> </a:t>
            </a:r>
            <a:r>
              <a:rPr lang="ru-RU" dirty="0" err="1" smtClean="0"/>
              <a:t>частини</a:t>
            </a:r>
            <a:r>
              <a:rPr lang="ru-RU" dirty="0" smtClean="0"/>
              <a:t> </a:t>
            </a:r>
            <a:r>
              <a:rPr lang="ru-RU" dirty="0" err="1" smtClean="0"/>
              <a:t>вишивайте</a:t>
            </a:r>
            <a:r>
              <a:rPr lang="ru-RU" dirty="0" smtClean="0"/>
              <a:t> </a:t>
            </a:r>
            <a:r>
              <a:rPr lang="ru-RU" dirty="0" err="1" smtClean="0"/>
              <a:t>суцільними</a:t>
            </a:r>
            <a:r>
              <a:rPr lang="ru-RU" dirty="0" smtClean="0"/>
              <a:t> </a:t>
            </a:r>
            <a:r>
              <a:rPr lang="ru-RU" dirty="0" err="1" smtClean="0"/>
              <a:t>стібками</a:t>
            </a:r>
            <a:r>
              <a:rPr lang="ru-RU" dirty="0" smtClean="0"/>
              <a:t>, а </a:t>
            </a:r>
            <a:r>
              <a:rPr lang="ru-RU" dirty="0" err="1" smtClean="0"/>
              <a:t>середню</a:t>
            </a:r>
            <a:r>
              <a:rPr lang="ru-RU" dirty="0" smtClean="0"/>
              <a:t> </a:t>
            </a:r>
            <a:r>
              <a:rPr lang="ru-RU" dirty="0" err="1" smtClean="0"/>
              <a:t>частину</a:t>
            </a:r>
            <a:r>
              <a:rPr lang="ru-RU" dirty="0" smtClean="0"/>
              <a:t> «</a:t>
            </a:r>
            <a:r>
              <a:rPr lang="ru-RU" dirty="0" err="1" smtClean="0"/>
              <a:t>розколіть</a:t>
            </a:r>
            <a:r>
              <a:rPr lang="ru-RU" dirty="0" smtClean="0"/>
              <a:t>» на </a:t>
            </a:r>
            <a:r>
              <a:rPr lang="ru-RU" dirty="0" err="1" smtClean="0"/>
              <a:t>дві</a:t>
            </a:r>
            <a:r>
              <a:rPr lang="ru-RU" dirty="0" smtClean="0"/>
              <a:t> </a:t>
            </a:r>
            <a:r>
              <a:rPr lang="ru-RU" dirty="0" err="1" smtClean="0"/>
              <a:t>половини</a:t>
            </a:r>
            <a:r>
              <a:rPr lang="ru-RU" dirty="0" smtClean="0"/>
              <a:t> (рис. 2.46, б);</a:t>
            </a:r>
          </a:p>
          <a:p>
            <a:r>
              <a:rPr lang="ru-RU" dirty="0" smtClean="0"/>
              <a:t>в)	</a:t>
            </a:r>
            <a:r>
              <a:rPr lang="ru-RU" dirty="0" err="1" smtClean="0"/>
              <a:t>якщо</a:t>
            </a:r>
            <a:r>
              <a:rPr lang="ru-RU" dirty="0" smtClean="0"/>
              <a:t> по </a:t>
            </a:r>
            <a:r>
              <a:rPr lang="ru-RU" dirty="0" err="1" smtClean="0"/>
              <a:t>довжині</a:t>
            </a:r>
            <a:r>
              <a:rPr lang="ru-RU" dirty="0" smtClean="0"/>
              <a:t> </a:t>
            </a:r>
            <a:r>
              <a:rPr lang="ru-RU" dirty="0" err="1" smtClean="0"/>
              <a:t>листочок</a:t>
            </a:r>
            <a:r>
              <a:rPr lang="ru-RU" dirty="0" smtClean="0"/>
              <a:t> </a:t>
            </a:r>
            <a:r>
              <a:rPr lang="ru-RU" dirty="0" err="1" smtClean="0"/>
              <a:t>розділений</a:t>
            </a:r>
            <a:r>
              <a:rPr lang="ru-RU" dirty="0" smtClean="0"/>
              <a:t> на </a:t>
            </a:r>
            <a:r>
              <a:rPr lang="ru-RU" dirty="0" err="1" smtClean="0"/>
              <a:t>дві</a:t>
            </a:r>
            <a:r>
              <a:rPr lang="ru-RU" dirty="0" smtClean="0"/>
              <a:t> </a:t>
            </a:r>
            <a:r>
              <a:rPr lang="ru-RU" dirty="0" err="1" smtClean="0"/>
              <a:t>частини</a:t>
            </a:r>
            <a:r>
              <a:rPr lang="ru-RU" dirty="0" smtClean="0"/>
              <a:t>, то </a:t>
            </a:r>
            <a:r>
              <a:rPr lang="ru-RU" dirty="0" err="1" smtClean="0"/>
              <a:t>спочатку</a:t>
            </a:r>
            <a:r>
              <a:rPr lang="ru-RU" dirty="0" smtClean="0"/>
              <a:t> </a:t>
            </a:r>
            <a:r>
              <a:rPr lang="ru-RU" dirty="0" err="1" smtClean="0"/>
              <a:t>гладдю</a:t>
            </a:r>
            <a:r>
              <a:rPr lang="ru-RU" dirty="0" smtClean="0"/>
              <a:t> </a:t>
            </a:r>
            <a:r>
              <a:rPr lang="ru-RU" dirty="0" err="1" smtClean="0"/>
              <a:t>зашийте</a:t>
            </a:r>
            <a:r>
              <a:rPr lang="ru-RU" dirty="0" smtClean="0"/>
              <a:t> </a:t>
            </a:r>
            <a:r>
              <a:rPr lang="ru-RU" dirty="0" err="1" smtClean="0"/>
              <a:t>верхню</a:t>
            </a:r>
            <a:r>
              <a:rPr lang="ru-RU" dirty="0" smtClean="0"/>
              <a:t> </a:t>
            </a:r>
            <a:r>
              <a:rPr lang="ru-RU" dirty="0" err="1" smtClean="0"/>
              <a:t>частину</a:t>
            </a:r>
            <a:r>
              <a:rPr lang="ru-RU" dirty="0" smtClean="0"/>
              <a:t>, а </a:t>
            </a:r>
            <a:r>
              <a:rPr lang="ru-RU" dirty="0" err="1" smtClean="0"/>
              <a:t>потім</a:t>
            </a:r>
            <a:r>
              <a:rPr lang="ru-RU" dirty="0" smtClean="0"/>
              <a:t> ту, що </a:t>
            </a:r>
            <a:r>
              <a:rPr lang="ru-RU" dirty="0" err="1" smtClean="0"/>
              <a:t>розділена</a:t>
            </a:r>
            <a:r>
              <a:rPr lang="ru-RU" dirty="0" smtClean="0"/>
              <a:t> </a:t>
            </a:r>
            <a:r>
              <a:rPr lang="ru-RU" dirty="0" err="1" smtClean="0"/>
              <a:t>навпіл</a:t>
            </a:r>
            <a:r>
              <a:rPr lang="ru-RU" dirty="0" smtClean="0"/>
              <a:t> (рис. 2.46, в).</a:t>
            </a: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142844" y="2143116"/>
            <a:ext cx="8858312" cy="2071693"/>
          </a:xfrm>
          <a:prstGeom prst="rect">
            <a:avLst/>
          </a:prstGeom>
        </p:spPr>
        <p:txBody>
          <a:bodyPr wrap="none" fromWordArt="1">
            <a:prstTxWarp prst="textSlantUp">
              <a:avLst>
                <a:gd name="adj" fmla="val 32056"/>
              </a:avLst>
            </a:prstTxWarp>
          </a:bodyPr>
          <a:lstStyle/>
          <a:p>
            <a:pPr algn="ctr" rtl="0"/>
            <a:r>
              <a:rPr lang="en-US"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IV. </a:t>
            </a:r>
            <a:r>
              <a:rPr lang="ru-RU"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ЗАКЛЮЧНИЙ ЕТАП</a:t>
            </a:r>
            <a:endParaRPr lang="ru-RU" sz="36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A040570.JPG"/>
          <p:cNvPicPr>
            <a:picLocks noGrp="1" noChangeAspect="1"/>
          </p:cNvPicPr>
          <p:nvPr>
            <p:ph idx="1"/>
          </p:nvPr>
        </p:nvPicPr>
        <p:blipFill>
          <a:blip r:embed="rId3" cstate="print"/>
          <a:stretch>
            <a:fillRect/>
          </a:stretch>
        </p:blipFill>
        <p:spPr>
          <a:xfrm rot="5400000">
            <a:off x="1170830" y="1258008"/>
            <a:ext cx="6063718" cy="454778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142852"/>
            <a:ext cx="8715436" cy="5632311"/>
          </a:xfrm>
          <a:prstGeom prst="rect">
            <a:avLst/>
          </a:prstGeom>
          <a:noFill/>
        </p:spPr>
        <p:txBody>
          <a:bodyPr wrap="square" rtlCol="0">
            <a:spAutoFit/>
          </a:bodyPr>
          <a:lstStyle/>
          <a:p>
            <a:r>
              <a:rPr lang="ru-RU" dirty="0" smtClean="0"/>
              <a:t>Одяг </a:t>
            </a:r>
            <a:r>
              <a:rPr lang="ru-RU" dirty="0" err="1" smtClean="0"/>
              <a:t>є</a:t>
            </a:r>
            <a:r>
              <a:rPr lang="ru-RU" dirty="0" smtClean="0"/>
              <a:t> </a:t>
            </a:r>
            <a:r>
              <a:rPr lang="ru-RU" dirty="0" err="1" smtClean="0"/>
              <a:t>відображенням</a:t>
            </a:r>
            <a:r>
              <a:rPr lang="ru-RU" dirty="0" smtClean="0"/>
              <a:t> </a:t>
            </a:r>
            <a:r>
              <a:rPr lang="ru-RU" dirty="0" err="1" smtClean="0"/>
              <a:t>певних</a:t>
            </a:r>
            <a:r>
              <a:rPr lang="ru-RU" dirty="0" smtClean="0"/>
              <a:t> рис </a:t>
            </a:r>
            <a:r>
              <a:rPr lang="ru-RU" dirty="0" err="1" smtClean="0"/>
              <a:t>особистості</a:t>
            </a:r>
            <a:r>
              <a:rPr lang="ru-RU" dirty="0" smtClean="0"/>
              <a:t> — складу думок, </a:t>
            </a:r>
            <a:r>
              <a:rPr lang="ru-RU" dirty="0" err="1" smtClean="0"/>
              <a:t>рівня</a:t>
            </a:r>
            <a:r>
              <a:rPr lang="ru-RU" dirty="0" smtClean="0"/>
              <a:t> </a:t>
            </a:r>
            <a:r>
              <a:rPr lang="ru-RU" dirty="0" err="1" smtClean="0"/>
              <a:t>культури</a:t>
            </a:r>
            <a:r>
              <a:rPr lang="ru-RU" dirty="0" smtClean="0"/>
              <a:t>, </a:t>
            </a:r>
            <a:r>
              <a:rPr lang="ru-RU" dirty="0" err="1" smtClean="0"/>
              <a:t>виховання</a:t>
            </a:r>
            <a:r>
              <a:rPr lang="ru-RU" dirty="0" smtClean="0"/>
              <a:t>. </a:t>
            </a:r>
            <a:r>
              <a:rPr lang="ru-RU" dirty="0" err="1" smtClean="0"/>
              <a:t>Сучасна</a:t>
            </a:r>
            <a:r>
              <a:rPr lang="ru-RU" dirty="0" smtClean="0"/>
              <a:t> мода </a:t>
            </a:r>
            <a:r>
              <a:rPr lang="ru-RU" dirty="0" err="1" smtClean="0"/>
              <a:t>пропонує</a:t>
            </a:r>
            <a:r>
              <a:rPr lang="ru-RU" dirty="0" smtClean="0"/>
              <a:t> практично </a:t>
            </a:r>
            <a:r>
              <a:rPr lang="ru-RU" dirty="0" err="1" smtClean="0"/>
              <a:t>необмежену</a:t>
            </a:r>
            <a:r>
              <a:rPr lang="ru-RU" dirty="0" smtClean="0"/>
              <a:t> свободу у </a:t>
            </a:r>
            <a:r>
              <a:rPr lang="ru-RU" dirty="0" err="1" smtClean="0"/>
              <a:t>виборі</a:t>
            </a:r>
            <a:r>
              <a:rPr lang="ru-RU" dirty="0" smtClean="0"/>
              <a:t>:</a:t>
            </a:r>
          </a:p>
          <a:p>
            <a:pPr lvl="0"/>
            <a:r>
              <a:rPr lang="ru-RU" dirty="0" smtClean="0"/>
              <a:t>фасону;</a:t>
            </a:r>
          </a:p>
          <a:p>
            <a:pPr lvl="0"/>
            <a:r>
              <a:rPr lang="ru-RU" dirty="0" err="1" smtClean="0"/>
              <a:t>силуету</a:t>
            </a:r>
            <a:r>
              <a:rPr lang="ru-RU" dirty="0" smtClean="0"/>
              <a:t>;</a:t>
            </a:r>
          </a:p>
          <a:p>
            <a:pPr lvl="0"/>
            <a:r>
              <a:rPr lang="ru-RU" dirty="0" err="1" smtClean="0"/>
              <a:t>тканини</a:t>
            </a:r>
            <a:r>
              <a:rPr lang="ru-RU" dirty="0" smtClean="0"/>
              <a:t> </a:t>
            </a:r>
            <a:r>
              <a:rPr lang="ru-RU" dirty="0" err="1" smtClean="0"/>
              <a:t>тощо</a:t>
            </a:r>
            <a:r>
              <a:rPr lang="ru-RU" dirty="0" smtClean="0"/>
              <a:t>.</a:t>
            </a:r>
          </a:p>
          <a:p>
            <a:r>
              <a:rPr lang="uk-UA" dirty="0" smtClean="0"/>
              <a:t> </a:t>
            </a:r>
            <a:endParaRPr lang="ru-RU" dirty="0" smtClean="0"/>
          </a:p>
          <a:p>
            <a:r>
              <a:rPr lang="ru-RU" dirty="0" err="1" smtClean="0"/>
              <a:t>Спроектований</a:t>
            </a:r>
            <a:r>
              <a:rPr lang="ru-RU" dirty="0" smtClean="0"/>
              <a:t> виріб </a:t>
            </a:r>
            <a:r>
              <a:rPr lang="ru-RU" dirty="0" err="1" smtClean="0"/>
              <a:t>відповідає</a:t>
            </a:r>
            <a:r>
              <a:rPr lang="ru-RU" dirty="0" smtClean="0"/>
              <a:t> </a:t>
            </a:r>
            <a:r>
              <a:rPr lang="ru-RU" dirty="0" err="1" smtClean="0"/>
              <a:t>всім</a:t>
            </a:r>
            <a:r>
              <a:rPr lang="ru-RU" dirty="0" smtClean="0"/>
              <a:t> </a:t>
            </a:r>
            <a:r>
              <a:rPr lang="ru-RU" dirty="0" err="1" smtClean="0"/>
              <a:t>вимогам</a:t>
            </a:r>
            <a:r>
              <a:rPr lang="ru-RU" dirty="0" smtClean="0"/>
              <a:t>:</a:t>
            </a:r>
          </a:p>
          <a:p>
            <a:pPr lvl="0"/>
            <a:r>
              <a:rPr lang="ru-RU" dirty="0" err="1" smtClean="0"/>
              <a:t>естетичним</a:t>
            </a:r>
            <a:r>
              <a:rPr lang="ru-RU" dirty="0" smtClean="0"/>
              <a:t>;</a:t>
            </a:r>
          </a:p>
          <a:p>
            <a:pPr lvl="0"/>
            <a:r>
              <a:rPr lang="ru-RU" dirty="0" err="1" smtClean="0"/>
              <a:t>економічним</a:t>
            </a:r>
            <a:r>
              <a:rPr lang="ru-RU" dirty="0" smtClean="0"/>
              <a:t>;</a:t>
            </a:r>
          </a:p>
          <a:p>
            <a:pPr lvl="0"/>
            <a:r>
              <a:rPr lang="ru-RU" dirty="0" err="1" smtClean="0"/>
              <a:t>функціональним</a:t>
            </a:r>
            <a:r>
              <a:rPr lang="ru-RU" dirty="0" smtClean="0"/>
              <a:t>;</a:t>
            </a:r>
          </a:p>
          <a:p>
            <a:pPr lvl="0"/>
            <a:r>
              <a:rPr lang="ru-RU" dirty="0" err="1" smtClean="0"/>
              <a:t>конструкторським</a:t>
            </a:r>
            <a:r>
              <a:rPr lang="ru-RU" dirty="0" smtClean="0"/>
              <a:t>; </a:t>
            </a:r>
            <a:r>
              <a:rPr lang="ru-RU" dirty="0" err="1" smtClean="0"/>
              <a:t>є</a:t>
            </a:r>
            <a:endParaRPr lang="ru-RU" dirty="0" smtClean="0"/>
          </a:p>
          <a:p>
            <a:pPr lvl="0"/>
            <a:r>
              <a:rPr lang="ru-RU" dirty="0" err="1" smtClean="0"/>
              <a:t>надійним</a:t>
            </a:r>
            <a:r>
              <a:rPr lang="ru-RU" dirty="0" smtClean="0"/>
              <a:t> та </a:t>
            </a:r>
            <a:r>
              <a:rPr lang="ru-RU" dirty="0" err="1" smtClean="0"/>
              <a:t>привабливим</a:t>
            </a:r>
            <a:r>
              <a:rPr lang="ru-RU" dirty="0" smtClean="0"/>
              <a:t>;</a:t>
            </a:r>
          </a:p>
          <a:p>
            <a:pPr lvl="0"/>
            <a:r>
              <a:rPr lang="ru-RU" dirty="0" err="1" smtClean="0"/>
              <a:t>екологічно</a:t>
            </a:r>
            <a:r>
              <a:rPr lang="ru-RU" dirty="0" smtClean="0"/>
              <a:t> </a:t>
            </a:r>
            <a:r>
              <a:rPr lang="ru-RU" dirty="0" err="1" smtClean="0"/>
              <a:t>чистий</a:t>
            </a:r>
            <a:r>
              <a:rPr lang="ru-RU" dirty="0" smtClean="0"/>
              <a:t>;</a:t>
            </a:r>
          </a:p>
          <a:p>
            <a:pPr lvl="0"/>
            <a:r>
              <a:rPr lang="ru-RU" dirty="0" err="1" smtClean="0"/>
              <a:t>оригінальність</a:t>
            </a:r>
            <a:r>
              <a:rPr lang="ru-RU" dirty="0" smtClean="0"/>
              <a:t> </a:t>
            </a:r>
            <a:r>
              <a:rPr lang="ru-RU" dirty="0" err="1" smtClean="0"/>
              <a:t>форми</a:t>
            </a:r>
            <a:r>
              <a:rPr lang="ru-RU" dirty="0" smtClean="0"/>
              <a:t> — у </a:t>
            </a:r>
            <a:r>
              <a:rPr lang="ru-RU" dirty="0" err="1" smtClean="0"/>
              <a:t>його</a:t>
            </a:r>
            <a:r>
              <a:rPr lang="ru-RU" dirty="0" smtClean="0"/>
              <a:t> </a:t>
            </a:r>
            <a:r>
              <a:rPr lang="ru-RU" dirty="0" err="1" smtClean="0"/>
              <a:t>простоті</a:t>
            </a:r>
            <a:r>
              <a:rPr lang="ru-RU" dirty="0" smtClean="0"/>
              <a:t>;</a:t>
            </a:r>
          </a:p>
          <a:p>
            <a:pPr lvl="0"/>
            <a:r>
              <a:rPr lang="ru-RU" dirty="0" err="1" smtClean="0"/>
              <a:t>близький</a:t>
            </a:r>
            <a:r>
              <a:rPr lang="ru-RU" dirty="0" smtClean="0"/>
              <a:t> до </a:t>
            </a:r>
            <a:r>
              <a:rPr lang="ru-RU" dirty="0" err="1" smtClean="0"/>
              <a:t>сучасних</a:t>
            </a:r>
            <a:r>
              <a:rPr lang="ru-RU" dirty="0" smtClean="0"/>
              <a:t> </a:t>
            </a:r>
            <a:r>
              <a:rPr lang="ru-RU" dirty="0" err="1" smtClean="0"/>
              <a:t>тенденцій</a:t>
            </a:r>
            <a:r>
              <a:rPr lang="ru-RU" dirty="0" smtClean="0"/>
              <a:t> </a:t>
            </a:r>
            <a:r>
              <a:rPr lang="ru-RU" dirty="0" err="1" smtClean="0"/>
              <a:t>моди</a:t>
            </a:r>
            <a:r>
              <a:rPr lang="ru-RU" dirty="0" smtClean="0"/>
              <a:t>;</a:t>
            </a:r>
          </a:p>
          <a:p>
            <a:pPr lvl="0"/>
            <a:r>
              <a:rPr lang="ru-RU" dirty="0" smtClean="0"/>
              <a:t>легко </a:t>
            </a:r>
            <a:r>
              <a:rPr lang="ru-RU" dirty="0" err="1" smtClean="0"/>
              <a:t>прасується</a:t>
            </a:r>
            <a:r>
              <a:rPr lang="ru-RU" dirty="0" smtClean="0"/>
              <a:t>;</a:t>
            </a:r>
          </a:p>
          <a:p>
            <a:pPr lvl="0"/>
            <a:r>
              <a:rPr lang="ru-RU" dirty="0" smtClean="0"/>
              <a:t>виріб </a:t>
            </a:r>
            <a:r>
              <a:rPr lang="ru-RU" dirty="0" err="1" smtClean="0"/>
              <a:t>можна</a:t>
            </a:r>
            <a:r>
              <a:rPr lang="ru-RU" dirty="0" smtClean="0"/>
              <a:t> </a:t>
            </a:r>
            <a:r>
              <a:rPr lang="ru-RU" dirty="0" err="1" smtClean="0"/>
              <a:t>використовувати</a:t>
            </a:r>
            <a:r>
              <a:rPr lang="ru-RU" dirty="0" smtClean="0"/>
              <a:t> на </a:t>
            </a:r>
            <a:r>
              <a:rPr lang="ru-RU" dirty="0" err="1" smtClean="0"/>
              <a:t>урочистостях</a:t>
            </a:r>
            <a:r>
              <a:rPr lang="ru-RU" dirty="0" smtClean="0"/>
              <a:t>.</a:t>
            </a:r>
          </a:p>
          <a:p>
            <a:r>
              <a:rPr lang="uk-UA" dirty="0" smtClean="0"/>
              <a:t>На мою думку, робота виконана добре, відповідає нашому задуму, адже учні </a:t>
            </a:r>
          </a:p>
          <a:p>
            <a:r>
              <a:rPr lang="uk-UA" dirty="0" smtClean="0"/>
              <a:t>школи  із задоволенням одягають вишиті сорочки на всі святкові виступи.</a:t>
            </a:r>
          </a:p>
          <a:p>
            <a:endParaRPr lang="ru-RU"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SC01841.JPG"/>
          <p:cNvPicPr>
            <a:picLocks noChangeAspect="1"/>
          </p:cNvPicPr>
          <p:nvPr/>
        </p:nvPicPr>
        <p:blipFill>
          <a:blip r:embed="rId2" cstate="print"/>
          <a:stretch>
            <a:fillRect/>
          </a:stretch>
        </p:blipFill>
        <p:spPr>
          <a:xfrm rot="2581614">
            <a:off x="714348" y="214290"/>
            <a:ext cx="3516438" cy="26373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descr="DSC01815.JPG"/>
          <p:cNvPicPr>
            <a:picLocks noChangeAspect="1"/>
          </p:cNvPicPr>
          <p:nvPr/>
        </p:nvPicPr>
        <p:blipFill>
          <a:blip r:embed="rId3" cstate="print"/>
          <a:stretch>
            <a:fillRect/>
          </a:stretch>
        </p:blipFill>
        <p:spPr>
          <a:xfrm rot="19329826">
            <a:off x="3655915" y="90512"/>
            <a:ext cx="3532413" cy="26493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descr="DSC02831.JPG"/>
          <p:cNvPicPr>
            <a:picLocks noChangeAspect="1"/>
          </p:cNvPicPr>
          <p:nvPr/>
        </p:nvPicPr>
        <p:blipFill>
          <a:blip r:embed="rId4" cstate="print"/>
          <a:stretch>
            <a:fillRect/>
          </a:stretch>
        </p:blipFill>
        <p:spPr>
          <a:xfrm rot="20747230">
            <a:off x="44632" y="2589976"/>
            <a:ext cx="3373562" cy="2530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descr="P1040169.JPG"/>
          <p:cNvPicPr>
            <a:picLocks noChangeAspect="1"/>
          </p:cNvPicPr>
          <p:nvPr/>
        </p:nvPicPr>
        <p:blipFill>
          <a:blip r:embed="rId5" cstate="print"/>
          <a:stretch>
            <a:fillRect/>
          </a:stretch>
        </p:blipFill>
        <p:spPr>
          <a:xfrm rot="20630195">
            <a:off x="4576439" y="1426561"/>
            <a:ext cx="3429024" cy="25717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P1050208.JPG"/>
          <p:cNvPicPr>
            <a:picLocks noChangeAspect="1"/>
          </p:cNvPicPr>
          <p:nvPr/>
        </p:nvPicPr>
        <p:blipFill>
          <a:blip r:embed="rId6" cstate="print"/>
          <a:stretch>
            <a:fillRect/>
          </a:stretch>
        </p:blipFill>
        <p:spPr>
          <a:xfrm>
            <a:off x="3071802" y="2285992"/>
            <a:ext cx="2000264" cy="1500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Рисунок 8" descr="y_4021a746.jpg"/>
          <p:cNvPicPr>
            <a:picLocks noChangeAspect="1"/>
          </p:cNvPicPr>
          <p:nvPr/>
        </p:nvPicPr>
        <p:blipFill>
          <a:blip r:embed="rId7" cstate="print"/>
          <a:stretch>
            <a:fillRect/>
          </a:stretch>
        </p:blipFill>
        <p:spPr>
          <a:xfrm rot="20389439">
            <a:off x="2150060" y="3766267"/>
            <a:ext cx="3690942" cy="27682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Рисунок 9" descr="z_745a11d4.jpg"/>
          <p:cNvPicPr>
            <a:picLocks noChangeAspect="1"/>
          </p:cNvPicPr>
          <p:nvPr/>
        </p:nvPicPr>
        <p:blipFill>
          <a:blip r:embed="rId8" cstate="print"/>
          <a:stretch>
            <a:fillRect/>
          </a:stretch>
        </p:blipFill>
        <p:spPr>
          <a:xfrm rot="1555681">
            <a:off x="4747348" y="3120524"/>
            <a:ext cx="3428992" cy="25717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14356"/>
            <a:ext cx="8229600" cy="4709160"/>
          </a:xfrm>
        </p:spPr>
        <p:txBody>
          <a:bodyPr>
            <a:normAutofit fontScale="25000" lnSpcReduction="20000"/>
          </a:bodyPr>
          <a:lstStyle/>
          <a:p>
            <a:pPr>
              <a:buNone/>
            </a:pPr>
            <a:endParaRPr lang="ru-RU" sz="7200" b="1" dirty="0" smtClean="0"/>
          </a:p>
          <a:p>
            <a:pPr lvl="1"/>
            <a:r>
              <a:rPr lang="ru-RU" sz="7200" i="1" dirty="0" smtClean="0"/>
              <a:t>Хоменко Л.</a:t>
            </a:r>
            <a:r>
              <a:rPr lang="ru-RU" sz="7200" dirty="0" smtClean="0"/>
              <a:t> Методика </a:t>
            </a:r>
            <a:r>
              <a:rPr lang="ru-RU" sz="7200" dirty="0" err="1" smtClean="0"/>
              <a:t>розробки</a:t>
            </a:r>
            <a:r>
              <a:rPr lang="ru-RU" sz="7200" dirty="0" smtClean="0"/>
              <a:t> </a:t>
            </a:r>
            <a:r>
              <a:rPr lang="ru-RU" sz="7200" dirty="0" err="1" smtClean="0"/>
              <a:t>творчого</a:t>
            </a:r>
            <a:r>
              <a:rPr lang="ru-RU" sz="7200" dirty="0" smtClean="0"/>
              <a:t> проекту з технології </a:t>
            </a:r>
            <a:r>
              <a:rPr lang="ru-RU" sz="7200" dirty="0" err="1" smtClean="0"/>
              <a:t>пошиття</a:t>
            </a:r>
            <a:r>
              <a:rPr lang="ru-RU" sz="7200" dirty="0" smtClean="0"/>
              <a:t> </a:t>
            </a:r>
            <a:r>
              <a:rPr lang="ru-RU" sz="7200" dirty="0" err="1" smtClean="0"/>
              <a:t>виробів</a:t>
            </a:r>
            <a:r>
              <a:rPr lang="ru-RU" sz="7200" dirty="0" smtClean="0"/>
              <a:t> // </a:t>
            </a:r>
            <a:r>
              <a:rPr lang="ru-RU" sz="7200" dirty="0" err="1" smtClean="0"/>
              <a:t>Трудова</a:t>
            </a:r>
            <a:r>
              <a:rPr lang="ru-RU" sz="7200" dirty="0" smtClean="0"/>
              <a:t> </a:t>
            </a:r>
            <a:r>
              <a:rPr lang="ru-RU" sz="7200" dirty="0" err="1" smtClean="0"/>
              <a:t>підготовка</a:t>
            </a:r>
            <a:r>
              <a:rPr lang="ru-RU" sz="7200" dirty="0" smtClean="0"/>
              <a:t> в закладах </a:t>
            </a:r>
            <a:r>
              <a:rPr lang="ru-RU" sz="7200" dirty="0" err="1" smtClean="0"/>
              <a:t>освіти</a:t>
            </a:r>
            <a:r>
              <a:rPr lang="ru-RU" sz="7200" dirty="0" smtClean="0"/>
              <a:t>. — 2003.</a:t>
            </a:r>
          </a:p>
          <a:p>
            <a:pPr lvl="1"/>
            <a:r>
              <a:rPr lang="ru-RU" sz="7200" i="1" dirty="0" smtClean="0"/>
              <a:t>Денисюк Н.</a:t>
            </a:r>
            <a:r>
              <a:rPr lang="ru-RU" sz="7200" dirty="0" smtClean="0"/>
              <a:t> </a:t>
            </a:r>
            <a:r>
              <a:rPr lang="ru-RU" sz="7200" dirty="0" err="1" smtClean="0"/>
              <a:t>Можливості</a:t>
            </a:r>
            <a:r>
              <a:rPr lang="ru-RU" sz="7200" dirty="0" smtClean="0"/>
              <a:t> трудового </a:t>
            </a:r>
            <a:r>
              <a:rPr lang="ru-RU" sz="7200" dirty="0" err="1" smtClean="0"/>
              <a:t>навчання</a:t>
            </a:r>
            <a:r>
              <a:rPr lang="ru-RU" sz="7200" dirty="0" smtClean="0"/>
              <a:t> у </a:t>
            </a:r>
            <a:r>
              <a:rPr lang="ru-RU" sz="7200" dirty="0" err="1" smtClean="0"/>
              <a:t>формуванні</a:t>
            </a:r>
            <a:r>
              <a:rPr lang="ru-RU" sz="7200" dirty="0" smtClean="0"/>
              <a:t> </a:t>
            </a:r>
            <a:r>
              <a:rPr lang="ru-RU" sz="7200" dirty="0" err="1" smtClean="0"/>
              <a:t>екологічної</a:t>
            </a:r>
            <a:r>
              <a:rPr lang="ru-RU" sz="7200" dirty="0" smtClean="0"/>
              <a:t> </a:t>
            </a:r>
            <a:r>
              <a:rPr lang="ru-RU" sz="7200" dirty="0" err="1" smtClean="0"/>
              <a:t>компетентності</a:t>
            </a:r>
            <a:r>
              <a:rPr lang="ru-RU" sz="7200" dirty="0" smtClean="0"/>
              <a:t> </a:t>
            </a:r>
            <a:r>
              <a:rPr lang="ru-RU" sz="7200" dirty="0" err="1" smtClean="0"/>
              <a:t>учнів</a:t>
            </a:r>
            <a:r>
              <a:rPr lang="ru-RU" sz="7200" dirty="0" smtClean="0"/>
              <a:t> 5-7 </a:t>
            </a:r>
            <a:r>
              <a:rPr lang="ru-RU" sz="7200" dirty="0" err="1" smtClean="0"/>
              <a:t>кла­сів</a:t>
            </a:r>
            <a:r>
              <a:rPr lang="ru-RU" sz="7200" dirty="0" smtClean="0"/>
              <a:t> // </a:t>
            </a:r>
            <a:r>
              <a:rPr lang="ru-RU" sz="7200" dirty="0" err="1" smtClean="0"/>
              <a:t>Трудова</a:t>
            </a:r>
            <a:r>
              <a:rPr lang="ru-RU" sz="7200" dirty="0" smtClean="0"/>
              <a:t> </a:t>
            </a:r>
            <a:r>
              <a:rPr lang="ru-RU" sz="7200" dirty="0" err="1" smtClean="0"/>
              <a:t>підготовка</a:t>
            </a:r>
            <a:r>
              <a:rPr lang="ru-RU" sz="7200" dirty="0" smtClean="0"/>
              <a:t> в закладах </a:t>
            </a:r>
            <a:r>
              <a:rPr lang="ru-RU" sz="7200" dirty="0" err="1" smtClean="0"/>
              <a:t>освіти</a:t>
            </a:r>
            <a:r>
              <a:rPr lang="ru-RU" sz="7200" dirty="0" smtClean="0"/>
              <a:t>. — 2007.</a:t>
            </a:r>
          </a:p>
          <a:p>
            <a:pPr lvl="1"/>
            <a:r>
              <a:rPr lang="ru-RU" sz="7200" i="1" dirty="0" err="1" smtClean="0"/>
              <a:t>Коберник</a:t>
            </a:r>
            <a:r>
              <a:rPr lang="ru-RU" sz="7200" i="1" dirty="0" smtClean="0"/>
              <a:t> Г. І., </a:t>
            </a:r>
            <a:r>
              <a:rPr lang="ru-RU" sz="7200" i="1" dirty="0" err="1" smtClean="0"/>
              <a:t>Сісецький</a:t>
            </a:r>
            <a:r>
              <a:rPr lang="ru-RU" sz="7200" i="1" dirty="0" smtClean="0"/>
              <a:t> П. В.</a:t>
            </a:r>
            <a:r>
              <a:rPr lang="ru-RU" sz="7200" dirty="0" smtClean="0"/>
              <a:t> </a:t>
            </a:r>
            <a:r>
              <a:rPr lang="ru-RU" sz="7200" dirty="0" err="1" smtClean="0"/>
              <a:t>Психолого-педагогічні</a:t>
            </a:r>
            <a:r>
              <a:rPr lang="ru-RU" sz="7200" dirty="0" smtClean="0"/>
              <a:t> </a:t>
            </a:r>
            <a:r>
              <a:rPr lang="ru-RU" sz="7200" dirty="0" err="1" smtClean="0"/>
              <a:t>основи</a:t>
            </a:r>
            <a:r>
              <a:rPr lang="ru-RU" sz="7200" dirty="0" smtClean="0"/>
              <a:t> </a:t>
            </a:r>
            <a:r>
              <a:rPr lang="ru-RU" sz="7200" dirty="0" err="1" smtClean="0"/>
              <a:t>диференційованого</a:t>
            </a:r>
            <a:r>
              <a:rPr lang="ru-RU" sz="7200" dirty="0" smtClean="0"/>
              <a:t> </a:t>
            </a:r>
            <a:r>
              <a:rPr lang="ru-RU" sz="7200" dirty="0" err="1" smtClean="0"/>
              <a:t>підходу</a:t>
            </a:r>
            <a:r>
              <a:rPr lang="ru-RU" sz="7200" dirty="0" smtClean="0"/>
              <a:t> до </a:t>
            </a:r>
            <a:r>
              <a:rPr lang="ru-RU" sz="7200" dirty="0" err="1" smtClean="0"/>
              <a:t>учнів</a:t>
            </a:r>
            <a:r>
              <a:rPr lang="ru-RU" sz="7200" dirty="0" smtClean="0"/>
              <a:t> // </a:t>
            </a:r>
            <a:r>
              <a:rPr lang="ru-RU" sz="7200" dirty="0" err="1" smtClean="0"/>
              <a:t>Поч</a:t>
            </a:r>
            <a:r>
              <a:rPr lang="ru-RU" sz="7200" dirty="0" smtClean="0"/>
              <a:t>. </a:t>
            </a:r>
            <a:r>
              <a:rPr lang="ru-RU" sz="7200" dirty="0" err="1" smtClean="0"/>
              <a:t>шк</a:t>
            </a:r>
            <a:r>
              <a:rPr lang="ru-RU" sz="7200" dirty="0" smtClean="0"/>
              <a:t>. — 1990.</a:t>
            </a:r>
          </a:p>
          <a:p>
            <a:pPr lvl="1"/>
            <a:r>
              <a:rPr lang="ru-RU" sz="7200" i="1" dirty="0" err="1" smtClean="0"/>
              <a:t>Коберник</a:t>
            </a:r>
            <a:r>
              <a:rPr lang="ru-RU" sz="7200" i="1" dirty="0" smtClean="0"/>
              <a:t> О. М.</a:t>
            </a:r>
            <a:r>
              <a:rPr lang="ru-RU" sz="7200" dirty="0" smtClean="0"/>
              <a:t> </a:t>
            </a:r>
            <a:r>
              <a:rPr lang="ru-RU" sz="7200" dirty="0" err="1" smtClean="0"/>
              <a:t>Проектування</a:t>
            </a:r>
            <a:r>
              <a:rPr lang="ru-RU" sz="7200" dirty="0" smtClean="0"/>
              <a:t> </a:t>
            </a:r>
            <a:r>
              <a:rPr lang="ru-RU" sz="7200" dirty="0" err="1" smtClean="0"/>
              <a:t>навчально-виховного</a:t>
            </a:r>
            <a:r>
              <a:rPr lang="ru-RU" sz="7200" dirty="0" smtClean="0"/>
              <a:t> </a:t>
            </a:r>
            <a:r>
              <a:rPr lang="ru-RU" sz="7200" dirty="0" err="1" smtClean="0"/>
              <a:t>процесу</a:t>
            </a:r>
            <a:r>
              <a:rPr lang="ru-RU" sz="7200" dirty="0" smtClean="0"/>
              <a:t> в </a:t>
            </a:r>
            <a:r>
              <a:rPr lang="ru-RU" sz="7200" dirty="0" err="1" smtClean="0"/>
              <a:t>школі</a:t>
            </a:r>
            <a:r>
              <a:rPr lang="ru-RU" sz="7200" dirty="0" smtClean="0"/>
              <a:t>. — К. : </a:t>
            </a:r>
            <a:r>
              <a:rPr lang="ru-RU" sz="7200" dirty="0" err="1" smtClean="0"/>
              <a:t>Хрещатик</a:t>
            </a:r>
            <a:r>
              <a:rPr lang="ru-RU" sz="7200" dirty="0" smtClean="0"/>
              <a:t>, 1996. — 153 с.</a:t>
            </a:r>
          </a:p>
          <a:p>
            <a:pPr lvl="1"/>
            <a:r>
              <a:rPr lang="ru-RU" sz="7200" i="1" dirty="0" err="1" smtClean="0"/>
              <a:t>Бербе.ц</a:t>
            </a:r>
            <a:r>
              <a:rPr lang="ru-RU" sz="7200" i="1" dirty="0" smtClean="0"/>
              <a:t> В. В.</a:t>
            </a:r>
            <a:r>
              <a:rPr lang="ru-RU" sz="7200" dirty="0" smtClean="0"/>
              <a:t> Контроль </a:t>
            </a:r>
            <a:r>
              <a:rPr lang="ru-RU" sz="7200" dirty="0" err="1" smtClean="0"/>
              <a:t>навчальних</a:t>
            </a:r>
            <a:r>
              <a:rPr lang="ru-RU" sz="7200" dirty="0" smtClean="0"/>
              <a:t> </a:t>
            </a:r>
            <a:r>
              <a:rPr lang="ru-RU" sz="7200" dirty="0" err="1" smtClean="0"/>
              <a:t>досягнень</a:t>
            </a:r>
            <a:r>
              <a:rPr lang="ru-RU" sz="7200" dirty="0" smtClean="0"/>
              <a:t> </a:t>
            </a:r>
            <a:r>
              <a:rPr lang="ru-RU" sz="7200" dirty="0" err="1" smtClean="0"/>
              <a:t>учніз</a:t>
            </a:r>
            <a:r>
              <a:rPr lang="ru-RU" sz="7200" dirty="0" smtClean="0"/>
              <a:t> у </a:t>
            </a:r>
            <a:r>
              <a:rPr lang="ru-RU" sz="7200" dirty="0" err="1" smtClean="0"/>
              <a:t>процесі</a:t>
            </a:r>
            <a:r>
              <a:rPr lang="ru-RU" sz="7200" dirty="0" smtClean="0"/>
              <a:t> </a:t>
            </a:r>
            <a:r>
              <a:rPr lang="ru-RU" sz="7200" dirty="0" err="1" smtClean="0"/>
              <a:t>проектно-технологічної</a:t>
            </a:r>
            <a:r>
              <a:rPr lang="ru-RU" sz="7200" dirty="0" smtClean="0"/>
              <a:t> </a:t>
            </a:r>
            <a:r>
              <a:rPr lang="ru-RU" sz="7200" dirty="0" err="1" smtClean="0"/>
              <a:t>діяльності</a:t>
            </a:r>
            <a:r>
              <a:rPr lang="ru-RU" sz="7200" dirty="0" smtClean="0"/>
              <a:t> // </a:t>
            </a:r>
            <a:r>
              <a:rPr lang="ru-RU" sz="7200" dirty="0" err="1" smtClean="0"/>
              <a:t>Трудова</a:t>
            </a:r>
            <a:r>
              <a:rPr lang="ru-RU" sz="7200" dirty="0" smtClean="0"/>
              <a:t> </a:t>
            </a:r>
            <a:r>
              <a:rPr lang="ru-RU" sz="7200" dirty="0" err="1" smtClean="0"/>
              <a:t>підготовка</a:t>
            </a:r>
            <a:r>
              <a:rPr lang="ru-RU" sz="7200" dirty="0" smtClean="0"/>
              <a:t> в закладах </a:t>
            </a:r>
            <a:r>
              <a:rPr lang="ru-RU" sz="7200" dirty="0" err="1" smtClean="0"/>
              <a:t>освіти</a:t>
            </a:r>
            <a:r>
              <a:rPr lang="ru-RU" sz="7200" dirty="0" smtClean="0"/>
              <a:t>. — 2003. — ЛІ? 2. — С. 21-25.</a:t>
            </a:r>
          </a:p>
          <a:p>
            <a:pPr lvl="1"/>
            <a:r>
              <a:rPr lang="ru-RU" sz="7200" i="1" dirty="0" smtClean="0"/>
              <a:t>Як</a:t>
            </a:r>
            <a:r>
              <a:rPr lang="ru-RU" sz="7200" dirty="0" smtClean="0"/>
              <a:t> </a:t>
            </a:r>
            <a:r>
              <a:rPr lang="ru-RU" sz="7200" dirty="0" err="1" smtClean="0"/>
              <a:t>допомогти</a:t>
            </a:r>
            <a:r>
              <a:rPr lang="ru-RU" sz="7200" dirty="0" smtClean="0"/>
              <a:t> </a:t>
            </a:r>
            <a:r>
              <a:rPr lang="ru-RU" sz="7200" dirty="0" err="1" smtClean="0"/>
              <a:t>дитині</a:t>
            </a:r>
            <a:r>
              <a:rPr lang="ru-RU" sz="7200" dirty="0" smtClean="0"/>
              <a:t> стати </a:t>
            </a:r>
            <a:r>
              <a:rPr lang="ru-RU" sz="7200" dirty="0" err="1" smtClean="0"/>
              <a:t>творчою</a:t>
            </a:r>
            <a:r>
              <a:rPr lang="ru-RU" sz="7200" dirty="0" smtClean="0"/>
              <a:t> </a:t>
            </a:r>
            <a:r>
              <a:rPr lang="ru-RU" sz="7200" dirty="0" err="1" smtClean="0"/>
              <a:t>особистістю</a:t>
            </a:r>
            <a:r>
              <a:rPr lang="ru-RU" sz="7200" dirty="0" smtClean="0"/>
              <a:t> / </a:t>
            </a:r>
            <a:r>
              <a:rPr lang="ru-RU" sz="7200" dirty="0" err="1" smtClean="0"/>
              <a:t>Упоряд</a:t>
            </a:r>
            <a:r>
              <a:rPr lang="ru-RU" sz="7200" dirty="0" smtClean="0"/>
              <a:t>. Л. </a:t>
            </a:r>
            <a:r>
              <a:rPr lang="ru-RU" sz="7200" dirty="0" err="1" smtClean="0"/>
              <a:t>ІІІелестова</a:t>
            </a:r>
            <a:r>
              <a:rPr lang="ru-RU" sz="7200" dirty="0" smtClean="0"/>
              <a:t>. —. К. : </a:t>
            </a:r>
            <a:r>
              <a:rPr lang="ru-RU" sz="7200" dirty="0" err="1" smtClean="0"/>
              <a:t>Редакції</a:t>
            </a:r>
            <a:r>
              <a:rPr lang="ru-RU" sz="7200" dirty="0" smtClean="0"/>
              <a:t> </a:t>
            </a:r>
            <a:r>
              <a:rPr lang="ru-RU" sz="7200" dirty="0" err="1" smtClean="0"/>
              <a:t>загально</a:t>
            </a:r>
            <a:r>
              <a:rPr lang="ru-RU" sz="7200" dirty="0" smtClean="0"/>
              <a:t>- </a:t>
            </a:r>
            <a:r>
              <a:rPr lang="ru-RU" sz="7200" dirty="0" err="1" smtClean="0"/>
              <a:t>педагогічних</a:t>
            </a:r>
            <a:r>
              <a:rPr lang="ru-RU" sz="7200" dirty="0" smtClean="0"/>
              <a:t> газет, 2003. — 112 с. — (</a:t>
            </a:r>
            <a:r>
              <a:rPr lang="ru-RU" sz="7200" dirty="0" err="1" smtClean="0"/>
              <a:t>Бібліотека</a:t>
            </a:r>
            <a:r>
              <a:rPr lang="ru-RU" sz="7200" dirty="0" smtClean="0"/>
              <a:t> «</a:t>
            </a:r>
            <a:r>
              <a:rPr lang="ru-RU" sz="7200" dirty="0" err="1" smtClean="0"/>
              <a:t>Шкільного</a:t>
            </a:r>
            <a:r>
              <a:rPr lang="ru-RU" sz="7200" dirty="0" smtClean="0"/>
              <a:t> </a:t>
            </a:r>
            <a:r>
              <a:rPr lang="ru-RU" sz="7200" dirty="0" err="1" smtClean="0"/>
              <a:t>світу</a:t>
            </a:r>
            <a:r>
              <a:rPr lang="ru-RU" sz="7200" dirty="0" smtClean="0"/>
              <a:t>»).</a:t>
            </a:r>
          </a:p>
          <a:p>
            <a:endParaRPr lang="ru-RU" dirty="0"/>
          </a:p>
        </p:txBody>
      </p:sp>
      <p:sp>
        <p:nvSpPr>
          <p:cNvPr id="17410" name="WordArt 2"/>
          <p:cNvSpPr>
            <a:spLocks noChangeArrowheads="1" noChangeShapeType="1" noTextEdit="1"/>
          </p:cNvSpPr>
          <p:nvPr/>
        </p:nvSpPr>
        <p:spPr bwMode="auto">
          <a:xfrm>
            <a:off x="3357554" y="214290"/>
            <a:ext cx="2000232" cy="649308"/>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ЛІТЕРАТУРА</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2148840"/>
            <a:ext cx="8229600" cy="4709160"/>
          </a:xfrm>
        </p:spPr>
        <p:txBody>
          <a:bodyPr/>
          <a:lstStyle/>
          <a:p>
            <a:r>
              <a:rPr lang="ru-RU" dirty="0" smtClean="0"/>
              <a:t>Кожному хочеться, щоб одяг був зручним, цікавим і гарним. Я думаю, що красу можуть забезпечити речі, зроблені своїми руками. Але, щоб зробити виріб індивідуальним, цікавим не тільки для себе, а й для інших, треба провести дуже кропітку підготовчу роботу. Це і пошук інформації в різних джерелах, і розробка ескізів виробу, і, звісно ж, виконання важких операцій.</a:t>
            </a:r>
          </a:p>
          <a:p>
            <a:endParaRPr lang="ru-RU" dirty="0"/>
          </a:p>
        </p:txBody>
      </p:sp>
      <p:sp>
        <p:nvSpPr>
          <p:cNvPr id="4098" name="WordArt 2"/>
          <p:cNvSpPr>
            <a:spLocks noChangeArrowheads="1" noChangeShapeType="1" noTextEdit="1"/>
          </p:cNvSpPr>
          <p:nvPr/>
        </p:nvSpPr>
        <p:spPr bwMode="auto">
          <a:xfrm>
            <a:off x="500034" y="1428736"/>
            <a:ext cx="2143140" cy="649284"/>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ВСТУП</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1857364"/>
            <a:ext cx="8229600" cy="4709160"/>
          </a:xfrm>
        </p:spPr>
        <p:txBody>
          <a:bodyPr>
            <a:normAutofit fontScale="77500" lnSpcReduction="20000"/>
          </a:bodyPr>
          <a:lstStyle/>
          <a:p>
            <a:r>
              <a:rPr lang="ru-RU" b="1" dirty="0" err="1" smtClean="0"/>
              <a:t>Історія</a:t>
            </a:r>
            <a:r>
              <a:rPr lang="ru-RU" b="1" dirty="0" smtClean="0"/>
              <a:t> </a:t>
            </a:r>
            <a:r>
              <a:rPr lang="ru-RU" b="1" dirty="0" err="1" smtClean="0"/>
              <a:t>народної</a:t>
            </a:r>
            <a:r>
              <a:rPr lang="ru-RU" b="1" dirty="0" smtClean="0"/>
              <a:t> </a:t>
            </a:r>
            <a:r>
              <a:rPr lang="ru-RU" b="1" dirty="0" err="1" smtClean="0"/>
              <a:t>вишивки</a:t>
            </a:r>
            <a:r>
              <a:rPr lang="ru-RU" b="1" dirty="0" smtClean="0"/>
              <a:t> в </a:t>
            </a:r>
            <a:r>
              <a:rPr lang="ru-RU" b="1" dirty="0" err="1" smtClean="0"/>
              <a:t>Україні</a:t>
            </a:r>
            <a:r>
              <a:rPr lang="ru-RU" b="1" dirty="0" smtClean="0"/>
              <a:t> </a:t>
            </a:r>
            <a:r>
              <a:rPr lang="ru-RU" b="1" dirty="0" err="1" smtClean="0"/>
              <a:t>іде</a:t>
            </a:r>
            <a:r>
              <a:rPr lang="ru-RU" b="1" dirty="0" smtClean="0"/>
              <a:t> </a:t>
            </a:r>
            <a:r>
              <a:rPr lang="ru-RU" b="1" dirty="0" err="1" smtClean="0"/>
              <a:t>коренями</a:t>
            </a:r>
            <a:r>
              <a:rPr lang="ru-RU" b="1" dirty="0" smtClean="0"/>
              <a:t> </a:t>
            </a:r>
            <a:r>
              <a:rPr lang="ru-RU" b="1" dirty="0" err="1" smtClean="0"/>
              <a:t>в</a:t>
            </a:r>
            <a:r>
              <a:rPr lang="ru-RU" b="1" dirty="0" smtClean="0"/>
              <a:t> </a:t>
            </a:r>
            <a:r>
              <a:rPr lang="ru-RU" b="1" dirty="0" err="1" smtClean="0"/>
              <a:t>глибину</a:t>
            </a:r>
            <a:r>
              <a:rPr lang="ru-RU" b="1" dirty="0" smtClean="0"/>
              <a:t> </a:t>
            </a:r>
            <a:r>
              <a:rPr lang="ru-RU" b="1" dirty="0" err="1" smtClean="0"/>
              <a:t>століть</a:t>
            </a:r>
            <a:r>
              <a:rPr lang="ru-RU" b="1" dirty="0" smtClean="0"/>
              <a:t>. </a:t>
            </a:r>
            <a:r>
              <a:rPr lang="ru-RU" b="1" dirty="0" err="1" smtClean="0"/>
              <a:t>Дані</a:t>
            </a:r>
            <a:r>
              <a:rPr lang="ru-RU" b="1" dirty="0" smtClean="0"/>
              <a:t> </a:t>
            </a:r>
            <a:r>
              <a:rPr lang="ru-RU" b="1" dirty="0" err="1" smtClean="0"/>
              <a:t>археологічних</a:t>
            </a:r>
            <a:r>
              <a:rPr lang="ru-RU" b="1" dirty="0" smtClean="0"/>
              <a:t> </a:t>
            </a:r>
            <a:r>
              <a:rPr lang="ru-RU" b="1" dirty="0" err="1" smtClean="0"/>
              <a:t>розкопок</a:t>
            </a:r>
            <a:r>
              <a:rPr lang="ru-RU" b="1" dirty="0" smtClean="0"/>
              <a:t> і </a:t>
            </a:r>
            <a:r>
              <a:rPr lang="ru-RU" b="1" dirty="0" err="1" smtClean="0"/>
              <a:t>свідчення</a:t>
            </a:r>
            <a:r>
              <a:rPr lang="ru-RU" b="1" dirty="0" smtClean="0"/>
              <a:t> </a:t>
            </a:r>
            <a:r>
              <a:rPr lang="ru-RU" b="1" dirty="0" err="1" smtClean="0"/>
              <a:t>мандрівників</a:t>
            </a:r>
            <a:r>
              <a:rPr lang="ru-RU" b="1" dirty="0" smtClean="0"/>
              <a:t> </a:t>
            </a:r>
            <a:r>
              <a:rPr lang="ru-RU" b="1" dirty="0" err="1" smtClean="0"/>
              <a:t>і</a:t>
            </a:r>
            <a:r>
              <a:rPr lang="ru-RU" b="1" dirty="0" smtClean="0"/>
              <a:t> </a:t>
            </a:r>
            <a:r>
              <a:rPr lang="ru-RU" b="1" dirty="0" err="1" smtClean="0"/>
              <a:t>літописців</a:t>
            </a:r>
            <a:r>
              <a:rPr lang="ru-RU" b="1" dirty="0" smtClean="0"/>
              <a:t> </a:t>
            </a:r>
            <a:r>
              <a:rPr lang="ru-RU" b="1" dirty="0" err="1" smtClean="0"/>
              <a:t>підтверджують</a:t>
            </a:r>
            <a:r>
              <a:rPr lang="ru-RU" b="1" dirty="0" smtClean="0"/>
              <a:t>, що вишивання як вид </a:t>
            </a:r>
            <a:r>
              <a:rPr lang="ru-RU" b="1" dirty="0" err="1" smtClean="0"/>
              <a:t>мистецтва</a:t>
            </a:r>
            <a:r>
              <a:rPr lang="ru-RU" b="1" dirty="0" smtClean="0"/>
              <a:t> в </a:t>
            </a:r>
            <a:r>
              <a:rPr lang="ru-RU" b="1" dirty="0" err="1" smtClean="0"/>
              <a:t>Україні</a:t>
            </a:r>
            <a:r>
              <a:rPr lang="ru-RU" b="1" dirty="0" smtClean="0"/>
              <a:t> </a:t>
            </a:r>
            <a:r>
              <a:rPr lang="ru-RU" b="1" dirty="0" err="1" smtClean="0"/>
              <a:t>існує</a:t>
            </a:r>
            <a:r>
              <a:rPr lang="ru-RU" b="1" dirty="0" smtClean="0"/>
              <a:t> з </a:t>
            </a:r>
            <a:r>
              <a:rPr lang="ru-RU" b="1" dirty="0" err="1" smtClean="0"/>
              <a:t>незапам'ятних</a:t>
            </a:r>
            <a:r>
              <a:rPr lang="ru-RU" b="1" dirty="0" smtClean="0"/>
              <a:t> </a:t>
            </a:r>
            <a:r>
              <a:rPr lang="ru-RU" b="1" dirty="0" err="1" smtClean="0"/>
              <a:t>часів</a:t>
            </a:r>
            <a:r>
              <a:rPr lang="ru-RU" b="1" dirty="0" smtClean="0"/>
              <a:t>. </a:t>
            </a:r>
            <a:r>
              <a:rPr lang="ru-RU" b="1" dirty="0" err="1" smtClean="0"/>
              <a:t>Вишивкою</a:t>
            </a:r>
            <a:r>
              <a:rPr lang="ru-RU" b="1" dirty="0" smtClean="0"/>
              <a:t>, за </a:t>
            </a:r>
            <a:r>
              <a:rPr lang="ru-RU" b="1" dirty="0" err="1" smtClean="0"/>
              <a:t>свідченням</a:t>
            </a:r>
            <a:r>
              <a:rPr lang="ru-RU" b="1" dirty="0" smtClean="0"/>
              <a:t> Геродота, був </a:t>
            </a:r>
            <a:r>
              <a:rPr lang="ru-RU" b="1" dirty="0" err="1" smtClean="0"/>
              <a:t>прикрашений</a:t>
            </a:r>
            <a:r>
              <a:rPr lang="ru-RU" b="1" dirty="0" smtClean="0"/>
              <a:t> одяг </a:t>
            </a:r>
            <a:r>
              <a:rPr lang="ru-RU" b="1" dirty="0" err="1" smtClean="0"/>
              <a:t>скіфів</a:t>
            </a:r>
            <a:r>
              <a:rPr lang="ru-RU" b="1" dirty="0" smtClean="0"/>
              <a:t>. </a:t>
            </a:r>
            <a:r>
              <a:rPr lang="ru-RU" b="1" dirty="0" err="1" smtClean="0"/>
              <a:t>Знайдені</a:t>
            </a:r>
            <a:r>
              <a:rPr lang="ru-RU" b="1" dirty="0" smtClean="0"/>
              <a:t> на </a:t>
            </a:r>
            <a:r>
              <a:rPr lang="ru-RU" b="1" dirty="0" err="1" smtClean="0"/>
              <a:t>Черкащині</a:t>
            </a:r>
            <a:r>
              <a:rPr lang="ru-RU" b="1" dirty="0" smtClean="0"/>
              <a:t> </a:t>
            </a:r>
            <a:r>
              <a:rPr lang="ru-RU" b="1" dirty="0" err="1" smtClean="0"/>
              <a:t>срібні</a:t>
            </a:r>
            <a:r>
              <a:rPr lang="ru-RU" b="1" dirty="0" smtClean="0"/>
              <a:t> бляшки з </a:t>
            </a:r>
            <a:r>
              <a:rPr lang="ru-RU" b="1" dirty="0" err="1" smtClean="0"/>
              <a:t>фігурками</a:t>
            </a:r>
            <a:r>
              <a:rPr lang="ru-RU" b="1" dirty="0" smtClean="0"/>
              <a:t> </a:t>
            </a:r>
            <a:r>
              <a:rPr lang="ru-RU" b="1" dirty="0" err="1" smtClean="0"/>
              <a:t>чоловіків</a:t>
            </a:r>
            <a:r>
              <a:rPr lang="ru-RU" b="1" dirty="0" smtClean="0"/>
              <a:t>, </a:t>
            </a:r>
            <a:r>
              <a:rPr lang="ru-RU" b="1" dirty="0" err="1" smtClean="0"/>
              <a:t>датовані</a:t>
            </a:r>
            <a:r>
              <a:rPr lang="ru-RU" b="1" dirty="0" smtClean="0"/>
              <a:t> </a:t>
            </a:r>
            <a:r>
              <a:rPr lang="en-US" b="1" dirty="0" smtClean="0"/>
              <a:t>V</a:t>
            </a:r>
            <a:r>
              <a:rPr lang="ru-RU" b="1" dirty="0" smtClean="0"/>
              <a:t>І ст., при </a:t>
            </a:r>
            <a:r>
              <a:rPr lang="ru-RU" b="1" dirty="0" err="1" smtClean="0"/>
              <a:t>дослідженнях</a:t>
            </a:r>
            <a:r>
              <a:rPr lang="ru-RU" b="1" dirty="0" smtClean="0"/>
              <a:t> показали </a:t>
            </a:r>
            <a:r>
              <a:rPr lang="ru-RU" b="1" dirty="0" err="1" smtClean="0"/>
              <a:t>ідентичність</a:t>
            </a:r>
            <a:r>
              <a:rPr lang="ru-RU" b="1" dirty="0" smtClean="0"/>
              <a:t> не тільки </a:t>
            </a:r>
            <a:r>
              <a:rPr lang="ru-RU" b="1" dirty="0" err="1" smtClean="0"/>
              <a:t>одягові</a:t>
            </a:r>
            <a:r>
              <a:rPr lang="ru-RU" b="1" dirty="0" smtClean="0"/>
              <a:t>, </a:t>
            </a:r>
            <a:r>
              <a:rPr lang="ru-RU" b="1" dirty="0" err="1" smtClean="0"/>
              <a:t>але</a:t>
            </a:r>
            <a:r>
              <a:rPr lang="ru-RU" b="1" dirty="0" smtClean="0"/>
              <a:t> і </a:t>
            </a:r>
            <a:r>
              <a:rPr lang="ru-RU" b="1" dirty="0" err="1" smtClean="0"/>
              <a:t>вишивці</a:t>
            </a:r>
            <a:r>
              <a:rPr lang="ru-RU" b="1" dirty="0" smtClean="0"/>
              <a:t> </a:t>
            </a:r>
            <a:r>
              <a:rPr lang="ru-RU" b="1" dirty="0" err="1" smtClean="0"/>
              <a:t>українського</a:t>
            </a:r>
            <a:r>
              <a:rPr lang="ru-RU" b="1" dirty="0" smtClean="0"/>
              <a:t> народного костюма </a:t>
            </a:r>
            <a:r>
              <a:rPr lang="en-US" b="1" dirty="0" smtClean="0"/>
              <a:t>XV</a:t>
            </a:r>
            <a:r>
              <a:rPr lang="ru-RU" b="1" dirty="0" smtClean="0"/>
              <a:t>ІІІ-</a:t>
            </a:r>
            <a:r>
              <a:rPr lang="en-US" b="1" dirty="0" smtClean="0"/>
              <a:t>X</a:t>
            </a:r>
            <a:r>
              <a:rPr lang="ru-RU" b="1" dirty="0" smtClean="0"/>
              <a:t>І</a:t>
            </a:r>
            <a:r>
              <a:rPr lang="en-US" b="1" dirty="0" smtClean="0"/>
              <a:t>X </a:t>
            </a:r>
            <a:r>
              <a:rPr lang="ru-RU" b="1" dirty="0" smtClean="0"/>
              <a:t>ст. </a:t>
            </a:r>
            <a:r>
              <a:rPr lang="ru-RU" b="1" dirty="0" err="1" smtClean="0"/>
              <a:t>Арабський</a:t>
            </a:r>
            <a:r>
              <a:rPr lang="ru-RU" b="1" dirty="0" smtClean="0"/>
              <a:t> </a:t>
            </a:r>
            <a:r>
              <a:rPr lang="ru-RU" b="1" dirty="0" err="1" smtClean="0"/>
              <a:t>мандрівник</a:t>
            </a:r>
            <a:r>
              <a:rPr lang="ru-RU" b="1" dirty="0" smtClean="0"/>
              <a:t> </a:t>
            </a:r>
            <a:r>
              <a:rPr lang="en-US" b="1" dirty="0" smtClean="0"/>
              <a:t>X </a:t>
            </a:r>
            <a:r>
              <a:rPr lang="ru-RU" b="1" dirty="0" smtClean="0"/>
              <a:t>ст. у </a:t>
            </a:r>
            <a:r>
              <a:rPr lang="ru-RU" b="1" dirty="0" err="1" smtClean="0"/>
              <a:t>своїх</a:t>
            </a:r>
            <a:r>
              <a:rPr lang="ru-RU" b="1" dirty="0" smtClean="0"/>
              <a:t> </a:t>
            </a:r>
            <a:r>
              <a:rPr lang="ru-RU" b="1" dirty="0" err="1" smtClean="0"/>
              <a:t>розповідях</a:t>
            </a:r>
            <a:r>
              <a:rPr lang="ru-RU" b="1" dirty="0" smtClean="0"/>
              <a:t> про </a:t>
            </a:r>
            <a:r>
              <a:rPr lang="ru-RU" b="1" dirty="0" err="1" smtClean="0"/>
              <a:t>русів</a:t>
            </a:r>
            <a:r>
              <a:rPr lang="ru-RU" b="1" dirty="0" smtClean="0"/>
              <a:t> </a:t>
            </a:r>
            <a:r>
              <a:rPr lang="ru-RU" b="1" dirty="0" err="1" smtClean="0"/>
              <a:t>згадує</a:t>
            </a:r>
            <a:r>
              <a:rPr lang="ru-RU" b="1" dirty="0" smtClean="0"/>
              <a:t>, що вони носили </a:t>
            </a:r>
            <a:r>
              <a:rPr lang="ru-RU" b="1" dirty="0" err="1" smtClean="0"/>
              <a:t>вишитий</a:t>
            </a:r>
            <a:r>
              <a:rPr lang="ru-RU" b="1" dirty="0" smtClean="0"/>
              <a:t> одяг. На жаль, </a:t>
            </a:r>
            <a:r>
              <a:rPr lang="ru-RU" b="1" dirty="0" err="1" smtClean="0"/>
              <a:t>пам'ятники</a:t>
            </a:r>
            <a:r>
              <a:rPr lang="ru-RU" b="1" dirty="0" smtClean="0"/>
              <a:t> </a:t>
            </a:r>
            <a:r>
              <a:rPr lang="ru-RU" b="1" dirty="0" err="1" smtClean="0"/>
              <a:t>української</a:t>
            </a:r>
            <a:r>
              <a:rPr lang="ru-RU" b="1" dirty="0" smtClean="0"/>
              <a:t> </a:t>
            </a:r>
            <a:r>
              <a:rPr lang="ru-RU" b="1" dirty="0" err="1" smtClean="0"/>
              <a:t>вишивки</a:t>
            </a:r>
            <a:r>
              <a:rPr lang="ru-RU" b="1" dirty="0" smtClean="0"/>
              <a:t> </a:t>
            </a:r>
            <a:r>
              <a:rPr lang="ru-RU" b="1" dirty="0" err="1" smtClean="0"/>
              <a:t>збереглися</a:t>
            </a:r>
            <a:r>
              <a:rPr lang="ru-RU" b="1" dirty="0" smtClean="0"/>
              <a:t> тільки за </a:t>
            </a:r>
            <a:r>
              <a:rPr lang="ru-RU" b="1" dirty="0" err="1" smtClean="0"/>
              <a:t>останні</a:t>
            </a:r>
            <a:r>
              <a:rPr lang="ru-RU" b="1" dirty="0" smtClean="0"/>
              <a:t> </a:t>
            </a:r>
            <a:r>
              <a:rPr lang="ru-RU" b="1" dirty="0" err="1" smtClean="0"/>
              <a:t>кілька</a:t>
            </a:r>
            <a:r>
              <a:rPr lang="ru-RU" b="1" dirty="0" smtClean="0"/>
              <a:t> </a:t>
            </a:r>
            <a:r>
              <a:rPr lang="ru-RU" b="1" dirty="0" err="1" smtClean="0"/>
              <a:t>століть</a:t>
            </a:r>
            <a:r>
              <a:rPr lang="ru-RU" b="1" dirty="0" smtClean="0"/>
              <a:t>, </a:t>
            </a:r>
            <a:r>
              <a:rPr lang="ru-RU" b="1" dirty="0" err="1" smtClean="0"/>
              <a:t>але</a:t>
            </a:r>
            <a:r>
              <a:rPr lang="ru-RU" b="1" dirty="0" smtClean="0"/>
              <a:t> і </a:t>
            </a:r>
            <a:r>
              <a:rPr lang="ru-RU" b="1" dirty="0" err="1" smtClean="0"/>
              <a:t>цього</a:t>
            </a:r>
            <a:r>
              <a:rPr lang="ru-RU" b="1" dirty="0" smtClean="0"/>
              <a:t> </a:t>
            </a:r>
            <a:r>
              <a:rPr lang="ru-RU" b="1" dirty="0" err="1" smtClean="0"/>
              <a:t>досить</a:t>
            </a:r>
            <a:r>
              <a:rPr lang="ru-RU" b="1" dirty="0" smtClean="0"/>
              <a:t>, щоб </a:t>
            </a:r>
            <a:r>
              <a:rPr lang="ru-RU" b="1" dirty="0" err="1" smtClean="0"/>
              <a:t>з'ясувати</a:t>
            </a:r>
            <a:r>
              <a:rPr lang="ru-RU" b="1" dirty="0" smtClean="0"/>
              <a:t>, що </a:t>
            </a:r>
            <a:r>
              <a:rPr lang="ru-RU" b="1" dirty="0" err="1" smtClean="0"/>
              <a:t>елементи</a:t>
            </a:r>
            <a:r>
              <a:rPr lang="ru-RU" b="1" dirty="0" smtClean="0"/>
              <a:t> </a:t>
            </a:r>
            <a:r>
              <a:rPr lang="ru-RU" b="1" dirty="0" err="1" smtClean="0"/>
              <a:t>символіки</a:t>
            </a:r>
            <a:r>
              <a:rPr lang="ru-RU" b="1" dirty="0" smtClean="0"/>
              <a:t> </a:t>
            </a:r>
            <a:r>
              <a:rPr lang="ru-RU" b="1" dirty="0" err="1" smtClean="0"/>
              <a:t>орнаментів</a:t>
            </a:r>
            <a:r>
              <a:rPr lang="ru-RU" b="1" dirty="0" smtClean="0"/>
              <a:t> </a:t>
            </a:r>
            <a:r>
              <a:rPr lang="ru-RU" b="1" dirty="0" err="1" smtClean="0"/>
              <a:t>української</a:t>
            </a:r>
            <a:r>
              <a:rPr lang="ru-RU" b="1" dirty="0" smtClean="0"/>
              <a:t> </a:t>
            </a:r>
            <a:r>
              <a:rPr lang="ru-RU" b="1" dirty="0" err="1" smtClean="0"/>
              <a:t>вишивки</a:t>
            </a:r>
            <a:r>
              <a:rPr lang="ru-RU" b="1" dirty="0" smtClean="0"/>
              <a:t> </a:t>
            </a:r>
            <a:r>
              <a:rPr lang="ru-RU" b="1" dirty="0" err="1" smtClean="0"/>
              <a:t>збігаються</a:t>
            </a:r>
            <a:r>
              <a:rPr lang="ru-RU" b="1" dirty="0" smtClean="0"/>
              <a:t> з орнаментами, що </a:t>
            </a:r>
            <a:r>
              <a:rPr lang="ru-RU" b="1" dirty="0" err="1" smtClean="0"/>
              <a:t>прикрашали</a:t>
            </a:r>
            <a:r>
              <a:rPr lang="ru-RU" b="1" dirty="0" smtClean="0"/>
              <a:t> посуд </a:t>
            </a:r>
            <a:r>
              <a:rPr lang="ru-RU" b="1" dirty="0" err="1" smtClean="0"/>
              <a:t>давніх</a:t>
            </a:r>
            <a:r>
              <a:rPr lang="ru-RU" b="1" dirty="0" smtClean="0"/>
              <a:t> </a:t>
            </a:r>
            <a:r>
              <a:rPr lang="ru-RU" b="1" dirty="0" err="1" smtClean="0"/>
              <a:t>жителів</a:t>
            </a:r>
            <a:r>
              <a:rPr lang="ru-RU" b="1" dirty="0" smtClean="0"/>
              <a:t> </a:t>
            </a:r>
            <a:r>
              <a:rPr lang="ru-RU" b="1" dirty="0" err="1" smtClean="0"/>
              <a:t>території</a:t>
            </a:r>
            <a:r>
              <a:rPr lang="ru-RU" b="1" dirty="0" smtClean="0"/>
              <a:t> </a:t>
            </a:r>
            <a:r>
              <a:rPr lang="ru-RU" b="1" dirty="0" err="1" smtClean="0"/>
              <a:t>України</a:t>
            </a:r>
            <a:r>
              <a:rPr lang="ru-RU" b="1" dirty="0" smtClean="0"/>
              <a:t> </a:t>
            </a:r>
            <a:r>
              <a:rPr lang="ru-RU" b="1" dirty="0" err="1" smtClean="0"/>
              <a:t>періоду</a:t>
            </a:r>
            <a:r>
              <a:rPr lang="ru-RU" b="1" dirty="0" smtClean="0"/>
              <a:t> </a:t>
            </a:r>
            <a:r>
              <a:rPr lang="ru-RU" b="1" dirty="0" err="1" smtClean="0"/>
              <a:t>неоліту</a:t>
            </a:r>
            <a:r>
              <a:rPr lang="ru-RU" b="1" dirty="0" smtClean="0"/>
              <a:t>, </a:t>
            </a:r>
            <a:r>
              <a:rPr lang="ru-RU" b="1" dirty="0" err="1" smtClean="0"/>
              <a:t>трипільської</a:t>
            </a:r>
            <a:r>
              <a:rPr lang="ru-RU" b="1" dirty="0" smtClean="0"/>
              <a:t> </a:t>
            </a:r>
            <a:r>
              <a:rPr lang="ru-RU" b="1" dirty="0" err="1" smtClean="0"/>
              <a:t>культури</a:t>
            </a:r>
            <a:r>
              <a:rPr lang="ru-RU" b="1" dirty="0" smtClean="0"/>
              <a:t>.</a:t>
            </a:r>
          </a:p>
          <a:p>
            <a:endParaRPr lang="ru-RU" dirty="0"/>
          </a:p>
        </p:txBody>
      </p:sp>
      <p:sp>
        <p:nvSpPr>
          <p:cNvPr id="5122" name="WordArt 2"/>
          <p:cNvSpPr>
            <a:spLocks noChangeArrowheads="1" noChangeShapeType="1" noTextEdit="1"/>
          </p:cNvSpPr>
          <p:nvPr/>
        </p:nvSpPr>
        <p:spPr bwMode="auto">
          <a:xfrm>
            <a:off x="214282" y="1000108"/>
            <a:ext cx="4214842" cy="663590"/>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ІСТОРИЧНА  ДОВІДКА</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785794"/>
            <a:ext cx="8229600" cy="4709160"/>
          </a:xfrm>
        </p:spPr>
        <p:txBody>
          <a:bodyPr>
            <a:normAutofit fontScale="62500" lnSpcReduction="20000"/>
          </a:bodyPr>
          <a:lstStyle/>
          <a:p>
            <a:r>
              <a:rPr lang="ru-RU" dirty="0" err="1" smtClean="0"/>
              <a:t>Українська</a:t>
            </a:r>
            <a:r>
              <a:rPr lang="ru-RU" dirty="0" smtClean="0"/>
              <a:t> </a:t>
            </a:r>
            <a:r>
              <a:rPr lang="ru-RU" dirty="0" err="1" smtClean="0"/>
              <a:t>вишиванка</a:t>
            </a:r>
            <a:r>
              <a:rPr lang="ru-RU" dirty="0" smtClean="0"/>
              <a:t>… У </a:t>
            </a:r>
            <a:r>
              <a:rPr lang="ru-RU" dirty="0" err="1" smtClean="0"/>
              <a:t>вік</a:t>
            </a:r>
            <a:r>
              <a:rPr lang="ru-RU" dirty="0" smtClean="0"/>
              <a:t> </a:t>
            </a:r>
            <a:r>
              <a:rPr lang="ru-RU" dirty="0" err="1" smtClean="0"/>
              <a:t>технічного</a:t>
            </a:r>
            <a:r>
              <a:rPr lang="ru-RU" dirty="0" smtClean="0"/>
              <a:t> </a:t>
            </a:r>
            <a:r>
              <a:rPr lang="ru-RU" dirty="0" err="1" smtClean="0"/>
              <a:t>прогресу</a:t>
            </a:r>
            <a:r>
              <a:rPr lang="ru-RU" dirty="0" smtClean="0"/>
              <a:t> і </a:t>
            </a:r>
            <a:r>
              <a:rPr lang="ru-RU" dirty="0" err="1" smtClean="0"/>
              <a:t>інформаційного</a:t>
            </a:r>
            <a:r>
              <a:rPr lang="ru-RU" dirty="0" smtClean="0"/>
              <a:t> </a:t>
            </a:r>
            <a:r>
              <a:rPr lang="ru-RU" dirty="0" err="1" smtClean="0"/>
              <a:t>суспільства</a:t>
            </a:r>
            <a:r>
              <a:rPr lang="ru-RU" dirty="0" smtClean="0"/>
              <a:t> </a:t>
            </a:r>
            <a:r>
              <a:rPr lang="ru-RU" dirty="0" err="1" smtClean="0"/>
              <a:t>це</a:t>
            </a:r>
            <a:r>
              <a:rPr lang="ru-RU" dirty="0" smtClean="0"/>
              <a:t> </a:t>
            </a:r>
            <a:r>
              <a:rPr lang="ru-RU" dirty="0" err="1" smtClean="0"/>
              <a:t>словосполучення</a:t>
            </a:r>
            <a:r>
              <a:rPr lang="ru-RU" dirty="0" smtClean="0"/>
              <a:t> не стало </a:t>
            </a:r>
            <a:r>
              <a:rPr lang="ru-RU" dirty="0" err="1" smtClean="0"/>
              <a:t>архаїзмом</a:t>
            </a:r>
            <a:r>
              <a:rPr lang="ru-RU" dirty="0" smtClean="0"/>
              <a:t>, а </a:t>
            </a:r>
            <a:r>
              <a:rPr lang="ru-RU" dirty="0" err="1" smtClean="0"/>
              <a:t>навпаки</a:t>
            </a:r>
            <a:r>
              <a:rPr lang="ru-RU" dirty="0" smtClean="0"/>
              <a:t> за </a:t>
            </a:r>
            <a:r>
              <a:rPr lang="ru-RU" dirty="0" err="1" smtClean="0"/>
              <a:t>останні</a:t>
            </a:r>
            <a:r>
              <a:rPr lang="ru-RU" dirty="0" smtClean="0"/>
              <a:t> роки </a:t>
            </a:r>
            <a:r>
              <a:rPr lang="ru-RU" dirty="0" err="1" smtClean="0"/>
              <a:t>набуло</a:t>
            </a:r>
            <a:r>
              <a:rPr lang="ru-RU" dirty="0" smtClean="0"/>
              <a:t> </a:t>
            </a:r>
            <a:r>
              <a:rPr lang="ru-RU" dirty="0" err="1" smtClean="0"/>
              <a:t>шаленої</a:t>
            </a:r>
            <a:r>
              <a:rPr lang="ru-RU" dirty="0" smtClean="0"/>
              <a:t> </a:t>
            </a:r>
            <a:r>
              <a:rPr lang="ru-RU" dirty="0" err="1" smtClean="0"/>
              <a:t>популярності</a:t>
            </a:r>
            <a:r>
              <a:rPr lang="ru-RU" dirty="0" smtClean="0"/>
              <a:t>. </a:t>
            </a:r>
            <a:r>
              <a:rPr lang="ru-RU" dirty="0" err="1" smtClean="0"/>
              <a:t>Якась</a:t>
            </a:r>
            <a:r>
              <a:rPr lang="ru-RU" dirty="0" smtClean="0"/>
              <a:t> </a:t>
            </a:r>
            <a:r>
              <a:rPr lang="ru-RU" dirty="0" err="1" smtClean="0"/>
              <a:t>невідома</a:t>
            </a:r>
            <a:r>
              <a:rPr lang="ru-RU" dirty="0" smtClean="0"/>
              <a:t> сила </a:t>
            </a:r>
            <a:r>
              <a:rPr lang="ru-RU" dirty="0" err="1" smtClean="0"/>
              <a:t>тягне</a:t>
            </a:r>
            <a:r>
              <a:rPr lang="ru-RU" dirty="0" smtClean="0"/>
              <a:t> </a:t>
            </a:r>
            <a:r>
              <a:rPr lang="ru-RU" dirty="0" err="1" smtClean="0"/>
              <a:t>українців</a:t>
            </a:r>
            <a:r>
              <a:rPr lang="ru-RU" dirty="0" smtClean="0"/>
              <a:t> (і не тільки) до </a:t>
            </a:r>
            <a:r>
              <a:rPr lang="ru-RU" dirty="0" err="1" smtClean="0"/>
              <a:t>свого</a:t>
            </a:r>
            <a:r>
              <a:rPr lang="ru-RU" dirty="0" smtClean="0"/>
              <a:t> </a:t>
            </a:r>
            <a:r>
              <a:rPr lang="ru-RU" dirty="0" err="1" smtClean="0"/>
              <a:t>національного</a:t>
            </a:r>
            <a:r>
              <a:rPr lang="ru-RU" dirty="0" smtClean="0"/>
              <a:t> </a:t>
            </a:r>
            <a:r>
              <a:rPr lang="ru-RU" dirty="0" err="1" smtClean="0"/>
              <a:t>одягу</a:t>
            </a:r>
            <a:r>
              <a:rPr lang="ru-RU" dirty="0" smtClean="0"/>
              <a:t>. </a:t>
            </a:r>
            <a:r>
              <a:rPr lang="ru-RU" dirty="0" err="1" smtClean="0"/>
              <a:t>Якщо</a:t>
            </a:r>
            <a:r>
              <a:rPr lang="ru-RU" dirty="0" smtClean="0"/>
              <a:t> за </a:t>
            </a:r>
            <a:r>
              <a:rPr lang="ru-RU" dirty="0" err="1" smtClean="0"/>
              <a:t>радянських</a:t>
            </a:r>
            <a:r>
              <a:rPr lang="ru-RU" dirty="0" smtClean="0"/>
              <a:t> </a:t>
            </a:r>
            <a:r>
              <a:rPr lang="ru-RU" dirty="0" err="1" smtClean="0"/>
              <a:t>часів</a:t>
            </a:r>
            <a:r>
              <a:rPr lang="ru-RU" dirty="0" smtClean="0"/>
              <a:t> </a:t>
            </a:r>
            <a:r>
              <a:rPr lang="ru-RU" dirty="0" err="1" smtClean="0"/>
              <a:t>вишита</a:t>
            </a:r>
            <a:r>
              <a:rPr lang="ru-RU" dirty="0" smtClean="0"/>
              <a:t> сорочка </a:t>
            </a:r>
            <a:r>
              <a:rPr lang="ru-RU" dirty="0" err="1" smtClean="0"/>
              <a:t>позиціонувалась</a:t>
            </a:r>
            <a:r>
              <a:rPr lang="ru-RU" dirty="0" smtClean="0"/>
              <a:t> як </a:t>
            </a:r>
            <a:r>
              <a:rPr lang="ru-RU" dirty="0" err="1" smtClean="0"/>
              <a:t>елемент</a:t>
            </a:r>
            <a:r>
              <a:rPr lang="ru-RU" dirty="0" smtClean="0"/>
              <a:t> костюма </a:t>
            </a:r>
            <a:r>
              <a:rPr lang="ru-RU" dirty="0" err="1" smtClean="0"/>
              <a:t>якогось</a:t>
            </a:r>
            <a:r>
              <a:rPr lang="ru-RU" dirty="0" smtClean="0"/>
              <a:t> фольклорного ансамблю, то зараз </a:t>
            </a:r>
            <a:r>
              <a:rPr lang="ru-RU" dirty="0" err="1" smtClean="0"/>
              <a:t>це</a:t>
            </a:r>
            <a:r>
              <a:rPr lang="ru-RU" dirty="0" smtClean="0"/>
              <a:t> </a:t>
            </a:r>
            <a:r>
              <a:rPr lang="ru-RU" dirty="0" err="1" smtClean="0"/>
              <a:t>вже</a:t>
            </a:r>
            <a:r>
              <a:rPr lang="ru-RU" dirty="0" smtClean="0"/>
              <a:t> </a:t>
            </a:r>
            <a:r>
              <a:rPr lang="ru-RU" dirty="0" err="1" smtClean="0"/>
              <a:t>ознака</a:t>
            </a:r>
            <a:r>
              <a:rPr lang="ru-RU" dirty="0" smtClean="0"/>
              <a:t> </a:t>
            </a:r>
            <a:r>
              <a:rPr lang="ru-RU" dirty="0" err="1" smtClean="0"/>
              <a:t>певного</a:t>
            </a:r>
            <a:r>
              <a:rPr lang="ru-RU" dirty="0" smtClean="0"/>
              <a:t> </a:t>
            </a:r>
            <a:r>
              <a:rPr lang="ru-RU" dirty="0" err="1" smtClean="0"/>
              <a:t>сучасного</a:t>
            </a:r>
            <a:r>
              <a:rPr lang="ru-RU" dirty="0" smtClean="0"/>
              <a:t> стилю.</a:t>
            </a:r>
          </a:p>
          <a:p>
            <a:endParaRPr lang="ru-RU" dirty="0" smtClean="0"/>
          </a:p>
          <a:p>
            <a:r>
              <a:rPr lang="ru-RU" dirty="0" err="1" smtClean="0"/>
              <a:t>Вишиванці</a:t>
            </a:r>
            <a:r>
              <a:rPr lang="ru-RU" dirty="0" smtClean="0"/>
              <a:t> </a:t>
            </a:r>
            <a:r>
              <a:rPr lang="ru-RU" dirty="0" err="1" smtClean="0"/>
              <a:t>вдалося</a:t>
            </a:r>
            <a:r>
              <a:rPr lang="ru-RU" dirty="0" smtClean="0"/>
              <a:t> </a:t>
            </a:r>
            <a:r>
              <a:rPr lang="ru-RU" dirty="0" err="1" smtClean="0"/>
              <a:t>поєднати</a:t>
            </a:r>
            <a:r>
              <a:rPr lang="ru-RU" dirty="0" smtClean="0"/>
              <a:t> в </a:t>
            </a:r>
            <a:r>
              <a:rPr lang="ru-RU" dirty="0" err="1" smtClean="0"/>
              <a:t>собі</a:t>
            </a:r>
            <a:r>
              <a:rPr lang="ru-RU" dirty="0" smtClean="0"/>
              <a:t> на перший </a:t>
            </a:r>
            <a:r>
              <a:rPr lang="ru-RU" dirty="0" err="1" smtClean="0"/>
              <a:t>погляд</a:t>
            </a:r>
            <a:r>
              <a:rPr lang="ru-RU" dirty="0" smtClean="0"/>
              <a:t> </a:t>
            </a:r>
            <a:r>
              <a:rPr lang="ru-RU" dirty="0" err="1" smtClean="0"/>
              <a:t>непоєднуване</a:t>
            </a:r>
            <a:r>
              <a:rPr lang="ru-RU" dirty="0" smtClean="0"/>
              <a:t>: </a:t>
            </a:r>
            <a:r>
              <a:rPr lang="ru-RU" dirty="0" err="1" smtClean="0"/>
              <a:t>діловий</a:t>
            </a:r>
            <a:r>
              <a:rPr lang="ru-RU" dirty="0" smtClean="0"/>
              <a:t> одяг і </a:t>
            </a:r>
            <a:r>
              <a:rPr lang="ru-RU" dirty="0" err="1" smtClean="0"/>
              <a:t>модний</a:t>
            </a:r>
            <a:r>
              <a:rPr lang="ru-RU" dirty="0" smtClean="0"/>
              <a:t> </a:t>
            </a:r>
            <a:r>
              <a:rPr lang="ru-RU" dirty="0" err="1" smtClean="0"/>
              <a:t>молодіжний</a:t>
            </a:r>
            <a:r>
              <a:rPr lang="ru-RU" dirty="0" smtClean="0"/>
              <a:t>, одяг </a:t>
            </a:r>
            <a:r>
              <a:rPr lang="ru-RU" dirty="0" err="1" smtClean="0"/>
              <a:t>серйозного</a:t>
            </a:r>
            <a:r>
              <a:rPr lang="ru-RU" dirty="0" smtClean="0"/>
              <a:t> </a:t>
            </a:r>
            <a:r>
              <a:rPr lang="ru-RU" dirty="0" err="1" smtClean="0"/>
              <a:t>дядька-депутата</a:t>
            </a:r>
            <a:r>
              <a:rPr lang="ru-RU" dirty="0" smtClean="0"/>
              <a:t> і абсолютно </a:t>
            </a:r>
            <a:r>
              <a:rPr lang="ru-RU" dirty="0" err="1" smtClean="0"/>
              <a:t>несерйозного</a:t>
            </a:r>
            <a:r>
              <a:rPr lang="ru-RU" dirty="0" smtClean="0"/>
              <a:t> дискотечного </a:t>
            </a:r>
            <a:r>
              <a:rPr lang="ru-RU" dirty="0" err="1" smtClean="0"/>
              <a:t>хлопця</a:t>
            </a:r>
            <a:r>
              <a:rPr lang="ru-RU" dirty="0" smtClean="0"/>
              <a:t> (</a:t>
            </a:r>
            <a:r>
              <a:rPr lang="ru-RU" dirty="0" err="1" smtClean="0"/>
              <a:t>чи</a:t>
            </a:r>
            <a:r>
              <a:rPr lang="ru-RU" dirty="0" smtClean="0"/>
              <a:t> </a:t>
            </a:r>
            <a:r>
              <a:rPr lang="ru-RU" dirty="0" err="1" smtClean="0"/>
              <a:t>дівчини</a:t>
            </a:r>
            <a:r>
              <a:rPr lang="ru-RU" dirty="0" smtClean="0"/>
              <a:t>), </a:t>
            </a:r>
            <a:r>
              <a:rPr lang="ru-RU" dirty="0" err="1" smtClean="0"/>
              <a:t>урочисто-святковий</a:t>
            </a:r>
            <a:r>
              <a:rPr lang="ru-RU" dirty="0" smtClean="0"/>
              <a:t> і </a:t>
            </a:r>
            <a:r>
              <a:rPr lang="ru-RU" dirty="0" err="1" smtClean="0"/>
              <a:t>демократичний</a:t>
            </a:r>
            <a:r>
              <a:rPr lang="ru-RU" dirty="0" smtClean="0"/>
              <a:t>.</a:t>
            </a:r>
          </a:p>
          <a:p>
            <a:endParaRPr lang="ru-RU" dirty="0" smtClean="0"/>
          </a:p>
          <a:p>
            <a:r>
              <a:rPr lang="ru-RU" dirty="0" err="1" smtClean="0"/>
              <a:t>Сплеск</a:t>
            </a:r>
            <a:r>
              <a:rPr lang="ru-RU" dirty="0" smtClean="0"/>
              <a:t> </a:t>
            </a:r>
            <a:r>
              <a:rPr lang="ru-RU" dirty="0" err="1" smtClean="0"/>
              <a:t>популярності</a:t>
            </a:r>
            <a:r>
              <a:rPr lang="ru-RU" dirty="0" smtClean="0"/>
              <a:t> до </a:t>
            </a:r>
            <a:r>
              <a:rPr lang="ru-RU" dirty="0" err="1" smtClean="0"/>
              <a:t>всього</a:t>
            </a:r>
            <a:r>
              <a:rPr lang="ru-RU" dirty="0" smtClean="0"/>
              <a:t> </a:t>
            </a:r>
            <a:r>
              <a:rPr lang="ru-RU" dirty="0" err="1" smtClean="0"/>
              <a:t>національного</a:t>
            </a:r>
            <a:r>
              <a:rPr lang="ru-RU" dirty="0" smtClean="0"/>
              <a:t> </a:t>
            </a:r>
            <a:r>
              <a:rPr lang="ru-RU" dirty="0" err="1" smtClean="0"/>
              <a:t>відбувся</a:t>
            </a:r>
            <a:r>
              <a:rPr lang="ru-RU" dirty="0" smtClean="0"/>
              <a:t> </a:t>
            </a:r>
            <a:r>
              <a:rPr lang="ru-RU" dirty="0" err="1" smtClean="0"/>
              <a:t>під</a:t>
            </a:r>
            <a:r>
              <a:rPr lang="ru-RU" dirty="0" smtClean="0"/>
              <a:t> час </a:t>
            </a:r>
            <a:r>
              <a:rPr lang="ru-RU" dirty="0" err="1" smtClean="0"/>
              <a:t>Помаранчевої</a:t>
            </a:r>
            <a:r>
              <a:rPr lang="ru-RU" dirty="0" smtClean="0"/>
              <a:t> </a:t>
            </a:r>
            <a:r>
              <a:rPr lang="ru-RU" dirty="0" err="1" smtClean="0"/>
              <a:t>революції</a:t>
            </a:r>
            <a:r>
              <a:rPr lang="ru-RU" dirty="0" smtClean="0"/>
              <a:t>. І, на </a:t>
            </a:r>
            <a:r>
              <a:rPr lang="ru-RU" dirty="0" err="1" smtClean="0"/>
              <a:t>відміну</a:t>
            </a:r>
            <a:r>
              <a:rPr lang="ru-RU" dirty="0" smtClean="0"/>
              <a:t> </a:t>
            </a:r>
            <a:r>
              <a:rPr lang="ru-RU" dirty="0" err="1" smtClean="0"/>
              <a:t>від</a:t>
            </a:r>
            <a:r>
              <a:rPr lang="ru-RU" dirty="0" smtClean="0"/>
              <a:t> </a:t>
            </a:r>
            <a:r>
              <a:rPr lang="ru-RU" dirty="0" err="1" smtClean="0"/>
              <a:t>політики</a:t>
            </a:r>
            <a:r>
              <a:rPr lang="ru-RU" dirty="0" smtClean="0"/>
              <a:t>, </a:t>
            </a:r>
            <a:r>
              <a:rPr lang="ru-RU" dirty="0" err="1" smtClean="0"/>
              <a:t>цей</a:t>
            </a:r>
            <a:r>
              <a:rPr lang="ru-RU" dirty="0" smtClean="0"/>
              <a:t> </a:t>
            </a:r>
            <a:r>
              <a:rPr lang="ru-RU" dirty="0" err="1" smtClean="0"/>
              <a:t>сплеск</a:t>
            </a:r>
            <a:r>
              <a:rPr lang="ru-RU" dirty="0" smtClean="0"/>
              <a:t> </a:t>
            </a:r>
            <a:r>
              <a:rPr lang="ru-RU" dirty="0" err="1" smtClean="0"/>
              <a:t>триває</a:t>
            </a:r>
            <a:r>
              <a:rPr lang="ru-RU" dirty="0" smtClean="0"/>
              <a:t> і </a:t>
            </a:r>
            <a:r>
              <a:rPr lang="ru-RU" dirty="0" err="1" smtClean="0"/>
              <a:t>досі</a:t>
            </a:r>
            <a:r>
              <a:rPr lang="ru-RU" dirty="0" smtClean="0"/>
              <a:t>, </a:t>
            </a:r>
            <a:r>
              <a:rPr lang="ru-RU" dirty="0" err="1" smtClean="0"/>
              <a:t>хоча</a:t>
            </a:r>
            <a:r>
              <a:rPr lang="ru-RU" dirty="0" smtClean="0"/>
              <a:t>, </a:t>
            </a:r>
            <a:r>
              <a:rPr lang="ru-RU" dirty="0" err="1" smtClean="0"/>
              <a:t>можливо</a:t>
            </a:r>
            <a:r>
              <a:rPr lang="ru-RU" dirty="0" smtClean="0"/>
              <a:t>, </a:t>
            </a:r>
            <a:r>
              <a:rPr lang="ru-RU" dirty="0" err="1" smtClean="0"/>
              <a:t>і</a:t>
            </a:r>
            <a:r>
              <a:rPr lang="ru-RU" dirty="0" smtClean="0"/>
              <a:t> не для кожного </a:t>
            </a:r>
            <a:r>
              <a:rPr lang="ru-RU" dirty="0" err="1" smtClean="0"/>
              <a:t>помітний</a:t>
            </a:r>
            <a:r>
              <a:rPr lang="ru-RU" dirty="0" smtClean="0"/>
              <a:t>. </a:t>
            </a:r>
            <a:r>
              <a:rPr lang="ru-RU" dirty="0" err="1" smtClean="0"/>
              <a:t>Кілька</a:t>
            </a:r>
            <a:r>
              <a:rPr lang="ru-RU" dirty="0" smtClean="0"/>
              <a:t> </a:t>
            </a:r>
            <a:r>
              <a:rPr lang="ru-RU" dirty="0" err="1" smtClean="0"/>
              <a:t>десятків</a:t>
            </a:r>
            <a:r>
              <a:rPr lang="ru-RU" dirty="0" smtClean="0"/>
              <a:t> </a:t>
            </a:r>
            <a:r>
              <a:rPr lang="ru-RU" dirty="0" err="1" smtClean="0"/>
              <a:t>фестивалів</a:t>
            </a:r>
            <a:r>
              <a:rPr lang="ru-RU" dirty="0" smtClean="0"/>
              <a:t> з </a:t>
            </a:r>
            <a:r>
              <a:rPr lang="ru-RU" dirty="0" err="1" smtClean="0"/>
              <a:t>національним</a:t>
            </a:r>
            <a:r>
              <a:rPr lang="ru-RU" dirty="0" smtClean="0"/>
              <a:t> колоритом, </a:t>
            </a:r>
            <a:r>
              <a:rPr lang="ru-RU" dirty="0" err="1" smtClean="0"/>
              <a:t>локальні</a:t>
            </a:r>
            <a:r>
              <a:rPr lang="ru-RU" dirty="0" smtClean="0"/>
              <a:t> </a:t>
            </a:r>
            <a:r>
              <a:rPr lang="ru-RU" dirty="0" err="1" smtClean="0"/>
              <a:t>акції</a:t>
            </a:r>
            <a:r>
              <a:rPr lang="ru-RU" dirty="0" smtClean="0"/>
              <a:t> до </a:t>
            </a:r>
            <a:r>
              <a:rPr lang="ru-RU" dirty="0" err="1" smtClean="0"/>
              <a:t>різноманітних</a:t>
            </a:r>
            <a:r>
              <a:rPr lang="ru-RU" dirty="0" smtClean="0"/>
              <a:t> свят, </a:t>
            </a:r>
            <a:r>
              <a:rPr lang="ru-RU" dirty="0" err="1" smtClean="0"/>
              <a:t>модні</a:t>
            </a:r>
            <a:r>
              <a:rPr lang="ru-RU" dirty="0" smtClean="0"/>
              <a:t> </a:t>
            </a:r>
            <a:r>
              <a:rPr lang="ru-RU" dirty="0" err="1" smtClean="0"/>
              <a:t>тенденції</a:t>
            </a:r>
            <a:r>
              <a:rPr lang="ru-RU" dirty="0" smtClean="0"/>
              <a:t> в </a:t>
            </a:r>
            <a:r>
              <a:rPr lang="ru-RU" dirty="0" err="1" smtClean="0"/>
              <a:t>сучасному</a:t>
            </a:r>
            <a:r>
              <a:rPr lang="ru-RU" dirty="0" smtClean="0"/>
              <a:t> </a:t>
            </a:r>
            <a:r>
              <a:rPr lang="ru-RU" dirty="0" err="1" smtClean="0"/>
              <a:t>одязі</a:t>
            </a:r>
            <a:r>
              <a:rPr lang="ru-RU" dirty="0" smtClean="0"/>
              <a:t>, </a:t>
            </a:r>
            <a:r>
              <a:rPr lang="ru-RU" dirty="0" err="1" smtClean="0"/>
              <a:t>поява</a:t>
            </a:r>
            <a:r>
              <a:rPr lang="ru-RU" dirty="0" smtClean="0"/>
              <a:t> </a:t>
            </a:r>
            <a:r>
              <a:rPr lang="ru-RU" dirty="0" err="1" smtClean="0"/>
              <a:t>сайтів</a:t>
            </a:r>
            <a:r>
              <a:rPr lang="ru-RU" dirty="0" smtClean="0"/>
              <a:t>, </a:t>
            </a:r>
            <a:r>
              <a:rPr lang="ru-RU" dirty="0" err="1" smtClean="0"/>
              <a:t>присвячених</a:t>
            </a:r>
            <a:r>
              <a:rPr lang="ru-RU" dirty="0" smtClean="0"/>
              <a:t> </a:t>
            </a:r>
            <a:r>
              <a:rPr lang="ru-RU" dirty="0" err="1" smtClean="0"/>
              <a:t>вишиванці</a:t>
            </a:r>
            <a:r>
              <a:rPr lang="ru-RU" dirty="0" smtClean="0"/>
              <a:t> – все </a:t>
            </a:r>
            <a:r>
              <a:rPr lang="ru-RU" dirty="0" err="1" smtClean="0"/>
              <a:t>це</a:t>
            </a:r>
            <a:r>
              <a:rPr lang="ru-RU" dirty="0" smtClean="0"/>
              <a:t> </a:t>
            </a:r>
            <a:r>
              <a:rPr lang="ru-RU" dirty="0" err="1" smtClean="0"/>
              <a:t>ознаки</a:t>
            </a:r>
            <a:r>
              <a:rPr lang="ru-RU" dirty="0" smtClean="0"/>
              <a:t> </a:t>
            </a:r>
            <a:r>
              <a:rPr lang="ru-RU" dirty="0" err="1" smtClean="0"/>
              <a:t>сьогоднішнього</a:t>
            </a:r>
            <a:r>
              <a:rPr lang="ru-RU" dirty="0" smtClean="0"/>
              <a:t> дня.</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1500174"/>
            <a:ext cx="8229600" cy="4494846"/>
          </a:xfrm>
        </p:spPr>
        <p:txBody>
          <a:bodyPr>
            <a:normAutofit fontScale="85000" lnSpcReduction="20000"/>
          </a:bodyPr>
          <a:lstStyle/>
          <a:p>
            <a:pPr>
              <a:buNone/>
            </a:pPr>
            <a:endParaRPr lang="ru-RU" dirty="0" smtClean="0"/>
          </a:p>
          <a:p>
            <a:r>
              <a:rPr lang="ru-RU" dirty="0" err="1" smtClean="0"/>
              <a:t>Вишита</a:t>
            </a:r>
            <a:r>
              <a:rPr lang="ru-RU" dirty="0" smtClean="0"/>
              <a:t> сорочка </a:t>
            </a:r>
            <a:r>
              <a:rPr lang="ru-RU" dirty="0" err="1" smtClean="0"/>
              <a:t>призначена</a:t>
            </a:r>
            <a:r>
              <a:rPr lang="ru-RU" dirty="0" smtClean="0"/>
              <a:t> :</a:t>
            </a:r>
          </a:p>
          <a:p>
            <a:pPr lvl="0"/>
            <a:r>
              <a:rPr lang="ru-RU" dirty="0" smtClean="0"/>
              <a:t>для </a:t>
            </a:r>
            <a:r>
              <a:rPr lang="ru-RU" dirty="0" err="1" smtClean="0"/>
              <a:t>святкового</a:t>
            </a:r>
            <a:r>
              <a:rPr lang="ru-RU" dirty="0" smtClean="0"/>
              <a:t> </a:t>
            </a:r>
            <a:r>
              <a:rPr lang="ru-RU" dirty="0" err="1" smtClean="0"/>
              <a:t>вбрання</a:t>
            </a:r>
            <a:r>
              <a:rPr lang="ru-RU" dirty="0" smtClean="0"/>
              <a:t>;</a:t>
            </a:r>
          </a:p>
          <a:p>
            <a:pPr lvl="0"/>
            <a:r>
              <a:rPr lang="ru-RU" dirty="0" smtClean="0"/>
              <a:t>для </a:t>
            </a:r>
            <a:r>
              <a:rPr lang="ru-RU" dirty="0" err="1" smtClean="0"/>
              <a:t>виступів</a:t>
            </a:r>
            <a:r>
              <a:rPr lang="ru-RU" dirty="0" smtClean="0"/>
              <a:t> на конкурсах, </a:t>
            </a:r>
            <a:r>
              <a:rPr lang="ru-RU" dirty="0" err="1" smtClean="0"/>
              <a:t>святкових</a:t>
            </a:r>
            <a:r>
              <a:rPr lang="ru-RU" dirty="0" smtClean="0"/>
              <a:t> </a:t>
            </a:r>
            <a:r>
              <a:rPr lang="ru-RU" dirty="0" err="1" smtClean="0"/>
              <a:t>вечорах</a:t>
            </a:r>
            <a:r>
              <a:rPr lang="ru-RU" dirty="0" smtClean="0"/>
              <a:t>, </a:t>
            </a:r>
            <a:r>
              <a:rPr lang="ru-RU" dirty="0" err="1" smtClean="0"/>
              <a:t>презентаціях</a:t>
            </a:r>
            <a:r>
              <a:rPr lang="ru-RU" dirty="0" smtClean="0"/>
              <a:t>, </a:t>
            </a:r>
            <a:r>
              <a:rPr lang="ru-RU" dirty="0" err="1" smtClean="0"/>
              <a:t>виставках</a:t>
            </a:r>
            <a:r>
              <a:rPr lang="ru-RU" dirty="0" smtClean="0"/>
              <a:t> </a:t>
            </a:r>
            <a:r>
              <a:rPr lang="ru-RU" dirty="0" err="1" smtClean="0"/>
              <a:t>тощо</a:t>
            </a:r>
            <a:r>
              <a:rPr lang="ru-RU" dirty="0" smtClean="0"/>
              <a:t>.</a:t>
            </a:r>
          </a:p>
          <a:p>
            <a:r>
              <a:rPr lang="ru-RU" dirty="0" smtClean="0"/>
              <a:t>В </a:t>
            </a:r>
            <a:r>
              <a:rPr lang="ru-RU" dirty="0" err="1" smtClean="0"/>
              <a:t>оздобленні</a:t>
            </a:r>
            <a:r>
              <a:rPr lang="ru-RU" dirty="0" smtClean="0"/>
              <a:t> сорочки  </a:t>
            </a:r>
            <a:r>
              <a:rPr lang="ru-RU" dirty="0" err="1" smtClean="0"/>
              <a:t>можна</a:t>
            </a:r>
            <a:r>
              <a:rPr lang="ru-RU" dirty="0" smtClean="0"/>
              <a:t> </a:t>
            </a:r>
            <a:r>
              <a:rPr lang="ru-RU" dirty="0" err="1" smtClean="0"/>
              <a:t>поєднати</a:t>
            </a:r>
            <a:r>
              <a:rPr lang="ru-RU" dirty="0" smtClean="0"/>
              <a:t> </a:t>
            </a:r>
            <a:r>
              <a:rPr lang="ru-RU" dirty="0" err="1" smtClean="0"/>
              <a:t>національні</a:t>
            </a:r>
            <a:r>
              <a:rPr lang="ru-RU" dirty="0" smtClean="0"/>
              <a:t> </a:t>
            </a:r>
            <a:r>
              <a:rPr lang="ru-RU" dirty="0" err="1" smtClean="0"/>
              <a:t>традиції</a:t>
            </a:r>
            <a:r>
              <a:rPr lang="ru-RU" dirty="0" smtClean="0"/>
              <a:t> </a:t>
            </a:r>
            <a:r>
              <a:rPr lang="ru-RU" dirty="0" err="1" smtClean="0"/>
              <a:t>із</a:t>
            </a:r>
            <a:r>
              <a:rPr lang="ru-RU" dirty="0" smtClean="0"/>
              <a:t> </a:t>
            </a:r>
            <a:r>
              <a:rPr lang="ru-RU" dirty="0" err="1" smtClean="0"/>
              <a:t>сучасними</a:t>
            </a:r>
            <a:r>
              <a:rPr lang="ru-RU" dirty="0" smtClean="0"/>
              <a:t> </a:t>
            </a:r>
            <a:r>
              <a:rPr lang="ru-RU" dirty="0" err="1" smtClean="0"/>
              <a:t>матеріалами</a:t>
            </a:r>
            <a:r>
              <a:rPr lang="ru-RU" dirty="0" smtClean="0"/>
              <a:t> й </a:t>
            </a:r>
            <a:r>
              <a:rPr lang="ru-RU" dirty="0" err="1" smtClean="0"/>
              <a:t>технологіями</a:t>
            </a:r>
            <a:r>
              <a:rPr lang="ru-RU" dirty="0" smtClean="0"/>
              <a:t> виготовлення.</a:t>
            </a:r>
          </a:p>
          <a:p>
            <a:r>
              <a:rPr lang="ru-RU" dirty="0" smtClean="0"/>
              <a:t>Сорочка  повинна бути:</a:t>
            </a:r>
          </a:p>
          <a:p>
            <a:pPr lvl="0"/>
            <a:r>
              <a:rPr lang="ru-RU" dirty="0" err="1" smtClean="0"/>
              <a:t>привабливою</a:t>
            </a:r>
            <a:r>
              <a:rPr lang="ru-RU" dirty="0" smtClean="0"/>
              <a:t>;</a:t>
            </a:r>
          </a:p>
          <a:p>
            <a:pPr lvl="0"/>
            <a:r>
              <a:rPr lang="ru-RU" dirty="0" err="1" smtClean="0"/>
              <a:t>яскравою</a:t>
            </a:r>
            <a:r>
              <a:rPr lang="ru-RU" dirty="0" smtClean="0"/>
              <a:t>;</a:t>
            </a:r>
          </a:p>
          <a:p>
            <a:pPr lvl="0"/>
            <a:r>
              <a:rPr lang="ru-RU" dirty="0" smtClean="0"/>
              <a:t>практичною у </a:t>
            </a:r>
            <a:r>
              <a:rPr lang="ru-RU" dirty="0" err="1" smtClean="0"/>
              <a:t>використанні</a:t>
            </a:r>
            <a:r>
              <a:rPr lang="ru-RU" dirty="0" smtClean="0"/>
              <a:t>.</a:t>
            </a:r>
          </a:p>
          <a:p>
            <a:endParaRPr lang="ru-RU" dirty="0"/>
          </a:p>
        </p:txBody>
      </p:sp>
      <p:sp>
        <p:nvSpPr>
          <p:cNvPr id="6146" name="WordArt 2"/>
          <p:cNvSpPr>
            <a:spLocks noChangeArrowheads="1" noChangeShapeType="1" noTextEdit="1"/>
          </p:cNvSpPr>
          <p:nvPr/>
        </p:nvSpPr>
        <p:spPr bwMode="auto">
          <a:xfrm>
            <a:off x="285720" y="571480"/>
            <a:ext cx="5929354" cy="630250"/>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ПРИЗНАЧЕННЯ  ПРОЕКТНОГО  ВИРОБУ</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785786" y="2214554"/>
            <a:ext cx="5819775" cy="2143125"/>
          </a:xfrm>
          <a:prstGeom prst="rect">
            <a:avLst/>
          </a:prstGeom>
        </p:spPr>
        <p:txBody>
          <a:bodyPr wrap="none" fromWordArt="1">
            <a:prstTxWarp prst="textSlantUp">
              <a:avLst>
                <a:gd name="adj" fmla="val 32056"/>
              </a:avLst>
            </a:prstTxWarp>
          </a:bodyPr>
          <a:lstStyle/>
          <a:p>
            <a:pPr algn="ctr"/>
            <a:endParaRPr lang="ru-RU" sz="36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
        <p:nvSpPr>
          <p:cNvPr id="6" name="Прямоугольник 5"/>
          <p:cNvSpPr/>
          <p:nvPr/>
        </p:nvSpPr>
        <p:spPr>
          <a:xfrm>
            <a:off x="0" y="928670"/>
            <a:ext cx="8715436" cy="1754326"/>
          </a:xfrm>
          <a:prstGeom prst="rect">
            <a:avLst/>
          </a:prstGeom>
          <a:noFill/>
        </p:spPr>
        <p:txBody>
          <a:bodyPr wrap="square" lIns="91440" tIns="45720" rIns="91440" bIns="45720">
            <a:spAutoFit/>
          </a:bodyPr>
          <a:lstStyle/>
          <a:p>
            <a:pPr algn="ctr"/>
            <a:r>
              <a:rPr lang="ru-RU"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ВИБІР ОПТИМАЛЬНОЇ МОДЕЛІ</a:t>
            </a:r>
            <a:endParaRPr lang="ru-RU"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7" name="Прямоугольник 6"/>
          <p:cNvSpPr/>
          <p:nvPr/>
        </p:nvSpPr>
        <p:spPr>
          <a:xfrm>
            <a:off x="2000232" y="2643182"/>
            <a:ext cx="4812536" cy="923330"/>
          </a:xfrm>
          <a:prstGeom prst="rect">
            <a:avLst/>
          </a:prstGeom>
          <a:noFill/>
        </p:spPr>
        <p:txBody>
          <a:bodyPr wrap="none" lIns="91440" tIns="45720" rIns="91440" bIns="45720">
            <a:spAutoFit/>
          </a:bodyPr>
          <a:lstStyle/>
          <a:p>
            <a:pPr algn="ctr"/>
            <a:r>
              <a:rPr lang="uk-UA"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(слайди 9-19 )</a:t>
            </a:r>
            <a:endParaRPr lang="ru-RU"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TotalTime>
  <Words>1428</Words>
  <Application>Microsoft Office PowerPoint</Application>
  <PresentationFormat>Экран (4:3)</PresentationFormat>
  <Paragraphs>181</Paragraphs>
  <Slides>49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      БЕРЕГИНЯ</vt:lpstr>
      <vt:lpstr>ДУБ</vt:lpstr>
      <vt:lpstr>КАЛИНА</vt:lpstr>
      <vt:lpstr>МАК</vt:lpstr>
      <vt:lpstr>ЛІЛЕЯ</vt:lpstr>
      <vt:lpstr>                 ТРОЯНДА (РУЖА)</vt:lpstr>
      <vt:lpstr>ХМІЛЬ</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WORK</cp:lastModifiedBy>
  <cp:revision>77</cp:revision>
  <dcterms:created xsi:type="dcterms:W3CDTF">2011-10-13T15:16:11Z</dcterms:created>
  <dcterms:modified xsi:type="dcterms:W3CDTF">2012-11-04T09:13:08Z</dcterms:modified>
</cp:coreProperties>
</file>