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34"/>
  </p:notesMasterIdLst>
  <p:sldIdLst>
    <p:sldId id="256" r:id="rId2"/>
    <p:sldId id="258" r:id="rId3"/>
    <p:sldId id="259" r:id="rId4"/>
    <p:sldId id="290" r:id="rId5"/>
    <p:sldId id="260" r:id="rId6"/>
    <p:sldId id="263" r:id="rId7"/>
    <p:sldId id="261" r:id="rId8"/>
    <p:sldId id="262" r:id="rId9"/>
    <p:sldId id="266" r:id="rId10"/>
    <p:sldId id="265" r:id="rId11"/>
    <p:sldId id="267" r:id="rId12"/>
    <p:sldId id="269" r:id="rId13"/>
    <p:sldId id="268" r:id="rId14"/>
    <p:sldId id="272" r:id="rId15"/>
    <p:sldId id="285" r:id="rId16"/>
    <p:sldId id="289" r:id="rId17"/>
    <p:sldId id="264" r:id="rId18"/>
    <p:sldId id="286" r:id="rId19"/>
    <p:sldId id="284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8" r:id="rId32"/>
    <p:sldId id="27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71510-E50E-43C3-A412-FF07C1C74DAD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1822A-9AE2-4B2B-83F2-A2E97CA5C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1822A-9AE2-4B2B-83F2-A2E97CA5C31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CD23AA4-38A6-401B-B5BE-6A038687E2AB}" type="slidenum">
              <a:rPr lang="ru-RU" sz="1200"/>
              <a:pPr algn="r"/>
              <a:t>20</a:t>
            </a:fld>
            <a:endParaRPr 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8EBDAB-2A2F-44AF-BAF8-E4727ECF7624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EAF8-7B4C-4E96-87D3-D2DAE20720D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D89D-E980-4E8C-869B-7E88B5E46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EAF8-7B4C-4E96-87D3-D2DAE20720D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D89D-E980-4E8C-869B-7E88B5E46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EAF8-7B4C-4E96-87D3-D2DAE20720D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D89D-E980-4E8C-869B-7E88B5E46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64008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438400" y="3924300"/>
            <a:ext cx="64008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52400" y="6248400"/>
            <a:ext cx="19018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62AB2-308D-493C-8F9C-FD3CC0F50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52400" y="6248400"/>
            <a:ext cx="19018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81358-3528-4344-BE8A-7645364C8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715000" y="1600200"/>
            <a:ext cx="31242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715000" y="3924300"/>
            <a:ext cx="31242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52400" y="6248400"/>
            <a:ext cx="19018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D15A0-B442-4AD0-96A6-BBD52F497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EAF8-7B4C-4E96-87D3-D2DAE20720D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D89D-E980-4E8C-869B-7E88B5E46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EAF8-7B4C-4E96-87D3-D2DAE20720D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D89D-E980-4E8C-869B-7E88B5E46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EAF8-7B4C-4E96-87D3-D2DAE20720D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D89D-E980-4E8C-869B-7E88B5E46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EAF8-7B4C-4E96-87D3-D2DAE20720D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D89D-E980-4E8C-869B-7E88B5E46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EAF8-7B4C-4E96-87D3-D2DAE20720D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D89D-E980-4E8C-869B-7E88B5E46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EAF8-7B4C-4E96-87D3-D2DAE20720D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D89D-E980-4E8C-869B-7E88B5E46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EAF8-7B4C-4E96-87D3-D2DAE20720D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D89D-E980-4E8C-869B-7E88B5E46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EAF8-7B4C-4E96-87D3-D2DAE20720D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D89D-E980-4E8C-869B-7E88B5E46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0EAF8-7B4C-4E96-87D3-D2DAE20720D0}" type="datetimeFigureOut">
              <a:rPr lang="ru-RU" smtClean="0"/>
              <a:pPr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1D89D-E980-4E8C-869B-7E88B5E46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 cap="all" spc="0">
          <a:ln/>
          <a:solidFill>
            <a:schemeClr val="accent1"/>
          </a:solidFill>
          <a:effectLst>
            <a:outerShdw blurRad="19685" dist="12700" dir="5400000" algn="tl" rotWithShape="0">
              <a:schemeClr val="accent1">
                <a:satMod val="130000"/>
                <a:alpha val="60000"/>
              </a:schemeClr>
            </a:outerShdw>
            <a:reflection blurRad="10000" stA="55000" endPos="48000" dist="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2">
              <a:lumMod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2">
              <a:lumMod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2">
              <a:lumMod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2">
              <a:lumMod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2">
              <a:lumMod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2863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sz="2800" dirty="0" smtClean="0"/>
              <a:t>Зош І—ІІІ </a:t>
            </a:r>
            <a:r>
              <a:rPr lang="ru-RU" sz="2800" dirty="0"/>
              <a:t>ступенів смт Товсте </a:t>
            </a:r>
            <a:endParaRPr lang="ru-RU" sz="2800" dirty="0" smtClean="0"/>
          </a:p>
          <a:p>
            <a:r>
              <a:rPr lang="ru-RU" sz="2800" dirty="0" smtClean="0"/>
              <a:t>        Заліщицького </a:t>
            </a:r>
            <a:r>
              <a:rPr lang="ru-RU" sz="2800" dirty="0"/>
              <a:t>району </a:t>
            </a:r>
            <a:endParaRPr lang="ru-RU" sz="2800" dirty="0" smtClean="0"/>
          </a:p>
          <a:p>
            <a:r>
              <a:rPr lang="ru-RU" sz="2800" dirty="0" smtClean="0"/>
              <a:t>       Тернопільської </a:t>
            </a:r>
            <a:r>
              <a:rPr lang="ru-RU" sz="2800" dirty="0" err="1"/>
              <a:t>області</a:t>
            </a:r>
            <a:endParaRPr lang="ru-RU" sz="2800" dirty="0"/>
          </a:p>
        </p:txBody>
      </p:sp>
      <p:pic>
        <p:nvPicPr>
          <p:cNvPr id="5" name="Рисунок 4" descr="getImagМИ 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62" y="0"/>
            <a:ext cx="3643338" cy="27325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1538" y="1428736"/>
            <a:ext cx="34571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 ПРОЕКТУ: 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72166" y="4549676"/>
            <a:ext cx="30718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Виконали: Учні 8-А класу</a:t>
            </a:r>
          </a:p>
          <a:p>
            <a:r>
              <a:rPr lang="uk-UA" dirty="0" err="1" smtClean="0"/>
              <a:t>Мендик</a:t>
            </a:r>
            <a:r>
              <a:rPr lang="uk-UA" dirty="0" smtClean="0"/>
              <a:t> О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Левчук Л</a:t>
            </a:r>
            <a:r>
              <a:rPr lang="uk-UA" dirty="0"/>
              <a:t>.</a:t>
            </a:r>
          </a:p>
          <a:p>
            <a:r>
              <a:rPr lang="uk-UA" dirty="0" err="1" smtClean="0"/>
              <a:t>Олексишин</a:t>
            </a:r>
            <a:r>
              <a:rPr lang="uk-UA" dirty="0" smtClean="0"/>
              <a:t>  </a:t>
            </a:r>
            <a:r>
              <a:rPr lang="uk-UA" dirty="0"/>
              <a:t>М. </a:t>
            </a:r>
            <a:endParaRPr lang="uk-UA" dirty="0" smtClean="0"/>
          </a:p>
          <a:p>
            <a:r>
              <a:rPr lang="uk-UA" dirty="0" err="1" smtClean="0"/>
              <a:t>Галанчак</a:t>
            </a:r>
            <a:r>
              <a:rPr lang="uk-UA" dirty="0" smtClean="0"/>
              <a:t> Х</a:t>
            </a:r>
            <a:r>
              <a:rPr lang="uk-UA" dirty="0"/>
              <a:t>.</a:t>
            </a:r>
          </a:p>
          <a:p>
            <a:r>
              <a:rPr lang="uk-UA" dirty="0"/>
              <a:t>Керівник-вчитель </a:t>
            </a:r>
            <a:endParaRPr lang="uk-UA" dirty="0" smtClean="0"/>
          </a:p>
          <a:p>
            <a:r>
              <a:rPr lang="uk-UA" dirty="0" smtClean="0"/>
              <a:t>Обслуговуючої </a:t>
            </a:r>
            <a:r>
              <a:rPr lang="uk-UA" dirty="0"/>
              <a:t>праці </a:t>
            </a:r>
            <a:endParaRPr lang="uk-UA" dirty="0" smtClean="0"/>
          </a:p>
          <a:p>
            <a:r>
              <a:rPr lang="uk-UA" dirty="0" smtClean="0"/>
              <a:t>Сусідко </a:t>
            </a:r>
            <a:r>
              <a:rPr lang="uk-UA" dirty="0"/>
              <a:t>Ніна Олексіївна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786058"/>
            <a:ext cx="7442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 </a:t>
            </a:r>
            <a:r>
              <a:rPr lang="uk-UA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Прихватка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 окраса для кухні »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P31407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857628"/>
            <a:ext cx="3822741" cy="2867056"/>
          </a:xfrm>
          <a:prstGeom prst="rect">
            <a:avLst/>
          </a:prstGeom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1304925"/>
            <a:ext cx="5715000" cy="4248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art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285992"/>
            <a:ext cx="4429124" cy="4251959"/>
          </a:xfrm>
          <a:prstGeom prst="rect">
            <a:avLst/>
          </a:prstGeom>
        </p:spPr>
      </p:pic>
      <p:pic>
        <p:nvPicPr>
          <p:cNvPr id="3" name="Рисунок 2" descr="040775d6f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928670"/>
            <a:ext cx="3661416" cy="3183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00760" cy="3378002"/>
          </a:xfrm>
          <a:prstGeom prst="rect">
            <a:avLst/>
          </a:prstGeom>
        </p:spPr>
      </p:pic>
      <p:pic>
        <p:nvPicPr>
          <p:cNvPr id="3" name="Рисунок 2" descr="53902501_1263719936_p4070004_20090417_1693119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375421"/>
            <a:ext cx="4643438" cy="3482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ihv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071546"/>
            <a:ext cx="3929090" cy="3929090"/>
          </a:xfrm>
          <a:prstGeom prst="rect">
            <a:avLst/>
          </a:prstGeom>
        </p:spPr>
      </p:pic>
      <p:pic>
        <p:nvPicPr>
          <p:cNvPr id="3" name="Рисунок 2" descr="thumbs_d1008d38d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285992"/>
            <a:ext cx="4650596" cy="4167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4914100" cy="40719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 descr="2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8723" y="2836866"/>
            <a:ext cx="5365277" cy="40211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2357430"/>
            <a:ext cx="5929354" cy="38576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проведеного</a:t>
            </a:r>
            <a:r>
              <a:rPr lang="ru-RU" dirty="0" smtClean="0"/>
              <a:t> аналізу моделей- </a:t>
            </a:r>
            <a:r>
              <a:rPr lang="ru-RU" dirty="0" err="1" smtClean="0"/>
              <a:t>аналогів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зробити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висновок</a:t>
            </a:r>
            <a:r>
              <a:rPr lang="ru-RU" dirty="0" smtClean="0"/>
              <a:t>: </a:t>
            </a:r>
            <a:r>
              <a:rPr lang="ru-RU" dirty="0" err="1" smtClean="0"/>
              <a:t>сучасна</a:t>
            </a:r>
            <a:endParaRPr lang="ru-RU" dirty="0" smtClean="0"/>
          </a:p>
          <a:p>
            <a:r>
              <a:rPr lang="ru-RU" dirty="0" smtClean="0"/>
              <a:t>мода не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чітких</a:t>
            </a:r>
            <a:r>
              <a:rPr lang="ru-RU" dirty="0" smtClean="0"/>
              <a:t> правил, що </a:t>
            </a:r>
            <a:r>
              <a:rPr lang="ru-RU" dirty="0" err="1" smtClean="0"/>
              <a:t>визначають</a:t>
            </a:r>
            <a:r>
              <a:rPr lang="ru-RU" dirty="0" smtClean="0"/>
              <a:t>:</a:t>
            </a:r>
          </a:p>
          <a:p>
            <a:pPr lvl="0"/>
            <a:r>
              <a:rPr lang="ru-RU" dirty="0" err="1" smtClean="0"/>
              <a:t>колір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рисунок;</a:t>
            </a:r>
          </a:p>
          <a:p>
            <a:pPr lvl="0"/>
            <a:r>
              <a:rPr lang="ru-RU" dirty="0" smtClean="0"/>
              <a:t>форму;</a:t>
            </a:r>
          </a:p>
          <a:p>
            <a:r>
              <a:rPr lang="uk-UA" dirty="0" smtClean="0"/>
              <a:t>Усі вироби відповідають своєму призначенню</a:t>
            </a:r>
            <a:endParaRPr lang="ru-RU" dirty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785918" y="1643050"/>
            <a:ext cx="5500726" cy="5207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Вироби - аналоги та  </a:t>
            </a:r>
            <a:r>
              <a:rPr lang="ru-RU" sz="3600" kern="10" spc="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їх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аналіз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468427">
            <a:off x="-406317" y="2921169"/>
            <a:ext cx="995663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ІІ. Конструкторський етап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5720" y="857232"/>
            <a:ext cx="85725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Розробка технічної пропозиції.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Генерація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ідей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 завданням з використанням методів вивчених у попередніх класах (методи фантазування, комбінування та фокальних методів).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Фокальний об’єкт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-це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прихватка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Випадкові об’єкти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 домашні тварини, квітка, рукавиця, геометрія, знаки, фрукти, одяг, кишеня, обличчя тощо.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Ідеї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прихватки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у вигляді домашніх тварин,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прихватка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квітка,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прихватка-рукавиця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прихватка-плаття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прихватка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з кишенею тощо.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Комбінування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прихватка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рукавиця у вигляді собачки, кота, корови або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прихватка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прямокутна з обличчям та кишенею,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прихватка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кругла у вигляді скибки кавуна або дині,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прихватка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полуниця.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2"/>
            <a:ext cx="93583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Обгрунтування</a:t>
            </a:r>
            <a:r>
              <a:rPr lang="uk-UA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uk-UA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виробу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1538" y="2143116"/>
            <a:ext cx="778674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Соняшник уособлює одвічний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отяг людини до світла.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Жовтий колір - </a:t>
            </a:r>
            <a:r>
              <a:rPr kumimoji="0" lang="uk-UA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колір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тепла,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обто виріб із соняшником  несе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uk-UA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дім тепло , світло 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 </a:t>
            </a:r>
            <a:r>
              <a:rPr kumimoji="0" lang="uk-UA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даруєм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радість душі , а значить стаємо кращими.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277105">
            <a:off x="237357" y="1461496"/>
            <a:ext cx="90302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ІІІ. Технологічний етап</a:t>
            </a:r>
            <a:endParaRPr lang="ru-RU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" name="Рисунок 3" descr="P31407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714620"/>
            <a:ext cx="5357818" cy="4018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686800" cy="487523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uk-UA" sz="8000" dirty="0" smtClean="0">
                <a:solidFill>
                  <a:srgbClr val="7030A0"/>
                </a:solidFill>
              </a:rPr>
              <a:t>                                                                </a:t>
            </a:r>
            <a:r>
              <a:rPr lang="uk-UA" sz="8000" b="1" dirty="0" smtClean="0">
                <a:solidFill>
                  <a:srgbClr val="FF0000"/>
                </a:solidFill>
                <a:latin typeface="Book Antiqua" pitchFamily="18" charset="0"/>
              </a:rPr>
              <a:t>Робота гуртова творить діла.</a:t>
            </a:r>
            <a:r>
              <a:rPr lang="uk-UA" sz="8000" i="1" dirty="0" smtClean="0">
                <a:solidFill>
                  <a:srgbClr val="00B050"/>
                </a:solidFill>
              </a:rPr>
              <a:t>                                                                          </a:t>
            </a:r>
          </a:p>
          <a:p>
            <a:pPr>
              <a:buNone/>
            </a:pPr>
            <a:r>
              <a:rPr lang="uk-UA" sz="8000" i="1" dirty="0" smtClean="0">
                <a:solidFill>
                  <a:srgbClr val="00B050"/>
                </a:solidFill>
              </a:rPr>
              <a:t>                                                                                                         Народне прислів’я.</a:t>
            </a:r>
            <a:endParaRPr lang="ru-RU" sz="8000" dirty="0" smtClean="0">
              <a:solidFill>
                <a:srgbClr val="00B050"/>
              </a:solidFill>
            </a:endParaRPr>
          </a:p>
          <a:p>
            <a:endParaRPr lang="uk-UA" sz="8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uk-UA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uk-UA" sz="1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Мета:</a:t>
            </a:r>
            <a:r>
              <a:rPr lang="uk-UA" dirty="0" smtClean="0"/>
              <a:t> </a:t>
            </a:r>
            <a:r>
              <a:rPr lang="uk-UA" sz="11200" dirty="0" smtClean="0"/>
              <a:t>І.Засвоєння основних етапів проекту.</a:t>
            </a:r>
          </a:p>
          <a:p>
            <a:r>
              <a:rPr lang="ru-RU" sz="11200" dirty="0" smtClean="0"/>
              <a:t>2.Проведення аналізу та складання плану.</a:t>
            </a:r>
          </a:p>
          <a:p>
            <a:r>
              <a:rPr lang="ru-RU" sz="11200" dirty="0" smtClean="0"/>
              <a:t>3.Оволодіння способами і прийомами виконання виробу.</a:t>
            </a:r>
          </a:p>
          <a:p>
            <a:r>
              <a:rPr lang="ru-RU" sz="11200" dirty="0" smtClean="0"/>
              <a:t>4.Навчитися у </a:t>
            </a:r>
            <a:r>
              <a:rPr lang="ru-RU" sz="11200" dirty="0" err="1" smtClean="0"/>
              <a:t>процесі</a:t>
            </a:r>
            <a:r>
              <a:rPr lang="ru-RU" sz="11200" dirty="0" smtClean="0"/>
              <a:t> </a:t>
            </a:r>
            <a:r>
              <a:rPr lang="ru-RU" sz="11200" dirty="0" err="1" smtClean="0"/>
              <a:t>практичної</a:t>
            </a:r>
            <a:r>
              <a:rPr lang="ru-RU" sz="11200" dirty="0" smtClean="0"/>
              <a:t> роботи </a:t>
            </a:r>
            <a:r>
              <a:rPr lang="ru-RU" sz="11200" dirty="0" err="1" smtClean="0"/>
              <a:t>виготовляти</a:t>
            </a:r>
            <a:r>
              <a:rPr lang="ru-RU" sz="11200" dirty="0" smtClean="0"/>
              <a:t> </a:t>
            </a:r>
            <a:r>
              <a:rPr lang="ru-RU" sz="11200" dirty="0" err="1" smtClean="0"/>
              <a:t>прихватки;дослідити</a:t>
            </a:r>
            <a:r>
              <a:rPr lang="ru-RU" sz="11200" dirty="0" smtClean="0"/>
              <a:t> шляхи </a:t>
            </a:r>
            <a:r>
              <a:rPr lang="ru-RU" sz="11200" dirty="0" err="1" smtClean="0"/>
              <a:t>економії</a:t>
            </a:r>
            <a:r>
              <a:rPr lang="ru-RU" sz="11200" dirty="0" smtClean="0"/>
              <a:t> </a:t>
            </a:r>
            <a:r>
              <a:rPr lang="ru-RU" sz="11200" dirty="0" err="1" smtClean="0"/>
              <a:t>сімейного</a:t>
            </a:r>
            <a:r>
              <a:rPr lang="ru-RU" sz="11200" dirty="0" smtClean="0"/>
              <a:t> бюджету </a:t>
            </a:r>
            <a:r>
              <a:rPr lang="ru-RU" sz="11200" dirty="0" err="1" smtClean="0"/>
              <a:t>завдяки</a:t>
            </a:r>
            <a:r>
              <a:rPr lang="ru-RU" sz="11200" dirty="0" smtClean="0"/>
              <a:t> </a:t>
            </a:r>
            <a:r>
              <a:rPr lang="ru-RU" sz="11200" dirty="0" err="1" smtClean="0"/>
              <a:t>виготовленню</a:t>
            </a:r>
            <a:r>
              <a:rPr lang="ru-RU" sz="11200" dirty="0" smtClean="0"/>
              <a:t> власними руками </a:t>
            </a:r>
            <a:r>
              <a:rPr lang="ru-RU" sz="11200" dirty="0" err="1" smtClean="0"/>
              <a:t>необхідного</a:t>
            </a:r>
            <a:r>
              <a:rPr lang="ru-RU" sz="11200" dirty="0" smtClean="0"/>
              <a:t> декоративного </a:t>
            </a:r>
            <a:r>
              <a:rPr lang="ru-RU" sz="11200" dirty="0" err="1" smtClean="0"/>
              <a:t>побутового</a:t>
            </a:r>
            <a:r>
              <a:rPr lang="ru-RU" sz="11200" dirty="0" smtClean="0"/>
              <a:t> проекту.</a:t>
            </a:r>
          </a:p>
          <a:p>
            <a:r>
              <a:rPr lang="ru-RU" sz="11200" dirty="0" err="1" smtClean="0"/>
              <a:t>Б.Удосконалення</a:t>
            </a:r>
            <a:r>
              <a:rPr lang="ru-RU" sz="11200" dirty="0" smtClean="0"/>
              <a:t> вміння здійснювати самооцінку виконаної роботи.</a:t>
            </a:r>
          </a:p>
          <a:p>
            <a:pPr>
              <a:buNone/>
            </a:pPr>
            <a:endParaRPr lang="uk-UA" sz="11200" b="1" dirty="0" smtClean="0"/>
          </a:p>
          <a:p>
            <a:pPr>
              <a:buNone/>
            </a:pPr>
            <a:r>
              <a:rPr lang="uk-UA" sz="11200" b="1" dirty="0" smtClean="0"/>
              <a:t>    </a:t>
            </a:r>
            <a:endParaRPr lang="ru-RU" sz="11200" b="1" dirty="0" smtClean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0"/>
            <a:ext cx="744941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uk-UA" sz="3600" b="1" cap="none" spc="0" dirty="0" smtClean="0">
              <a:ln w="50800"/>
              <a:effectLst/>
            </a:endParaRPr>
          </a:p>
          <a:p>
            <a:pPr algn="ctr"/>
            <a:r>
              <a:rPr lang="uk-UA" sz="3600" b="1" cap="none" spc="0" dirty="0" smtClean="0">
                <a:ln w="50800"/>
                <a:effectLst/>
              </a:rPr>
              <a:t>« </a:t>
            </a:r>
            <a:r>
              <a:rPr lang="uk-UA" sz="3600" b="1" cap="none" spc="0" dirty="0" err="1" smtClean="0">
                <a:ln w="50800"/>
                <a:effectLst/>
              </a:rPr>
              <a:t>Прихватка</a:t>
            </a:r>
            <a:r>
              <a:rPr lang="uk-UA" sz="3600" b="1" cap="none" spc="0" dirty="0" smtClean="0">
                <a:ln w="50800"/>
                <a:effectLst/>
              </a:rPr>
              <a:t> - окраса </a:t>
            </a:r>
            <a:r>
              <a:rPr lang="uk-UA" sz="3600" b="1" cap="none" spc="0" dirty="0">
                <a:ln w="50800"/>
                <a:effectLst/>
              </a:rPr>
              <a:t>для </a:t>
            </a:r>
            <a:r>
              <a:rPr lang="uk-UA" sz="3600" b="1" cap="none" spc="0" dirty="0" smtClean="0">
                <a:ln w="50800"/>
                <a:effectLst/>
              </a:rPr>
              <a:t>кухні »</a:t>
            </a:r>
            <a:endParaRPr lang="ru-RU" sz="3600" b="1" cap="none" spc="0" dirty="0">
              <a:ln w="50800"/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571480"/>
            <a:ext cx="14879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ТЕМА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8"/>
          <p:cNvSpPr>
            <a:spLocks noChangeArrowheads="1" noChangeShapeType="1" noTextEdit="1"/>
          </p:cNvSpPr>
          <p:nvPr/>
        </p:nvSpPr>
        <p:spPr bwMode="auto">
          <a:xfrm>
            <a:off x="428625" y="4149725"/>
            <a:ext cx="5572125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прихватки</a:t>
            </a:r>
          </a:p>
        </p:txBody>
      </p:sp>
      <p:sp>
        <p:nvSpPr>
          <p:cNvPr id="11267" name="WordArt 10"/>
          <p:cNvSpPr>
            <a:spLocks noChangeArrowheads="1" noChangeShapeType="1" noTextEdit="1"/>
          </p:cNvSpPr>
          <p:nvPr/>
        </p:nvSpPr>
        <p:spPr bwMode="auto">
          <a:xfrm>
            <a:off x="2143125" y="2571750"/>
            <a:ext cx="568801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виготовлення</a:t>
            </a:r>
          </a:p>
        </p:txBody>
      </p:sp>
      <p:sp>
        <p:nvSpPr>
          <p:cNvPr id="11268" name="WordArt 11"/>
          <p:cNvSpPr>
            <a:spLocks noChangeArrowheads="1" noChangeShapeType="1" noTextEdit="1"/>
          </p:cNvSpPr>
          <p:nvPr/>
        </p:nvSpPr>
        <p:spPr bwMode="auto">
          <a:xfrm>
            <a:off x="1500188" y="692150"/>
            <a:ext cx="6143625" cy="144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Послідовність</a:t>
            </a:r>
          </a:p>
        </p:txBody>
      </p:sp>
      <p:pic>
        <p:nvPicPr>
          <p:cNvPr id="11269" name="Picture 12" descr="IMG_3625"/>
          <p:cNvPicPr>
            <a:picLocks noChangeAspect="1" noChangeArrowheads="1"/>
          </p:cNvPicPr>
          <p:nvPr/>
        </p:nvPicPr>
        <p:blipFill>
          <a:blip r:embed="rId3" cstate="print"/>
          <a:srcRect l="28081" t="14977" r="32410" b="-5501"/>
          <a:stretch>
            <a:fillRect/>
          </a:stretch>
        </p:blipFill>
        <p:spPr bwMode="auto">
          <a:xfrm rot="-9922583">
            <a:off x="6286500" y="3675063"/>
            <a:ext cx="2320925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IMG_36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1484313"/>
            <a:ext cx="4032250" cy="2263775"/>
          </a:xfrm>
        </p:spPr>
      </p:pic>
      <p:pic>
        <p:nvPicPr>
          <p:cNvPr id="12291" name="Picture 8" descr="IMG_36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4221163"/>
            <a:ext cx="4338637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WordArt 8"/>
          <p:cNvSpPr>
            <a:spLocks noChangeArrowheads="1" noChangeShapeType="1" noTextEdit="1"/>
          </p:cNvSpPr>
          <p:nvPr/>
        </p:nvSpPr>
        <p:spPr bwMode="auto">
          <a:xfrm>
            <a:off x="1979613" y="404813"/>
            <a:ext cx="504825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Для виготовлення прихватки</a:t>
            </a:r>
          </a:p>
        </p:txBody>
      </p:sp>
      <p:sp>
        <p:nvSpPr>
          <p:cNvPr id="12293" name="WordArt 10"/>
          <p:cNvSpPr>
            <a:spLocks noChangeArrowheads="1" noChangeShapeType="1" noTextEdit="1"/>
          </p:cNvSpPr>
          <p:nvPr/>
        </p:nvSpPr>
        <p:spPr bwMode="auto">
          <a:xfrm>
            <a:off x="4140200" y="981075"/>
            <a:ext cx="363855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потрібно дві деталі,</a:t>
            </a:r>
          </a:p>
        </p:txBody>
      </p:sp>
      <p:sp>
        <p:nvSpPr>
          <p:cNvPr id="12294" name="WordArt 11"/>
          <p:cNvSpPr>
            <a:spLocks noChangeArrowheads="1" noChangeShapeType="1" noTextEdit="1"/>
          </p:cNvSpPr>
          <p:nvPr/>
        </p:nvSpPr>
        <p:spPr bwMode="auto">
          <a:xfrm>
            <a:off x="4932363" y="3716338"/>
            <a:ext cx="388620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одна з яких - подвійна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1412875"/>
            <a:ext cx="7410450" cy="4286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Провести кравецькою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крейдою тоненькі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вертикальні лінії</a:t>
            </a:r>
          </a:p>
          <a:p>
            <a:pPr eaLnBrk="1" hangingPunct="1">
              <a:lnSpc>
                <a:spcPct val="80000"/>
              </a:lnSpc>
            </a:pPr>
            <a:endParaRPr lang="uk-UA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Для цього можна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використовувати шаблон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Лінії також можна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провести під нахилом</a:t>
            </a:r>
          </a:p>
          <a:p>
            <a:pPr eaLnBrk="1" hangingPunct="1">
              <a:lnSpc>
                <a:spcPct val="80000"/>
              </a:lnSpc>
            </a:pPr>
            <a:endParaRPr lang="uk-UA" sz="2000" smtClean="0"/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</p:txBody>
      </p:sp>
      <p:pic>
        <p:nvPicPr>
          <p:cNvPr id="13315" name="Picture 14" descr="IMG_36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51500" y="1196975"/>
            <a:ext cx="2014538" cy="2035175"/>
          </a:xfrm>
        </p:spPr>
      </p:pic>
      <p:pic>
        <p:nvPicPr>
          <p:cNvPr id="13316" name="Picture 12" descr="IMG_36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3141663"/>
            <a:ext cx="19796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3857625"/>
            <a:ext cx="144621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WordArt 8"/>
          <p:cNvSpPr>
            <a:spLocks noChangeArrowheads="1" noChangeShapeType="1" noTextEdit="1"/>
          </p:cNvSpPr>
          <p:nvPr/>
        </p:nvSpPr>
        <p:spPr bwMode="auto">
          <a:xfrm>
            <a:off x="1835150" y="333375"/>
            <a:ext cx="676910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Розмічання вертикальних ліній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14500" y="1600200"/>
            <a:ext cx="6357938" cy="43497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Провести кравецькою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крейдою тоненькі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горизонтальні лінії</a:t>
            </a:r>
          </a:p>
          <a:p>
            <a:pPr eaLnBrk="1" hangingPunct="1">
              <a:buFont typeface="Wingdings" pitchFamily="2" charset="2"/>
              <a:buNone/>
            </a:pPr>
            <a:endParaRPr lang="uk-UA" sz="2800" smtClean="0"/>
          </a:p>
          <a:p>
            <a:pPr eaLnBrk="1" hangingPunct="1">
              <a:buFont typeface="Wingdings" pitchFamily="2" charset="2"/>
              <a:buNone/>
            </a:pPr>
            <a:endParaRPr lang="uk-UA" sz="2800" smtClean="0"/>
          </a:p>
          <a:p>
            <a:pPr eaLnBrk="1" hangingPunct="1">
              <a:buFont typeface="Wingdings" pitchFamily="2" charset="2"/>
              <a:buChar char="Ø"/>
            </a:pP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Лінії також можна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провести під нахилом</a:t>
            </a:r>
          </a:p>
          <a:p>
            <a:pPr eaLnBrk="1" hangingPunct="1">
              <a:buFont typeface="Wingdings" pitchFamily="2" charset="2"/>
              <a:buNone/>
            </a:pPr>
            <a:endParaRPr lang="uk-UA" sz="2800" smtClean="0"/>
          </a:p>
          <a:p>
            <a:pPr eaLnBrk="1" hangingPunct="1">
              <a:buFont typeface="Wingdings" pitchFamily="2" charset="2"/>
              <a:buNone/>
            </a:pPr>
            <a:endParaRPr lang="uk-UA" sz="2800" smtClean="0"/>
          </a:p>
          <a:p>
            <a:pPr eaLnBrk="1" hangingPunct="1">
              <a:buFont typeface="Wingdings" pitchFamily="2" charset="2"/>
              <a:buNone/>
            </a:pPr>
            <a:endParaRPr lang="uk-UA" sz="2800" smtClean="0"/>
          </a:p>
          <a:p>
            <a:pPr eaLnBrk="1" hangingPunct="1">
              <a:buFont typeface="Wingdings" pitchFamily="2" charset="2"/>
              <a:buNone/>
            </a:pPr>
            <a:endParaRPr lang="uk-UA" sz="2800" smtClean="0"/>
          </a:p>
          <a:p>
            <a:pPr eaLnBrk="1" hangingPunct="1">
              <a:buFont typeface="Wingdings" pitchFamily="2" charset="2"/>
              <a:buNone/>
            </a:pPr>
            <a:endParaRPr lang="uk-UA" sz="2800" smtClean="0"/>
          </a:p>
          <a:p>
            <a:pPr eaLnBrk="1" hangingPunct="1">
              <a:buFont typeface="Wingdings" pitchFamily="2" charset="2"/>
              <a:buNone/>
            </a:pPr>
            <a:endParaRPr lang="uk-UA" sz="2800" smtClean="0"/>
          </a:p>
          <a:p>
            <a:pPr eaLnBrk="1" hangingPunct="1">
              <a:buFont typeface="Wingdings" pitchFamily="2" charset="2"/>
              <a:buNone/>
            </a:pPr>
            <a:endParaRPr lang="uk-UA" sz="2800" smtClean="0"/>
          </a:p>
          <a:p>
            <a:pPr eaLnBrk="1" hangingPunct="1">
              <a:buFont typeface="Wingdings" pitchFamily="2" charset="2"/>
              <a:buNone/>
            </a:pPr>
            <a:endParaRPr lang="uk-UA" sz="2800" smtClean="0"/>
          </a:p>
          <a:p>
            <a:pPr eaLnBrk="1" hangingPunct="1">
              <a:buFont typeface="Wingdings" pitchFamily="2" charset="2"/>
              <a:buNone/>
            </a:pPr>
            <a:endParaRPr lang="uk-UA" sz="2800" smtClean="0"/>
          </a:p>
          <a:p>
            <a:pPr eaLnBrk="1" hangingPunct="1">
              <a:buFont typeface="Wingdings" pitchFamily="2" charset="2"/>
              <a:buNone/>
            </a:pPr>
            <a:endParaRPr lang="uk-UA" sz="2800" smtClean="0"/>
          </a:p>
          <a:p>
            <a:pPr eaLnBrk="1" hangingPunct="1"/>
            <a:endParaRPr lang="uk-UA" sz="2800" smtClean="0"/>
          </a:p>
          <a:p>
            <a:pPr eaLnBrk="1" hangingPunct="1"/>
            <a:endParaRPr lang="ru-RU" sz="2800" smtClean="0"/>
          </a:p>
        </p:txBody>
      </p:sp>
      <p:pic>
        <p:nvPicPr>
          <p:cNvPr id="14339" name="Picture 12" descr="IMG_36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72188" y="1844675"/>
            <a:ext cx="2571750" cy="2008188"/>
          </a:xfrm>
        </p:spPr>
      </p:pic>
      <p:pic>
        <p:nvPicPr>
          <p:cNvPr id="14340" name="Picture 1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215188" y="4071938"/>
            <a:ext cx="1928812" cy="1960562"/>
          </a:xfrm>
        </p:spPr>
      </p:pic>
      <p:sp>
        <p:nvSpPr>
          <p:cNvPr id="14341" name="WordArt 7"/>
          <p:cNvSpPr>
            <a:spLocks noChangeArrowheads="1" noChangeShapeType="1" noTextEdit="1"/>
          </p:cNvSpPr>
          <p:nvPr/>
        </p:nvSpPr>
        <p:spPr bwMode="auto">
          <a:xfrm>
            <a:off x="1763713" y="333375"/>
            <a:ext cx="6624637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Розмічання горизонтальних ліній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 descr="IMG_36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2000" contrast="-6000"/>
          </a:blip>
          <a:stretch>
            <a:fillRect/>
          </a:stretch>
        </p:blipFill>
        <p:spPr>
          <a:xfrm>
            <a:off x="2558034" y="2068671"/>
            <a:ext cx="4027932" cy="3589020"/>
          </a:xfrm>
        </p:spPr>
      </p:pic>
      <p:sp>
        <p:nvSpPr>
          <p:cNvPr id="15363" name="WordArt 7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4175125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Отримали лінії,</a:t>
            </a:r>
          </a:p>
        </p:txBody>
      </p:sp>
      <p:sp>
        <p:nvSpPr>
          <p:cNvPr id="15364" name="WordArt 8"/>
          <p:cNvSpPr>
            <a:spLocks noChangeArrowheads="1" noChangeShapeType="1" noTextEdit="1"/>
          </p:cNvSpPr>
          <p:nvPr/>
        </p:nvSpPr>
        <p:spPr bwMode="auto">
          <a:xfrm>
            <a:off x="2484438" y="836613"/>
            <a:ext cx="4175125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по яких будуть</a:t>
            </a:r>
          </a:p>
        </p:txBody>
      </p:sp>
      <p:sp>
        <p:nvSpPr>
          <p:cNvPr id="15365" name="WordArt 9"/>
          <p:cNvSpPr>
            <a:spLocks noChangeArrowheads="1" noChangeShapeType="1" noTextEdit="1"/>
          </p:cNvSpPr>
          <p:nvPr/>
        </p:nvSpPr>
        <p:spPr bwMode="auto">
          <a:xfrm>
            <a:off x="3419475" y="1557338"/>
            <a:ext cx="547370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прокладатись строчки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IMG_36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2068671"/>
            <a:ext cx="6400800" cy="3589020"/>
          </a:xfrm>
        </p:spPr>
      </p:pic>
      <p:sp>
        <p:nvSpPr>
          <p:cNvPr id="16387" name="WordArt 6"/>
          <p:cNvSpPr>
            <a:spLocks noChangeArrowheads="1" noChangeShapeType="1" noTextEdit="1"/>
          </p:cNvSpPr>
          <p:nvPr/>
        </p:nvSpPr>
        <p:spPr bwMode="auto">
          <a:xfrm>
            <a:off x="2555875" y="333375"/>
            <a:ext cx="547211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Прокласти строчки</a:t>
            </a:r>
          </a:p>
        </p:txBody>
      </p:sp>
      <p:sp>
        <p:nvSpPr>
          <p:cNvPr id="16388" name="WordArt 7"/>
          <p:cNvSpPr>
            <a:spLocks noChangeArrowheads="1" noChangeShapeType="1" noTextEdit="1"/>
          </p:cNvSpPr>
          <p:nvPr/>
        </p:nvSpPr>
        <p:spPr bwMode="auto">
          <a:xfrm>
            <a:off x="2555875" y="1125538"/>
            <a:ext cx="5472113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по вертикальних лініях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IMG_36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8810" y="2068671"/>
            <a:ext cx="5326380" cy="3589020"/>
          </a:xfrm>
        </p:spPr>
      </p:pic>
      <p:sp>
        <p:nvSpPr>
          <p:cNvPr id="17411" name="WordArt 6"/>
          <p:cNvSpPr>
            <a:spLocks noChangeArrowheads="1" noChangeShapeType="1" noTextEdit="1"/>
          </p:cNvSpPr>
          <p:nvPr/>
        </p:nvSpPr>
        <p:spPr bwMode="auto">
          <a:xfrm>
            <a:off x="2771775" y="404813"/>
            <a:ext cx="547211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Прокласти строчки</a:t>
            </a:r>
          </a:p>
        </p:txBody>
      </p:sp>
      <p:sp>
        <p:nvSpPr>
          <p:cNvPr id="17412" name="WordArt 7"/>
          <p:cNvSpPr>
            <a:spLocks noChangeArrowheads="1" noChangeShapeType="1" noTextEdit="1"/>
          </p:cNvSpPr>
          <p:nvPr/>
        </p:nvSpPr>
        <p:spPr bwMode="auto">
          <a:xfrm>
            <a:off x="2771775" y="1268413"/>
            <a:ext cx="5545138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по горизонтальних лініях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IMG_36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9072" y="1936083"/>
            <a:ext cx="5705856" cy="3854196"/>
          </a:xfrm>
        </p:spPr>
      </p:pic>
      <p:sp>
        <p:nvSpPr>
          <p:cNvPr id="18435" name="WordArt 7"/>
          <p:cNvSpPr>
            <a:spLocks noChangeArrowheads="1" noChangeShapeType="1" noTextEdit="1"/>
          </p:cNvSpPr>
          <p:nvPr/>
        </p:nvSpPr>
        <p:spPr bwMode="auto">
          <a:xfrm>
            <a:off x="2268538" y="549275"/>
            <a:ext cx="6115050" cy="71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Скласти деталі прихватки </a:t>
            </a:r>
          </a:p>
        </p:txBody>
      </p:sp>
      <p:sp>
        <p:nvSpPr>
          <p:cNvPr id="18436" name="WordArt 8"/>
          <p:cNvSpPr>
            <a:spLocks noChangeArrowheads="1" noChangeShapeType="1" noTextEdit="1"/>
          </p:cNvSpPr>
          <p:nvPr/>
        </p:nvSpPr>
        <p:spPr bwMode="auto">
          <a:xfrm>
            <a:off x="3419475" y="1500188"/>
            <a:ext cx="4957763" cy="560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лицьовими сторонами </a:t>
            </a:r>
          </a:p>
        </p:txBody>
      </p:sp>
      <p:sp>
        <p:nvSpPr>
          <p:cNvPr id="18437" name="WordArt 9"/>
          <p:cNvSpPr>
            <a:spLocks noChangeArrowheads="1" noChangeShapeType="1" noTextEdit="1"/>
          </p:cNvSpPr>
          <p:nvPr/>
        </p:nvSpPr>
        <p:spPr bwMode="auto">
          <a:xfrm>
            <a:off x="6011863" y="2492375"/>
            <a:ext cx="22288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всередину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1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2627313" y="3429000"/>
            <a:ext cx="6184900" cy="10080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Ш"/>
              <a:defRPr/>
            </a:pPr>
            <a:r>
              <a:rPr lang="uk-UA" sz="2800" b="1" i="1" smtClean="0">
                <a:latin typeface="Times New Roman" pitchFamily="18" charset="0"/>
                <a:cs typeface="Times New Roman" pitchFamily="18" charset="0"/>
              </a:rPr>
              <a:t>Зрізати припуск шва до 0,5 см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Ш"/>
              <a:defRPr/>
            </a:pPr>
            <a:r>
              <a:rPr lang="uk-UA" sz="2800" b="1" i="1" smtClean="0">
                <a:latin typeface="Times New Roman" pitchFamily="18" charset="0"/>
                <a:cs typeface="Times New Roman" pitchFamily="18" charset="0"/>
              </a:rPr>
              <a:t>Надрізати припуск шва у кутку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sz="280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459" name="Picture 7" descr="IMG_36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975" y="1052513"/>
            <a:ext cx="4248150" cy="2384425"/>
          </a:xfrm>
        </p:spPr>
      </p:pic>
      <p:pic>
        <p:nvPicPr>
          <p:cNvPr id="19460" name="Picture 13" descr="IMG_3621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5867400" y="4437063"/>
            <a:ext cx="2706688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4" descr="IMG_3620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>
            <a:off x="2700338" y="4437063"/>
            <a:ext cx="2663825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WordArt 9"/>
          <p:cNvSpPr>
            <a:spLocks noChangeArrowheads="1" noChangeShapeType="1" noTextEdit="1"/>
          </p:cNvSpPr>
          <p:nvPr/>
        </p:nvSpPr>
        <p:spPr bwMode="auto">
          <a:xfrm>
            <a:off x="2339975" y="333375"/>
            <a:ext cx="6335713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Зшити деталі прихватки</a:t>
            </a:r>
          </a:p>
        </p:txBody>
      </p:sp>
      <p:sp>
        <p:nvSpPr>
          <p:cNvPr id="19463" name="WordArt 11"/>
          <p:cNvSpPr>
            <a:spLocks noChangeArrowheads="1" noChangeShapeType="1" noTextEdit="1"/>
          </p:cNvSpPr>
          <p:nvPr/>
        </p:nvSpPr>
        <p:spPr bwMode="auto">
          <a:xfrm>
            <a:off x="4932363" y="2205038"/>
            <a:ext cx="158432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ширина</a:t>
            </a:r>
          </a:p>
        </p:txBody>
      </p:sp>
      <p:sp>
        <p:nvSpPr>
          <p:cNvPr id="19464" name="WordArt 12"/>
          <p:cNvSpPr>
            <a:spLocks noChangeArrowheads="1" noChangeShapeType="1" noTextEdit="1"/>
          </p:cNvSpPr>
          <p:nvPr/>
        </p:nvSpPr>
        <p:spPr bwMode="auto">
          <a:xfrm>
            <a:off x="6659563" y="2060575"/>
            <a:ext cx="172878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шва 1 см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IMG_36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765175"/>
            <a:ext cx="3124200" cy="2663825"/>
          </a:xfrm>
        </p:spPr>
      </p:pic>
      <p:sp>
        <p:nvSpPr>
          <p:cNvPr id="20483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5508625" y="1052513"/>
            <a:ext cx="3527425" cy="5072062"/>
          </a:xfrm>
        </p:spPr>
        <p:txBody>
          <a:bodyPr/>
          <a:lstStyle/>
          <a:p>
            <a:pPr eaLnBrk="1" hangingPunct="1">
              <a:buFont typeface="Wingdings" pitchFamily="2" charset="2"/>
              <a:buChar char="Ш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Вивернути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прихватку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 лицьовий бік</a:t>
            </a:r>
          </a:p>
          <a:p>
            <a:pPr eaLnBrk="1" hangingPunct="1">
              <a:buFont typeface="Wingdings 2" pitchFamily="18" charset="2"/>
              <a:buNone/>
            </a:pPr>
            <a:endParaRPr lang="uk-UA" dirty="0" smtClean="0"/>
          </a:p>
          <a:p>
            <a:pPr eaLnBrk="1" hangingPunct="1"/>
            <a:endParaRPr lang="uk-UA" dirty="0" smtClean="0"/>
          </a:p>
          <a:p>
            <a:pPr eaLnBrk="1" hangingPunct="1"/>
            <a:endParaRPr lang="uk-UA" dirty="0" smtClean="0"/>
          </a:p>
          <a:p>
            <a:pPr eaLnBrk="1" hangingPunct="1">
              <a:buFont typeface="Wingdings" pitchFamily="2" charset="2"/>
              <a:buChar char="Ш"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Припрасувати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прихватку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9" descr="IMG_3623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2484438" y="3789363"/>
            <a:ext cx="30956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43182"/>
            <a:ext cx="9144000" cy="48752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solidFill>
                  <a:srgbClr val="7030A0"/>
                </a:solidFill>
              </a:rPr>
              <a:t>                           </a:t>
            </a:r>
            <a:endParaRPr lang="uk-UA" b="1" dirty="0" smtClean="0"/>
          </a:p>
          <a:p>
            <a:pPr>
              <a:buNone/>
            </a:pPr>
            <a:r>
              <a:rPr lang="uk-UA" b="1" dirty="0" smtClean="0"/>
              <a:t>    Наш виріб має задовольняти такі вимоги:</a:t>
            </a:r>
            <a:endParaRPr lang="uk-UA" dirty="0" smtClean="0"/>
          </a:p>
          <a:p>
            <a:pPr lvl="0">
              <a:buNone/>
            </a:pPr>
            <a:r>
              <a:rPr lang="uk-UA" b="1" dirty="0" smtClean="0">
                <a:solidFill>
                  <a:srgbClr val="00B050"/>
                </a:solidFill>
              </a:rPr>
              <a:t>           Функціональні </a:t>
            </a:r>
            <a:r>
              <a:rPr lang="uk-UA" b="1" dirty="0" smtClean="0"/>
              <a:t>           </a:t>
            </a:r>
            <a:r>
              <a:rPr lang="uk-UA" b="1" dirty="0" smtClean="0">
                <a:solidFill>
                  <a:srgbClr val="0070C0"/>
                </a:solidFill>
              </a:rPr>
              <a:t>Ергономічні </a:t>
            </a:r>
          </a:p>
          <a:p>
            <a:pPr lvl="0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   Технологічні </a:t>
            </a:r>
            <a:r>
              <a:rPr lang="ru-RU" b="1" dirty="0" smtClean="0"/>
              <a:t>     </a:t>
            </a:r>
            <a:r>
              <a:rPr lang="uk-UA" b="1" dirty="0" smtClean="0">
                <a:solidFill>
                  <a:srgbClr val="7030A0"/>
                </a:solidFill>
              </a:rPr>
              <a:t>Економічні 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>       </a:t>
            </a:r>
            <a:r>
              <a:rPr lang="uk-UA" b="1" dirty="0" smtClean="0">
                <a:solidFill>
                  <a:srgbClr val="C00000"/>
                </a:solidFill>
              </a:rPr>
              <a:t>Естетичні 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3965571" y="4249743"/>
            <a:ext cx="107157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143504" y="3714752"/>
            <a:ext cx="1714512" cy="114300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 flipV="1">
            <a:off x="2071670" y="3786190"/>
            <a:ext cx="1643074" cy="107157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6429388" y="3500438"/>
            <a:ext cx="357190" cy="28575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214414" y="3500438"/>
            <a:ext cx="500066" cy="21431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928794" y="214290"/>
            <a:ext cx="53238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FF0000"/>
                </a:solidFill>
              </a:rPr>
              <a:t>Очікуваний результат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00010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1.Виготовлення прихваток </a:t>
            </a:r>
            <a:r>
              <a:rPr lang="ru-RU" sz="2800" dirty="0" err="1"/>
              <a:t>різної</a:t>
            </a:r>
            <a:r>
              <a:rPr lang="ru-RU" sz="2800" dirty="0"/>
              <a:t> </a:t>
            </a:r>
            <a:r>
              <a:rPr lang="ru-RU" sz="2800" dirty="0" err="1"/>
              <a:t>форми</a:t>
            </a:r>
            <a:r>
              <a:rPr lang="ru-RU" sz="2800" dirty="0"/>
              <a:t> з </a:t>
            </a:r>
            <a:r>
              <a:rPr lang="ru-RU" sz="2800" dirty="0" err="1"/>
              <a:t>використанням</a:t>
            </a:r>
            <a:r>
              <a:rPr lang="ru-RU" sz="2800" dirty="0"/>
              <a:t> </a:t>
            </a:r>
            <a:r>
              <a:rPr lang="ru-RU" sz="2800" dirty="0" err="1"/>
              <a:t>певних</a:t>
            </a:r>
            <a:r>
              <a:rPr lang="ru-RU" sz="2800" dirty="0"/>
              <a:t> </a:t>
            </a:r>
            <a:r>
              <a:rPr lang="ru-RU" sz="2800" dirty="0" err="1"/>
              <a:t>способів</a:t>
            </a:r>
            <a:r>
              <a:rPr lang="ru-RU" sz="2800" dirty="0"/>
              <a:t> оздоблення(</a:t>
            </a:r>
            <a:r>
              <a:rPr lang="ru-RU" sz="2800" dirty="0" err="1"/>
              <a:t>аплікації</a:t>
            </a:r>
            <a:r>
              <a:rPr lang="ru-RU" sz="2800" dirty="0"/>
              <a:t> </a:t>
            </a:r>
            <a:r>
              <a:rPr lang="ru-RU" sz="2800" dirty="0" err="1"/>
              <a:t>вишивки</a:t>
            </a:r>
            <a:r>
              <a:rPr lang="ru-RU" sz="2800" dirty="0"/>
              <a:t>)</a:t>
            </a:r>
          </a:p>
        </p:txBody>
      </p:sp>
    </p:spTree>
  </p:cSld>
  <p:clrMapOvr>
    <a:masterClrMapping/>
  </p:clrMapOvr>
  <p:transition advTm="1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1571625" y="642938"/>
            <a:ext cx="3990975" cy="5453062"/>
          </a:xfrm>
        </p:spPr>
        <p:txBody>
          <a:bodyPr/>
          <a:lstStyle/>
          <a:p>
            <a:pPr eaLnBrk="1" hangingPunct="1">
              <a:buFont typeface="Wingdings" pitchFamily="2" charset="2"/>
              <a:buChar char="Ш"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Зробити та пришити петельку з тасьми</a:t>
            </a:r>
          </a:p>
          <a:p>
            <a:pPr eaLnBrk="1" hangingPunct="1"/>
            <a:endParaRPr lang="uk-UA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uk-UA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uk-UA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Ш"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Приклеїти аплікацію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9" descr="IMG_362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6000"/>
          </a:blip>
          <a:srcRect/>
          <a:stretch>
            <a:fillRect/>
          </a:stretch>
        </p:blipFill>
        <p:spPr>
          <a:xfrm>
            <a:off x="5580063" y="765175"/>
            <a:ext cx="3124200" cy="2376488"/>
          </a:xfrm>
        </p:spPr>
      </p:pic>
      <p:pic>
        <p:nvPicPr>
          <p:cNvPr id="21508" name="Picture 15" descr="IMG_362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lum bright="6000"/>
          </a:blip>
          <a:srcRect/>
          <a:stretch>
            <a:fillRect/>
          </a:stretch>
        </p:blipFill>
        <p:spPr>
          <a:xfrm>
            <a:off x="5651500" y="3573463"/>
            <a:ext cx="3187700" cy="2592387"/>
          </a:xfrm>
        </p:spPr>
      </p:pic>
      <p:pic>
        <p:nvPicPr>
          <p:cNvPr id="21509" name="Picture 15" descr="IMG_3625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5643563" y="3571875"/>
            <a:ext cx="31877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558832">
            <a:off x="-61343" y="2249875"/>
            <a:ext cx="92442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І</a:t>
            </a:r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V</a:t>
            </a:r>
            <a:r>
              <a:rPr lang="uk-UA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. Заключний етап</a:t>
            </a:r>
            <a:endParaRPr lang="ru-RU" sz="7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85786" y="4000504"/>
            <a:ext cx="77059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Прихватки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ми пошили ,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Щоб наші господині краще жили,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Щоб руки не пекли 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Легко з печі витягали медівники  .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931783">
            <a:off x="-714460" y="2761770"/>
            <a:ext cx="10633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І. ОРГАНІЗАЦІЙНО-ПІДГОТОВЧИЙ ЕТАП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183880" cy="4677742"/>
          </a:xfrm>
        </p:spPr>
        <p:txBody>
          <a:bodyPr>
            <a:noAutofit/>
          </a:bodyPr>
          <a:lstStyle/>
          <a:p>
            <a:r>
              <a:rPr lang="uk-UA" sz="2400" dirty="0" smtClean="0"/>
              <a:t>1. Визначити тему проекту.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uk-UA" sz="2400" dirty="0" smtClean="0"/>
              <a:t>2. Визначити необхідний рівень знань, умінь і навичок.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uk-UA" sz="2400" dirty="0" smtClean="0"/>
              <a:t>3. Визначити, який матеріал використовувати для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uk-UA" sz="2400" dirty="0" smtClean="0"/>
              <a:t>       </a:t>
            </a:r>
            <a:r>
              <a:rPr lang="uk-UA" sz="1800" dirty="0" smtClean="0"/>
              <a:t>ПРИХВАТКИ</a:t>
            </a:r>
            <a:r>
              <a:rPr lang="uk-UA" sz="2400" dirty="0" smtClean="0"/>
              <a:t>  в цілому та її складників.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uk-UA" sz="2400" dirty="0" smtClean="0"/>
              <a:t>4. Ознайомитися з виробами-аналогами.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uk-UA" sz="2400" dirty="0" smtClean="0"/>
              <a:t>5. Визначити послідовність виконання роботи.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uk-UA" sz="2400" dirty="0" smtClean="0"/>
              <a:t>6. Підготувати необхідне обладнання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uk-UA" sz="2400" dirty="0" smtClean="0"/>
              <a:t>7. Проаналізувати зібрані відомості.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uk-UA" sz="2400" dirty="0" smtClean="0"/>
              <a:t>8. Розробити власну конструкцію виробу (оформити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uk-UA" sz="2400" dirty="0" smtClean="0"/>
              <a:t>       відповідну документацію, схеми креслень).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uk-UA" sz="2400" dirty="0" smtClean="0"/>
              <a:t>9. Виготовити виріб.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857232"/>
            <a:ext cx="8183880" cy="68407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 виконання проекту</a:t>
            </a: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785926"/>
            <a:ext cx="885828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Розробка технічного завдання. Вибір технологічного об'єкту.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Призначення проектованого виробу.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Для нас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кухня є не тільки приміщення, відведене для приготування їжі, але і місце генерування позитивної енергії, джерело матеріального і етичного благополуччя сім'ї. Саме за допомогою кухні можна позбавити сім'ю від невдач, максимально нейтралізувати дію негативної енергії на людину. Тому, будь-яка господиня формує затишок в своїх володіннях за допомогою дрібниць - деталей зовсім не головних, але значущих, що додають ту саму родзинку, яка і робить всю зовнішність приміщення незвичайно затишною, теплою і неповторною. Однією з таких дрібниць на кухні є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прихватка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Прихватка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незамінний помічник на кухні кожної господині, вона захищає нас від опіків під час приготування страв. Звичайно, щоб зняти каструлю з плити можна скористатися й ганчіркою, але чи буде вам приємно це робити? Наше завдання на сьогодні створити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прихватку</a:t>
            </a:r>
            <a:r>
              <a:rPr lang="uk-UA" dirty="0" smtClean="0"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яка б відповідала не лише своєму призначенню, а й слугувала б декоративною прикрасою для кухні, кабінету кулінарії.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" y="1545352"/>
            <a:ext cx="885828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Вимоги до конструкції.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Конструкція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прихватки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повинна бути: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функціональна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 відповідати призначенню , а саме, безпечна(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захища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руки від опіків);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ергономічна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(зручна): легко одягатись та легко зніматись не занадто велика та не занадто мала;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2800" dirty="0" smtClean="0">
                <a:solidFill>
                  <a:srgbClr val="00B0F0"/>
                </a:solidFill>
                <a:latin typeface="Arial" pitchFamily="34" charset="0"/>
                <a:ea typeface="Times New Roman" pitchFamily="18" charset="0"/>
              </a:rPr>
              <a:t>естетичн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</a:rPr>
              <a:t>та економічна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 відповідати інтер’єру кухні, декоративна та без значних матеріальних затрат.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14282" y="928670"/>
            <a:ext cx="835824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Вимоги до матеріалів.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Вимоги до матеріалів, придатних для виготовлення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прихватки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визначається призначенням та вимогам до конструкції.                                                  </a:t>
            </a:r>
            <a:r>
              <a:rPr lang="uk-UA" sz="2800" dirty="0" smtClean="0">
                <a:latin typeface="Arial" pitchFamily="34" charset="0"/>
                <a:ea typeface="Times New Roman" pitchFamily="18" charset="0"/>
              </a:rPr>
              <a:t>Тканина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повинна бути стійкою до високих температур, з низькою теплопровідністю, яскравою за кольором або колір тканини повинен відповідати інтер’єру приміщення, недорогою,зручною у догляданні та експлуатації. Тканину можна використовувати не нову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пошукати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дальніх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скринях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та шафах клаптики тканини та дати їм нове життя.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785813" y="2214563"/>
            <a:ext cx="5819775" cy="2143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928802"/>
            <a:ext cx="871543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ВИБІР ОПТИМАЛЬНОЇ МОДЕЛІ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46883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TS102468839</Template>
  <TotalTime>250</TotalTime>
  <Words>772</Words>
  <Application>Microsoft Office PowerPoint</Application>
  <PresentationFormat>Экран (4:3)</PresentationFormat>
  <Paragraphs>138</Paragraphs>
  <Slides>32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TS102468839</vt:lpstr>
      <vt:lpstr>Слайд 1</vt:lpstr>
      <vt:lpstr>Слайд 2</vt:lpstr>
      <vt:lpstr>Слайд 3</vt:lpstr>
      <vt:lpstr>Слайд 4</vt:lpstr>
      <vt:lpstr>1. Визначити тему проекту. 2. Визначити необхідний рівень знань, умінь і навичок. 3. Визначити, який матеріал використовувати для        ПРИХВАТКИ  в цілому та її складників. 4. Ознайомитися з виробами-аналогами.  5. Визначити послідовність виконання роботи. 6. Підготувати необхідне обладнання 7. Проаналізувати зібрані відомості. 8. Розробити власну конструкцію виробу (оформити        відповідну документацію, схеми креслень). 9. Виготовити виріб.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WORK</cp:lastModifiedBy>
  <cp:revision>32</cp:revision>
  <dcterms:created xsi:type="dcterms:W3CDTF">2012-03-08T10:54:11Z</dcterms:created>
  <dcterms:modified xsi:type="dcterms:W3CDTF">2012-11-04T09:11:24Z</dcterms:modified>
</cp:coreProperties>
</file>