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83" r:id="rId4"/>
    <p:sldId id="256" r:id="rId5"/>
    <p:sldId id="282" r:id="rId6"/>
    <p:sldId id="259" r:id="rId7"/>
    <p:sldId id="263" r:id="rId8"/>
    <p:sldId id="272" r:id="rId9"/>
    <p:sldId id="271" r:id="rId10"/>
    <p:sldId id="273" r:id="rId11"/>
    <p:sldId id="275" r:id="rId12"/>
    <p:sldId id="276" r:id="rId13"/>
    <p:sldId id="274" r:id="rId14"/>
    <p:sldId id="277" r:id="rId15"/>
    <p:sldId id="278" r:id="rId16"/>
    <p:sldId id="261" r:id="rId17"/>
    <p:sldId id="262" r:id="rId18"/>
    <p:sldId id="269" r:id="rId19"/>
    <p:sldId id="279" r:id="rId20"/>
    <p:sldId id="264" r:id="rId21"/>
    <p:sldId id="265" r:id="rId22"/>
    <p:sldId id="266" r:id="rId23"/>
    <p:sldId id="280" r:id="rId24"/>
    <p:sldId id="267" r:id="rId25"/>
    <p:sldId id="268" r:id="rId26"/>
    <p:sldId id="281" r:id="rId27"/>
    <p:sldId id="27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0" y="2204864"/>
            <a:ext cx="7772400" cy="1470025"/>
          </a:xfrm>
        </p:spPr>
        <p:txBody>
          <a:bodyPr/>
          <a:lstStyle>
            <a:lvl1pPr algn="l">
              <a:defRPr>
                <a:solidFill>
                  <a:schemeClr val="bg2">
                    <a:lumMod val="10000"/>
                  </a:schemeClr>
                </a:solidFill>
              </a:defRPr>
            </a:lvl1pPr>
          </a:lstStyle>
          <a:p>
            <a:r>
              <a:rPr lang="ru-RU" smtClean="0"/>
              <a:t>Образец заголовка</a:t>
            </a:r>
            <a:endParaRPr lang="ru-RU" dirty="0"/>
          </a:p>
        </p:txBody>
      </p:sp>
      <p:sp>
        <p:nvSpPr>
          <p:cNvPr id="3" name="Subtitle 2"/>
          <p:cNvSpPr>
            <a:spLocks noGrp="1"/>
          </p:cNvSpPr>
          <p:nvPr>
            <p:ph type="subTitle" idx="1"/>
          </p:nvPr>
        </p:nvSpPr>
        <p:spPr>
          <a:xfrm>
            <a:off x="-5104" y="3645024"/>
            <a:ext cx="6400800" cy="1008112"/>
          </a:xfrm>
        </p:spPr>
        <p:txBody>
          <a:bodyPr/>
          <a:lstStyle>
            <a:lvl1pPr marL="0" indent="0" algn="l">
              <a:buNone/>
              <a:defRPr sz="24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solidFill>
                  <a:schemeClr val="bg2">
                    <a:lumMod val="25000"/>
                  </a:schemeClr>
                </a:solidFill>
              </a:defRPr>
            </a:lvl1pPr>
          </a:lstStyle>
          <a:p>
            <a:fld id="{DE16499B-D42D-4BBC-A23D-1675B9084AED}" type="datetimeFigureOut">
              <a:rPr lang="ru-RU" smtClean="0"/>
              <a:pPr/>
              <a:t>04.11.2012</a:t>
            </a:fld>
            <a:endParaRPr lang="ru-RU"/>
          </a:p>
        </p:txBody>
      </p:sp>
      <p:sp>
        <p:nvSpPr>
          <p:cNvPr id="5" name="Footer Placeholder 4"/>
          <p:cNvSpPr>
            <a:spLocks noGrp="1"/>
          </p:cNvSpPr>
          <p:nvPr>
            <p:ph type="ftr" sz="quarter" idx="11"/>
          </p:nvPr>
        </p:nvSpPr>
        <p:spPr/>
        <p:txBody>
          <a:bodyPr/>
          <a:lstStyle>
            <a:lvl1pPr>
              <a:defRPr>
                <a:solidFill>
                  <a:schemeClr val="bg2">
                    <a:lumMod val="25000"/>
                  </a:schemeClr>
                </a:solidFill>
              </a:defRPr>
            </a:lvl1pPr>
          </a:lstStyle>
          <a:p>
            <a:endParaRPr lang="ru-RU"/>
          </a:p>
        </p:txBody>
      </p:sp>
      <p:sp>
        <p:nvSpPr>
          <p:cNvPr id="6" name="Slide Number Placeholder 5"/>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223676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83364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263087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192362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291926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117349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45226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192500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348559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42909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16499B-D42D-4BBC-A23D-1675B9084AED}" type="datetimeFigureOut">
              <a:rPr lang="ru-RU" smtClean="0"/>
              <a:pPr/>
              <a:t>04.11.2012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206416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3600000" scaled="0"/>
          <a:tileRect/>
        </a:gradFill>
        <a:effectLst/>
      </p:bgPr>
    </p:bg>
    <p:spTree>
      <p:nvGrpSpPr>
        <p:cNvPr id="1" name=""/>
        <p:cNvGrpSpPr/>
        <p:nvPr/>
      </p:nvGrpSpPr>
      <p:grpSpPr>
        <a:xfrm>
          <a:off x="0" y="0"/>
          <a:ext cx="0" cy="0"/>
          <a:chOff x="0" y="0"/>
          <a:chExt cx="0" cy="0"/>
        </a:xfrm>
      </p:grpSpPr>
      <p:pic>
        <p:nvPicPr>
          <p:cNvPr id="1028" name="Picture 4" descr="C:\Users\malves\AppData\Local\Microsoft\Windows\Temporary Internet Files\Content.IE5\EY41CVT9\MP900422835[1].jpg"/>
          <p:cNvPicPr>
            <a:picLocks noChangeAspect="1" noChangeArrowheads="1"/>
          </p:cNvPicPr>
          <p:nvPr/>
        </p:nvPicPr>
        <p:blipFill rotWithShape="1">
          <a:blip r:embed="rId13" cstate="print">
            <a:extLst>
              <a:ext uri="{BEBA8EAE-BF5A-486C-A8C5-ECC9F3942E4B}">
                <a14:imgProps xmlns="" xmlns:a14="http://schemas.microsoft.com/office/drawing/2010/main">
                  <a14:imgLayer r:embed="rId15">
                    <a14:imgEffect>
                      <a14:artisticPaintBrush/>
                    </a14:imgEffect>
                  </a14:imgLayer>
                </a14:imgProps>
              </a:ext>
              <a:ext uri="{28A0092B-C50C-407E-A947-70E740481C1C}">
                <a14:useLocalDpi xmlns="" xmlns:a14="http://schemas.microsoft.com/office/drawing/2010/main" val="0"/>
              </a:ext>
            </a:extLst>
          </a:blip>
          <a:srcRect l="1995" t="160" r="9369" b="-160"/>
          <a:stretch/>
        </p:blipFill>
        <p:spPr bwMode="auto">
          <a:xfrm>
            <a:off x="4480440" y="-1586"/>
            <a:ext cx="466356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6499B-D42D-4BBC-A23D-1675B9084AED}" type="datetimeFigureOut">
              <a:rPr lang="ru-RU" smtClean="0"/>
              <a:pPr/>
              <a:t>04.11.2012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C5B22-7E04-4212-8F3A-9D4F01DADD46}" type="slidenum">
              <a:rPr lang="ru-RU" smtClean="0"/>
              <a:pPr/>
              <a:t>‹#›</a:t>
            </a:fld>
            <a:endParaRPr lang="ru-RU"/>
          </a:p>
        </p:txBody>
      </p:sp>
    </p:spTree>
    <p:extLst>
      <p:ext uri="{BB962C8B-B14F-4D97-AF65-F5344CB8AC3E}">
        <p14:creationId xmlns="" xmlns:p14="http://schemas.microsoft.com/office/powerpoint/2010/main" val="13623533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bg2">
              <a:lumMod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4290"/>
            <a:ext cx="4572000" cy="923330"/>
          </a:xfrm>
          <a:prstGeom prst="rect">
            <a:avLst/>
          </a:prstGeom>
        </p:spPr>
        <p:txBody>
          <a:bodyPr>
            <a:spAutoFit/>
          </a:bodyPr>
          <a:lstStyle/>
          <a:p>
            <a:r>
              <a:rPr lang="ru-RU" dirty="0" smtClean="0"/>
              <a:t>    Зош І—ІІІ </a:t>
            </a:r>
            <a:r>
              <a:rPr lang="ru-RU" dirty="0"/>
              <a:t>ступенів смт Товсте </a:t>
            </a:r>
            <a:endParaRPr lang="ru-RU" dirty="0" smtClean="0"/>
          </a:p>
          <a:p>
            <a:r>
              <a:rPr lang="ru-RU" dirty="0" smtClean="0"/>
              <a:t>        Заліщицького </a:t>
            </a:r>
            <a:r>
              <a:rPr lang="ru-RU" dirty="0"/>
              <a:t>району </a:t>
            </a:r>
            <a:endParaRPr lang="ru-RU" dirty="0" smtClean="0"/>
          </a:p>
          <a:p>
            <a:r>
              <a:rPr lang="ru-RU" dirty="0" smtClean="0"/>
              <a:t>       Тернопільської </a:t>
            </a:r>
            <a:r>
              <a:rPr lang="ru-RU" dirty="0" err="1"/>
              <a:t>області</a:t>
            </a:r>
            <a:endParaRPr lang="ru-RU" dirty="0"/>
          </a:p>
        </p:txBody>
      </p:sp>
      <p:pic>
        <p:nvPicPr>
          <p:cNvPr id="5" name="Рисунок 4" descr="getImagМИ e.jpeg"/>
          <p:cNvPicPr>
            <a:picLocks noChangeAspect="1"/>
          </p:cNvPicPr>
          <p:nvPr/>
        </p:nvPicPr>
        <p:blipFill>
          <a:blip r:embed="rId2" cstate="print"/>
          <a:stretch>
            <a:fillRect/>
          </a:stretch>
        </p:blipFill>
        <p:spPr>
          <a:xfrm>
            <a:off x="5286380" y="0"/>
            <a:ext cx="3857620" cy="2893215"/>
          </a:xfrm>
          <a:prstGeom prst="ellipse">
            <a:avLst/>
          </a:prstGeom>
          <a:ln>
            <a:noFill/>
          </a:ln>
          <a:effectLst>
            <a:softEdge rad="112500"/>
          </a:effectLst>
        </p:spPr>
      </p:pic>
      <p:sp>
        <p:nvSpPr>
          <p:cNvPr id="7" name="Прямоугольник 6"/>
          <p:cNvSpPr/>
          <p:nvPr/>
        </p:nvSpPr>
        <p:spPr>
          <a:xfrm>
            <a:off x="6072166" y="4303455"/>
            <a:ext cx="3071834" cy="2554545"/>
          </a:xfrm>
          <a:prstGeom prst="rect">
            <a:avLst/>
          </a:prstGeom>
          <a:noFill/>
        </p:spPr>
        <p:txBody>
          <a:bodyPr wrap="square">
            <a:spAutoFit/>
          </a:bodyPr>
          <a:lstStyle/>
          <a:p>
            <a:r>
              <a:rPr lang="uk-UA" sz="2000" dirty="0">
                <a:effectLst>
                  <a:glow rad="101600">
                    <a:schemeClr val="bg1">
                      <a:alpha val="60000"/>
                    </a:schemeClr>
                  </a:glow>
                </a:effectLst>
              </a:rPr>
              <a:t>Виконали: Учні 8-А класу</a:t>
            </a:r>
          </a:p>
          <a:p>
            <a:r>
              <a:rPr lang="uk-UA" sz="2000" dirty="0" err="1" smtClean="0">
                <a:effectLst>
                  <a:glow rad="101600">
                    <a:schemeClr val="bg1">
                      <a:alpha val="60000"/>
                    </a:schemeClr>
                  </a:glow>
                </a:effectLst>
              </a:rPr>
              <a:t>Мендик</a:t>
            </a:r>
            <a:r>
              <a:rPr lang="uk-UA" sz="2000" dirty="0" smtClean="0">
                <a:effectLst>
                  <a:glow rad="101600">
                    <a:schemeClr val="bg1">
                      <a:alpha val="60000"/>
                    </a:schemeClr>
                  </a:glow>
                </a:effectLst>
              </a:rPr>
              <a:t> З. </a:t>
            </a:r>
          </a:p>
          <a:p>
            <a:r>
              <a:rPr lang="uk-UA" sz="2000" dirty="0" err="1" smtClean="0">
                <a:effectLst>
                  <a:glow rad="101600">
                    <a:schemeClr val="bg1">
                      <a:alpha val="60000"/>
                    </a:schemeClr>
                  </a:glow>
                </a:effectLst>
              </a:rPr>
              <a:t>Лещишин</a:t>
            </a:r>
            <a:r>
              <a:rPr lang="uk-UA" sz="2000" dirty="0" smtClean="0">
                <a:effectLst>
                  <a:glow rad="101600">
                    <a:schemeClr val="bg1">
                      <a:alpha val="60000"/>
                    </a:schemeClr>
                  </a:glow>
                </a:effectLst>
              </a:rPr>
              <a:t> </a:t>
            </a:r>
            <a:r>
              <a:rPr lang="uk-UA" sz="2000" dirty="0">
                <a:effectLst>
                  <a:glow rad="101600">
                    <a:schemeClr val="bg1">
                      <a:alpha val="60000"/>
                    </a:schemeClr>
                  </a:glow>
                </a:effectLst>
              </a:rPr>
              <a:t>М</a:t>
            </a:r>
            <a:r>
              <a:rPr lang="uk-UA" sz="2000" dirty="0" smtClean="0">
                <a:effectLst>
                  <a:glow rad="101600">
                    <a:schemeClr val="bg1">
                      <a:alpha val="60000"/>
                    </a:schemeClr>
                  </a:glow>
                </a:effectLst>
              </a:rPr>
              <a:t>.</a:t>
            </a:r>
            <a:endParaRPr lang="uk-UA" sz="2000" dirty="0">
              <a:effectLst>
                <a:glow rad="101600">
                  <a:schemeClr val="bg1">
                    <a:alpha val="60000"/>
                  </a:schemeClr>
                </a:glow>
              </a:effectLst>
            </a:endParaRPr>
          </a:p>
          <a:p>
            <a:r>
              <a:rPr lang="uk-UA" sz="2000" dirty="0" smtClean="0">
                <a:effectLst>
                  <a:glow rad="101600">
                    <a:schemeClr val="bg1">
                      <a:alpha val="60000"/>
                    </a:schemeClr>
                  </a:glow>
                </a:effectLst>
              </a:rPr>
              <a:t>Котик Ю. </a:t>
            </a:r>
          </a:p>
          <a:p>
            <a:r>
              <a:rPr lang="uk-UA" sz="2000" dirty="0" err="1" smtClean="0">
                <a:effectLst>
                  <a:glow rad="101600">
                    <a:schemeClr val="bg1">
                      <a:alpha val="60000"/>
                    </a:schemeClr>
                  </a:glow>
                </a:effectLst>
              </a:rPr>
              <a:t>Конет</a:t>
            </a:r>
            <a:r>
              <a:rPr lang="uk-UA" sz="2000" dirty="0" smtClean="0">
                <a:effectLst>
                  <a:glow rad="101600">
                    <a:schemeClr val="bg1">
                      <a:alpha val="60000"/>
                    </a:schemeClr>
                  </a:glow>
                </a:effectLst>
              </a:rPr>
              <a:t> С.</a:t>
            </a:r>
            <a:endParaRPr lang="uk-UA" sz="2000" dirty="0">
              <a:effectLst>
                <a:glow rad="101600">
                  <a:schemeClr val="bg1">
                    <a:alpha val="60000"/>
                  </a:schemeClr>
                </a:glow>
              </a:effectLst>
            </a:endParaRPr>
          </a:p>
          <a:p>
            <a:r>
              <a:rPr lang="uk-UA" sz="2000" dirty="0">
                <a:effectLst>
                  <a:glow rad="101600">
                    <a:schemeClr val="bg1">
                      <a:alpha val="60000"/>
                    </a:schemeClr>
                  </a:glow>
                </a:effectLst>
              </a:rPr>
              <a:t>Керівник-вчитель </a:t>
            </a:r>
            <a:endParaRPr lang="uk-UA" sz="2000" dirty="0" smtClean="0">
              <a:effectLst>
                <a:glow rad="101600">
                  <a:schemeClr val="bg1">
                    <a:alpha val="60000"/>
                  </a:schemeClr>
                </a:glow>
              </a:effectLst>
            </a:endParaRPr>
          </a:p>
          <a:p>
            <a:r>
              <a:rPr lang="uk-UA" sz="2000" dirty="0" smtClean="0">
                <a:effectLst>
                  <a:glow rad="101600">
                    <a:schemeClr val="bg1">
                      <a:alpha val="60000"/>
                    </a:schemeClr>
                  </a:glow>
                </a:effectLst>
              </a:rPr>
              <a:t>Обслуговуючої </a:t>
            </a:r>
            <a:r>
              <a:rPr lang="uk-UA" sz="2000" dirty="0">
                <a:effectLst>
                  <a:glow rad="101600">
                    <a:schemeClr val="bg1">
                      <a:alpha val="60000"/>
                    </a:schemeClr>
                  </a:glow>
                </a:effectLst>
              </a:rPr>
              <a:t>праці </a:t>
            </a:r>
            <a:endParaRPr lang="uk-UA" sz="2000" dirty="0" smtClean="0">
              <a:effectLst>
                <a:glow rad="101600">
                  <a:schemeClr val="bg1">
                    <a:alpha val="60000"/>
                  </a:schemeClr>
                </a:glow>
              </a:effectLst>
            </a:endParaRPr>
          </a:p>
          <a:p>
            <a:r>
              <a:rPr lang="uk-UA" sz="2000" dirty="0" smtClean="0">
                <a:effectLst>
                  <a:glow rad="101600">
                    <a:schemeClr val="bg1">
                      <a:alpha val="60000"/>
                    </a:schemeClr>
                  </a:glow>
                </a:effectLst>
              </a:rPr>
              <a:t>Сусідко </a:t>
            </a:r>
            <a:r>
              <a:rPr lang="uk-UA" sz="2000" dirty="0">
                <a:effectLst>
                  <a:glow rad="101600">
                    <a:schemeClr val="bg1">
                      <a:alpha val="60000"/>
                    </a:schemeClr>
                  </a:glow>
                </a:effectLst>
              </a:rPr>
              <a:t>Ніна Олексіївна</a:t>
            </a:r>
          </a:p>
        </p:txBody>
      </p:sp>
      <p:sp>
        <p:nvSpPr>
          <p:cNvPr id="8" name="Прямоугольник 7"/>
          <p:cNvSpPr/>
          <p:nvPr/>
        </p:nvSpPr>
        <p:spPr>
          <a:xfrm>
            <a:off x="-428660" y="1285860"/>
            <a:ext cx="63586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ТЕМА ПРОЕКТУ: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142844" y="2071678"/>
            <a:ext cx="687752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Великодній</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сувенір</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dirty="0">
                <a:solidFill>
                  <a:srgbClr val="00B0F0"/>
                </a:solidFill>
              </a:rPr>
              <a:t>”</a:t>
            </a:r>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Прямоугольник 9"/>
          <p:cNvSpPr/>
          <p:nvPr/>
        </p:nvSpPr>
        <p:spPr>
          <a:xfrm>
            <a:off x="0" y="2500306"/>
            <a:ext cx="484428" cy="1015663"/>
          </a:xfrm>
          <a:prstGeom prst="rect">
            <a:avLst/>
          </a:prstGeom>
        </p:spPr>
        <p:txBody>
          <a:bodyPr wrap="none">
            <a:spAutoFit/>
          </a:bodyPr>
          <a:lstStyle/>
          <a:p>
            <a:r>
              <a:rPr lang="ru-RU" sz="6000" dirty="0" smtClean="0">
                <a:solidFill>
                  <a:srgbClr val="00B0F0"/>
                </a:solidFill>
              </a:rPr>
              <a:t>”</a:t>
            </a:r>
            <a:endParaRPr lang="ru-RU" sz="6000" dirty="0"/>
          </a:p>
        </p:txBody>
      </p:sp>
      <p:pic>
        <p:nvPicPr>
          <p:cNvPr id="11" name="Рисунок 10" descr="P3140751.JPG"/>
          <p:cNvPicPr>
            <a:picLocks noChangeAspect="1"/>
          </p:cNvPicPr>
          <p:nvPr/>
        </p:nvPicPr>
        <p:blipFill>
          <a:blip r:embed="rId3" cstate="print"/>
          <a:stretch>
            <a:fillRect/>
          </a:stretch>
        </p:blipFill>
        <p:spPr>
          <a:xfrm>
            <a:off x="142844" y="3571876"/>
            <a:ext cx="4214842" cy="31611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5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SC02906.JPG"/>
          <p:cNvPicPr>
            <a:picLocks noChangeAspect="1"/>
          </p:cNvPicPr>
          <p:nvPr/>
        </p:nvPicPr>
        <p:blipFill>
          <a:blip r:embed="rId2" cstate="print"/>
          <a:stretch>
            <a:fillRect/>
          </a:stretch>
        </p:blipFill>
        <p:spPr>
          <a:xfrm>
            <a:off x="0" y="1928802"/>
            <a:ext cx="4535225" cy="340141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02908.JPG"/>
          <p:cNvPicPr>
            <a:picLocks noChangeAspect="1"/>
          </p:cNvPicPr>
          <p:nvPr/>
        </p:nvPicPr>
        <p:blipFill>
          <a:blip r:embed="rId2" cstate="print"/>
          <a:stretch>
            <a:fillRect/>
          </a:stretch>
        </p:blipFill>
        <p:spPr>
          <a:xfrm>
            <a:off x="1" y="2143116"/>
            <a:ext cx="4535225" cy="34014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01865.JPG"/>
          <p:cNvPicPr>
            <a:picLocks noChangeAspect="1"/>
          </p:cNvPicPr>
          <p:nvPr/>
        </p:nvPicPr>
        <p:blipFill>
          <a:blip r:embed="rId2" cstate="print"/>
          <a:stretch>
            <a:fillRect/>
          </a:stretch>
        </p:blipFill>
        <p:spPr>
          <a:xfrm>
            <a:off x="0" y="142852"/>
            <a:ext cx="4554155" cy="65722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01860.JPG"/>
          <p:cNvPicPr>
            <a:picLocks noChangeAspect="1"/>
          </p:cNvPicPr>
          <p:nvPr/>
        </p:nvPicPr>
        <p:blipFill>
          <a:blip r:embed="rId2" cstate="print"/>
          <a:stretch>
            <a:fillRect/>
          </a:stretch>
        </p:blipFill>
        <p:spPr>
          <a:xfrm>
            <a:off x="0" y="428603"/>
            <a:ext cx="4429124" cy="59054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85860"/>
            <a:ext cx="4214842" cy="3857652"/>
          </a:xfrm>
        </p:spPr>
        <p:txBody>
          <a:bodyPr>
            <a:normAutofit fontScale="77500" lnSpcReduction="20000"/>
          </a:bodyPr>
          <a:lstStyle/>
          <a:p>
            <a:r>
              <a:rPr lang="ru-RU" dirty="0" smtClean="0"/>
              <a:t>У </a:t>
            </a:r>
            <a:r>
              <a:rPr lang="ru-RU" dirty="0" err="1" smtClean="0"/>
              <a:t>результаті</a:t>
            </a:r>
            <a:r>
              <a:rPr lang="ru-RU" dirty="0" smtClean="0"/>
              <a:t> </a:t>
            </a:r>
            <a:r>
              <a:rPr lang="ru-RU" dirty="0" err="1" smtClean="0"/>
              <a:t>проведеного</a:t>
            </a:r>
            <a:r>
              <a:rPr lang="ru-RU" dirty="0" smtClean="0"/>
              <a:t> аналізу моделей- </a:t>
            </a:r>
            <a:r>
              <a:rPr lang="ru-RU" dirty="0" err="1" smtClean="0"/>
              <a:t>аналогів</a:t>
            </a:r>
            <a:r>
              <a:rPr lang="ru-RU" dirty="0" smtClean="0"/>
              <a:t> </a:t>
            </a:r>
            <a:r>
              <a:rPr lang="ru-RU" dirty="0" err="1" smtClean="0"/>
              <a:t>можна</a:t>
            </a:r>
            <a:r>
              <a:rPr lang="ru-RU" dirty="0" smtClean="0"/>
              <a:t> зробити </a:t>
            </a:r>
            <a:r>
              <a:rPr lang="ru-RU" dirty="0" err="1" smtClean="0"/>
              <a:t>такий</a:t>
            </a:r>
            <a:r>
              <a:rPr lang="ru-RU" dirty="0" smtClean="0"/>
              <a:t> </a:t>
            </a:r>
            <a:r>
              <a:rPr lang="ru-RU" dirty="0" err="1" smtClean="0"/>
              <a:t>висновок</a:t>
            </a:r>
            <a:r>
              <a:rPr lang="ru-RU" dirty="0" smtClean="0"/>
              <a:t>: </a:t>
            </a:r>
            <a:r>
              <a:rPr lang="ru-RU" dirty="0" err="1" smtClean="0"/>
              <a:t>сучасна</a:t>
            </a:r>
            <a:endParaRPr lang="ru-RU" dirty="0" smtClean="0"/>
          </a:p>
          <a:p>
            <a:r>
              <a:rPr lang="ru-RU" dirty="0" smtClean="0"/>
              <a:t>мода не </a:t>
            </a:r>
            <a:r>
              <a:rPr lang="ru-RU" dirty="0" err="1" smtClean="0"/>
              <a:t>має</a:t>
            </a:r>
            <a:r>
              <a:rPr lang="ru-RU" dirty="0" smtClean="0"/>
              <a:t> </a:t>
            </a:r>
            <a:r>
              <a:rPr lang="ru-RU" dirty="0" err="1" smtClean="0"/>
              <a:t>чітких</a:t>
            </a:r>
            <a:r>
              <a:rPr lang="ru-RU" dirty="0" smtClean="0"/>
              <a:t> правил, що </a:t>
            </a:r>
            <a:r>
              <a:rPr lang="ru-RU" dirty="0" err="1" smtClean="0"/>
              <a:t>визначають</a:t>
            </a:r>
            <a:r>
              <a:rPr lang="ru-RU" dirty="0" smtClean="0"/>
              <a:t>:</a:t>
            </a:r>
          </a:p>
          <a:p>
            <a:pPr lvl="0"/>
            <a:r>
              <a:rPr lang="ru-RU" dirty="0" err="1" smtClean="0"/>
              <a:t>колір</a:t>
            </a:r>
            <a:r>
              <a:rPr lang="ru-RU" dirty="0" smtClean="0"/>
              <a:t>;</a:t>
            </a:r>
          </a:p>
          <a:p>
            <a:pPr lvl="0"/>
            <a:r>
              <a:rPr lang="ru-RU" dirty="0" smtClean="0"/>
              <a:t>рисунок;</a:t>
            </a:r>
          </a:p>
          <a:p>
            <a:pPr lvl="0"/>
            <a:r>
              <a:rPr lang="ru-RU" dirty="0" smtClean="0"/>
              <a:t>форму;</a:t>
            </a:r>
          </a:p>
          <a:p>
            <a:r>
              <a:rPr lang="uk-UA" dirty="0" smtClean="0"/>
              <a:t>Усі вироби відповідають своєму призначенню</a:t>
            </a:r>
            <a:endParaRPr lang="ru-RU" dirty="0"/>
          </a:p>
        </p:txBody>
      </p:sp>
      <p:sp>
        <p:nvSpPr>
          <p:cNvPr id="1026" name="WordArt 2"/>
          <p:cNvSpPr>
            <a:spLocks noChangeArrowheads="1" noChangeShapeType="1" noTextEdit="1"/>
          </p:cNvSpPr>
          <p:nvPr/>
        </p:nvSpPr>
        <p:spPr bwMode="auto">
          <a:xfrm>
            <a:off x="0" y="0"/>
            <a:ext cx="4714908" cy="520715"/>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Вироби - аналоги та  </a:t>
            </a:r>
            <a:r>
              <a:rPr lang="ru-RU" sz="3600" kern="10" spc="0" dirty="0" err="1" smtClean="0">
                <a:ln w="19050">
                  <a:solidFill>
                    <a:srgbClr val="99CCFF"/>
                  </a:solidFill>
                  <a:round/>
                  <a:headEnd/>
                  <a:tailEnd/>
                </a:ln>
                <a:solidFill>
                  <a:srgbClr val="0066CC"/>
                </a:solidFill>
                <a:effectLst>
                  <a:outerShdw dist="35921" dir="2700000" algn="ctr" rotWithShape="0">
                    <a:srgbClr val="990000"/>
                  </a:outerShdw>
                </a:effectLst>
                <a:latin typeface="Impact"/>
              </a:rPr>
              <a:t>їх</a:t>
            </a:r>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  аналіз</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57430"/>
            <a:ext cx="4547078" cy="1446550"/>
          </a:xfrm>
          <a:prstGeom prst="rect">
            <a:avLst/>
          </a:prstGeom>
          <a:noFill/>
        </p:spPr>
        <p:txBody>
          <a:bodyPr wrap="none" lIns="91440" tIns="45720" rIns="91440" bIns="45720">
            <a:spAutoFit/>
          </a:bodyPr>
          <a:lstStyle/>
          <a:p>
            <a:pPr algn="ctr"/>
            <a:r>
              <a:rPr lang="uk-UA" sz="4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Обгрунтування</a:t>
            </a:r>
            <a:r>
              <a:rPr lang="uk-UA"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a:p>
            <a:pPr algn="ctr"/>
            <a:r>
              <a:rPr lang="uk-UA"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виробу</a:t>
            </a:r>
            <a:endParaRPr lang="ru-RU"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664370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Весна – чудова пора року , яка дарує багато сонця,тепла і радості усьому живому </a:t>
            </a:r>
            <a:r>
              <a:rPr kumimoji="0" lang="uk-UA"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.Весна</a:t>
            </a:r>
            <a:r>
              <a:rPr kumimoji="0" lang="uk-UA"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це квіти і маленькі листочки на деревах . А дуже скоро дерева зашумлять новим листям . Предки слов’ян , починали рік саме з весни , вірили у те , що її на крилах приносять птахи із вирію . Навесні , із сонцем , стається диво : з яєць птахи висиджують пташенят . Це </a:t>
            </a:r>
            <a:r>
              <a:rPr kumimoji="0" lang="uk-UA"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диво-</a:t>
            </a:r>
            <a:r>
              <a:rPr kumimoji="0" lang="uk-UA"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яйця. Таємниця зародження життя </a:t>
            </a:r>
            <a:r>
              <a:rPr kumimoji="0" lang="uk-UA"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тисячолітями</a:t>
            </a:r>
            <a:r>
              <a:rPr kumimoji="0" lang="uk-UA"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була чудом для стародавніх людей , вони мали звичай обдаровувати себе „ красними ” яєчками . </a:t>
            </a:r>
            <a:endParaRPr kumimoji="0" lang="uk-UA"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671514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Ще на початку розвитку людства наші пращури вважали яйце джерелом життя і початку всесвіту , про нього складали розмаїті легенди . Відомий грецький історик Геродот, який жив  у п’ятому столітті до народження Христа, в історичних працях писав , що  світ , створений з яйця чарівного птаха Фенікса . Воно лежало у храмі бога Сонця . З</a:t>
            </a:r>
            <a:r>
              <a:rPr kumimoji="0" lang="uk-UA" sz="28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його шкарлупи виникло небо , з білка – вода, а з жовтка наша земля . Ось і ми виконали великодній сувенір під назвою „ Яйце птаха Фенікса ”</a:t>
            </a:r>
            <a:endParaRPr kumimoji="0" lang="uk-UA"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704192"/>
            <a:ext cx="4572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В-е-с-е-л-к-а</a:t>
            </a: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І диво ж то яке !  Має це слово сім букв , як і веселка в небі сім кольорів . І світить </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Воно нам для того  , щоб ми в  писанках  вичитували мудрість народу .</a:t>
            </a:r>
          </a:p>
          <a:p>
            <a:pPr marL="0" marR="0" lvl="0" indent="0" algn="l" defTabSz="914400" rtl="0" eaLnBrk="0" fontAlgn="base" latinLnBrk="0" hangingPunct="0">
              <a:lnSpc>
                <a:spcPct val="100000"/>
              </a:lnSpc>
              <a:spcBef>
                <a:spcPct val="0"/>
              </a:spcBef>
              <a:spcAft>
                <a:spcPct val="0"/>
              </a:spcAft>
              <a:buClrTx/>
              <a:buSzTx/>
              <a:buFontTx/>
              <a:buNone/>
              <a:tabLst/>
            </a:pPr>
            <a:r>
              <a:rPr lang="uk-UA" sz="2000" dirty="0" smtClean="0">
                <a:latin typeface="Calibri" pitchFamily="34" charset="0"/>
                <a:cs typeface="Times New Roman" pitchFamily="18" charset="0"/>
              </a:rPr>
              <a:t> У багатьох культурах веселка символізувала нескінченне милосердя Бога , його любов до людей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cs typeface="Times New Roman" pitchFamily="18" charset="0"/>
              </a:rPr>
              <a:t>За біблійною легендою , веселка – це знак угоди між Богом та людьми</a:t>
            </a:r>
            <a:r>
              <a:rPr kumimoji="0" lang="uk-UA" sz="2000" b="0" i="0" u="none" strike="noStrike" cap="none" normalizeH="0" dirty="0" smtClean="0">
                <a:ln>
                  <a:noFill/>
                </a:ln>
                <a:solidFill>
                  <a:schemeClr val="tx1"/>
                </a:solidFill>
                <a:effectLst/>
                <a:latin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uk-UA" sz="2000" baseline="0" dirty="0" smtClean="0">
                <a:latin typeface="Calibri" pitchFamily="34" charset="0"/>
                <a:cs typeface="Times New Roman" pitchFamily="18" charset="0"/>
              </a:rPr>
              <a:t>Після</a:t>
            </a:r>
            <a:r>
              <a:rPr lang="uk-UA" sz="2000" dirty="0" smtClean="0">
                <a:latin typeface="Calibri" pitchFamily="34" charset="0"/>
                <a:cs typeface="Times New Roman" pitchFamily="18" charset="0"/>
              </a:rPr>
              <a:t> потопу Бог пообіцяв справедливому Ною , який урятувався з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cs typeface="Times New Roman" pitchFamily="18" charset="0"/>
              </a:rPr>
              <a:t>Родиною</a:t>
            </a:r>
            <a:r>
              <a:rPr kumimoji="0" lang="uk-UA" sz="2000" b="0" i="0" u="none" strike="noStrike" cap="none" normalizeH="0" dirty="0" smtClean="0">
                <a:ln>
                  <a:noFill/>
                </a:ln>
                <a:solidFill>
                  <a:schemeClr val="tx1"/>
                </a:solidFill>
                <a:effectLst/>
                <a:latin typeface="Calibri" pitchFamily="34" charset="0"/>
                <a:cs typeface="Times New Roman" pitchFamily="18" charset="0"/>
              </a:rPr>
              <a:t> , що більше ніколи не  насилатиме на землю такої страшної </a:t>
            </a:r>
          </a:p>
          <a:p>
            <a:pPr lvl="0" eaLnBrk="0" fontAlgn="base" hangingPunct="0">
              <a:spcBef>
                <a:spcPct val="0"/>
              </a:spcBef>
              <a:spcAft>
                <a:spcPct val="0"/>
              </a:spcAft>
            </a:pPr>
            <a:r>
              <a:rPr lang="uk-UA" sz="2000" dirty="0" err="1" smtClean="0">
                <a:latin typeface="Calibri" pitchFamily="34" charset="0"/>
                <a:cs typeface="Times New Roman" pitchFamily="18" charset="0"/>
              </a:rPr>
              <a:t>н</a:t>
            </a:r>
            <a:r>
              <a:rPr lang="uk-UA" sz="2000" baseline="0" dirty="0" err="1" smtClean="0">
                <a:latin typeface="Calibri" pitchFamily="34" charset="0"/>
                <a:cs typeface="Times New Roman" pitchFamily="18" charset="0"/>
              </a:rPr>
              <a:t>іщивної</a:t>
            </a:r>
            <a:r>
              <a:rPr lang="uk-UA" sz="2000" dirty="0" smtClean="0">
                <a:latin typeface="Calibri" pitchFamily="34" charset="0"/>
                <a:cs typeface="Times New Roman" pitchFamily="18" charset="0"/>
              </a:rPr>
              <a:t> зливи , на згадку </a:t>
            </a:r>
            <a:r>
              <a:rPr lang="uk-UA" sz="2000" dirty="0" smtClean="0">
                <a:latin typeface="Calibri" pitchFamily="34" charset="0"/>
                <a:ea typeface="Calibri" pitchFamily="34" charset="0"/>
                <a:cs typeface="Times New Roman" pitchFamily="18" charset="0"/>
              </a:rPr>
              <a:t>про це він створив веселку , або райдугу , тобто </a:t>
            </a:r>
          </a:p>
          <a:p>
            <a:pPr lvl="0" eaLnBrk="0" fontAlgn="base" hangingPunct="0">
              <a:spcBef>
                <a:spcPct val="0"/>
              </a:spcBef>
              <a:spcAft>
                <a:spcPct val="0"/>
              </a:spcAft>
            </a:pPr>
            <a:r>
              <a:rPr lang="uk-UA" sz="2000" dirty="0" smtClean="0">
                <a:latin typeface="Calibri" pitchFamily="34" charset="0"/>
                <a:ea typeface="Calibri" pitchFamily="34" charset="0"/>
                <a:cs typeface="Times New Roman" pitchFamily="18" charset="0"/>
              </a:rPr>
              <a:t>Райську дугу </a:t>
            </a: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1468427">
            <a:off x="-406317" y="2921169"/>
            <a:ext cx="9956636" cy="1015663"/>
          </a:xfrm>
          <a:prstGeom prst="rect">
            <a:avLst/>
          </a:prstGeom>
          <a:noFill/>
        </p:spPr>
        <p:txBody>
          <a:bodyPr wrap="none" lIns="91440" tIns="45720" rIns="91440" bIns="45720">
            <a:spAutoFit/>
          </a:bodyPr>
          <a:lstStyle/>
          <a:p>
            <a:pPr algn="ctr"/>
            <a:r>
              <a:rPr lang="uk-U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Arial" pitchFamily="34" charset="0"/>
                <a:ea typeface="Times New Roman" pitchFamily="18" charset="0"/>
              </a:rPr>
              <a:t>ІІ. Конструкторський етап</a:t>
            </a:r>
            <a:endParaRPr lang="ru-RU" sz="60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00108"/>
            <a:ext cx="8686800" cy="4875234"/>
          </a:xfrm>
        </p:spPr>
        <p:txBody>
          <a:bodyPr>
            <a:normAutofit fontScale="25000" lnSpcReduction="20000"/>
          </a:bodyPr>
          <a:lstStyle/>
          <a:p>
            <a:pPr>
              <a:buNone/>
            </a:pPr>
            <a:r>
              <a:rPr lang="uk-UA" sz="8000" dirty="0" smtClean="0">
                <a:solidFill>
                  <a:srgbClr val="7030A0"/>
                </a:solidFill>
              </a:rPr>
              <a:t>                                                                </a:t>
            </a:r>
            <a:r>
              <a:rPr lang="uk-UA" sz="8000" b="1" dirty="0" smtClean="0">
                <a:solidFill>
                  <a:srgbClr val="FF0000"/>
                </a:solidFill>
                <a:latin typeface="Book Antiqua" pitchFamily="18" charset="0"/>
              </a:rPr>
              <a:t>Робота гуртова творить діла.</a:t>
            </a:r>
            <a:r>
              <a:rPr lang="uk-UA" sz="8000" i="1" dirty="0" smtClean="0">
                <a:solidFill>
                  <a:srgbClr val="00B050"/>
                </a:solidFill>
              </a:rPr>
              <a:t>                                                                          </a:t>
            </a:r>
          </a:p>
          <a:p>
            <a:pPr>
              <a:buNone/>
            </a:pPr>
            <a:r>
              <a:rPr lang="uk-UA" sz="8000" i="1" dirty="0" smtClean="0">
                <a:solidFill>
                  <a:srgbClr val="00B050"/>
                </a:solidFill>
              </a:rPr>
              <a:t>                                                                                                                       </a:t>
            </a:r>
          </a:p>
          <a:p>
            <a:pPr>
              <a:buNone/>
            </a:pPr>
            <a:r>
              <a:rPr lang="uk-UA" sz="8000" i="1" dirty="0" smtClean="0">
                <a:solidFill>
                  <a:srgbClr val="00B050"/>
                </a:solidFill>
              </a:rPr>
              <a:t>                                                                                      </a:t>
            </a:r>
            <a:r>
              <a:rPr lang="uk-UA" sz="8000" i="1" dirty="0" err="1" smtClean="0">
                <a:solidFill>
                  <a:srgbClr val="00B050"/>
                </a:solidFill>
              </a:rPr>
              <a:t>Народнеприслів’я</a:t>
            </a:r>
            <a:r>
              <a:rPr lang="uk-UA" sz="8000" i="1" dirty="0" smtClean="0">
                <a:solidFill>
                  <a:srgbClr val="00B050"/>
                </a:solidFill>
              </a:rPr>
              <a:t>.</a:t>
            </a:r>
            <a:endParaRPr lang="ru-RU" sz="8000" dirty="0" smtClean="0">
              <a:solidFill>
                <a:srgbClr val="00B050"/>
              </a:solidFill>
            </a:endParaRPr>
          </a:p>
          <a:p>
            <a:endParaRPr lang="uk-UA"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uk-UA" sz="16000" b="1" dirty="0" smtClean="0">
                <a:ln w="10541" cmpd="sng">
                  <a:solidFill>
                    <a:schemeClr val="accent1">
                      <a:shade val="88000"/>
                      <a:satMod val="110000"/>
                    </a:schemeClr>
                  </a:solidFill>
                  <a:prstDash val="solid"/>
                </a:ln>
                <a:solidFill>
                  <a:srgbClr val="00B0F0"/>
                </a:solidFill>
              </a:rPr>
              <a:t>Мета</a:t>
            </a:r>
            <a:r>
              <a:rPr lang="uk-UA" sz="16000" b="1" dirty="0" smtClean="0">
                <a:ln w="10541" cmpd="sng">
                  <a:solidFill>
                    <a:schemeClr val="accent1">
                      <a:shade val="88000"/>
                      <a:satMod val="110000"/>
                    </a:schemeClr>
                  </a:solidFill>
                  <a:prstDash val="solid"/>
                </a:ln>
                <a:solidFill>
                  <a:schemeClr val="bg1"/>
                </a:solidFill>
              </a:rPr>
              <a:t>:</a:t>
            </a:r>
            <a:r>
              <a:rPr lang="uk-UA" dirty="0" smtClean="0"/>
              <a:t> </a:t>
            </a:r>
            <a:r>
              <a:rPr lang="uk-UA" sz="11200" dirty="0" smtClean="0"/>
              <a:t>І.Засвоєння основних етапів проекту.</a:t>
            </a:r>
          </a:p>
          <a:p>
            <a:r>
              <a:rPr lang="ru-RU" sz="11200" dirty="0" smtClean="0"/>
              <a:t>2.Проведення аналізу та складання плану.</a:t>
            </a:r>
          </a:p>
          <a:p>
            <a:r>
              <a:rPr lang="ru-RU" sz="11200" dirty="0" smtClean="0"/>
              <a:t>3.Оволодіння способами і прийомами виконання виробу.</a:t>
            </a:r>
          </a:p>
          <a:p>
            <a:r>
              <a:rPr lang="ru-RU" sz="11200" dirty="0" smtClean="0"/>
              <a:t>4.Навчитися у </a:t>
            </a:r>
            <a:r>
              <a:rPr lang="ru-RU" sz="11200" dirty="0" err="1" smtClean="0"/>
              <a:t>процесі</a:t>
            </a:r>
            <a:r>
              <a:rPr lang="ru-RU" sz="11200" dirty="0" smtClean="0"/>
              <a:t> </a:t>
            </a:r>
            <a:r>
              <a:rPr lang="ru-RU" sz="11200" dirty="0" err="1" smtClean="0"/>
              <a:t>практичної</a:t>
            </a:r>
            <a:r>
              <a:rPr lang="ru-RU" sz="11200" dirty="0" smtClean="0"/>
              <a:t> роботи </a:t>
            </a:r>
            <a:r>
              <a:rPr lang="ru-RU" sz="11200" dirty="0" err="1" smtClean="0"/>
              <a:t>виготовляти</a:t>
            </a:r>
            <a:r>
              <a:rPr lang="ru-RU" sz="11200" dirty="0" smtClean="0"/>
              <a:t> </a:t>
            </a:r>
            <a:r>
              <a:rPr lang="ru-RU" sz="11200" dirty="0" err="1" smtClean="0"/>
              <a:t>Великодні</a:t>
            </a:r>
            <a:r>
              <a:rPr lang="ru-RU" sz="11200" dirty="0" smtClean="0"/>
              <a:t> </a:t>
            </a:r>
            <a:r>
              <a:rPr lang="ru-RU" sz="11200" dirty="0" err="1" smtClean="0"/>
              <a:t>сувеніри;дослідити</a:t>
            </a:r>
            <a:r>
              <a:rPr lang="ru-RU" sz="11200" dirty="0" smtClean="0"/>
              <a:t> шляхи </a:t>
            </a:r>
            <a:r>
              <a:rPr lang="ru-RU" sz="11200" dirty="0" err="1" smtClean="0"/>
              <a:t>економії</a:t>
            </a:r>
            <a:r>
              <a:rPr lang="ru-RU" sz="11200" dirty="0" smtClean="0"/>
              <a:t> </a:t>
            </a:r>
            <a:r>
              <a:rPr lang="ru-RU" sz="11200" dirty="0" err="1" smtClean="0"/>
              <a:t>сімейного</a:t>
            </a:r>
            <a:r>
              <a:rPr lang="ru-RU" sz="11200" dirty="0" smtClean="0"/>
              <a:t> бюджету </a:t>
            </a:r>
            <a:r>
              <a:rPr lang="ru-RU" sz="11200" dirty="0" err="1" smtClean="0"/>
              <a:t>завдяки</a:t>
            </a:r>
            <a:r>
              <a:rPr lang="ru-RU" sz="11200" dirty="0" smtClean="0"/>
              <a:t> </a:t>
            </a:r>
            <a:r>
              <a:rPr lang="ru-RU" sz="11200" dirty="0" err="1" smtClean="0"/>
              <a:t>виготовленню</a:t>
            </a:r>
            <a:r>
              <a:rPr lang="ru-RU" sz="11200" dirty="0" smtClean="0"/>
              <a:t> власними руками </a:t>
            </a:r>
            <a:r>
              <a:rPr lang="ru-RU" sz="11200" dirty="0" err="1" smtClean="0"/>
              <a:t>необхідного</a:t>
            </a:r>
            <a:r>
              <a:rPr lang="ru-RU" sz="11200" dirty="0" smtClean="0"/>
              <a:t> декоративного </a:t>
            </a:r>
            <a:r>
              <a:rPr lang="ru-RU" sz="11200" dirty="0" err="1" smtClean="0"/>
              <a:t>побутового</a:t>
            </a:r>
            <a:r>
              <a:rPr lang="ru-RU" sz="11200" dirty="0" smtClean="0"/>
              <a:t> проекту.</a:t>
            </a:r>
          </a:p>
          <a:p>
            <a:r>
              <a:rPr lang="ru-RU" sz="11200" dirty="0" smtClean="0"/>
              <a:t>5.Удосконалення вміння здійснювати самооцінку виконаної роботи.</a:t>
            </a:r>
          </a:p>
          <a:p>
            <a:pPr>
              <a:buNone/>
            </a:pPr>
            <a:endParaRPr lang="uk-UA" sz="11200" b="1" dirty="0" smtClean="0"/>
          </a:p>
          <a:p>
            <a:pPr>
              <a:buNone/>
            </a:pPr>
            <a:r>
              <a:rPr lang="uk-UA" sz="11200" b="1" dirty="0" smtClean="0"/>
              <a:t>    </a:t>
            </a:r>
            <a:endParaRPr lang="ru-RU" sz="11200" b="1" dirty="0" smtClean="0">
              <a:solidFill>
                <a:srgbClr val="C00000"/>
              </a:solidFill>
            </a:endParaRPr>
          </a:p>
        </p:txBody>
      </p:sp>
      <p:sp>
        <p:nvSpPr>
          <p:cNvPr id="17" name="Прямоугольник 16"/>
          <p:cNvSpPr/>
          <p:nvPr/>
        </p:nvSpPr>
        <p:spPr>
          <a:xfrm>
            <a:off x="642910" y="357166"/>
            <a:ext cx="1487908"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ТЕМА</a:t>
            </a:r>
            <a:endParaRPr lang="ru-RU"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Прямоугольник 4"/>
          <p:cNvSpPr/>
          <p:nvPr/>
        </p:nvSpPr>
        <p:spPr>
          <a:xfrm>
            <a:off x="2857489" y="142852"/>
            <a:ext cx="486022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Великодній</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сувенір</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dirty="0">
                <a:solidFill>
                  <a:srgbClr val="00B0F0"/>
                </a:solidFill>
              </a:rPr>
              <a:t>”</a:t>
            </a:r>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2428860" y="714356"/>
            <a:ext cx="484428" cy="1015663"/>
          </a:xfrm>
          <a:prstGeom prst="rect">
            <a:avLst/>
          </a:prstGeom>
        </p:spPr>
        <p:txBody>
          <a:bodyPr wrap="none">
            <a:spAutoFit/>
          </a:bodyPr>
          <a:lstStyle/>
          <a:p>
            <a:r>
              <a:rPr lang="ru-RU" sz="6000" dirty="0" smtClean="0">
                <a:solidFill>
                  <a:srgbClr val="00B0F0"/>
                </a:solidFill>
              </a:rPr>
              <a:t>”</a:t>
            </a:r>
            <a:endParaRPr lang="ru-RU" sz="6000" dirty="0"/>
          </a:p>
        </p:txBody>
      </p:sp>
    </p:spTree>
  </p:cSld>
  <p:clrMapOvr>
    <a:masterClrMapping/>
  </p:clrMapOvr>
  <p:transition advTm="7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p:cTn id="3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142852"/>
            <a:ext cx="4500562"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Матеріали та інструменти</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Для виконання писанки-бісеринки необхідно мати  яйце, або його замінник  - дерев’яну, гіпсову, пластикову, глиняну  форму у вигляді яйця; бісер різного кольору та форми, намистинки, віск або клей, олівець,нитки,  голки, пінцет, свічку тощо.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Бісер – це маленькі скляні намистинки різного розміру та  різноманітні за кольором, відомі ще за часів античності. Самий розповсюджений розмір  бісерини – 2мм в діаметрі. Вони бувають  </a:t>
            </a:r>
            <a:r>
              <a:rPr kumimoji="0" lang="uk-UA" sz="1200" b="0" i="0" u="none" strike="noStrike" cap="none" normalizeH="0" baseline="0" dirty="0" err="1" smtClean="0">
                <a:ln>
                  <a:noFill/>
                </a:ln>
                <a:solidFill>
                  <a:schemeClr val="tx1"/>
                </a:solidFill>
                <a:effectLst/>
                <a:latin typeface="Arial" pitchFamily="34" charset="0"/>
                <a:ea typeface="Times New Roman" pitchFamily="18" charset="0"/>
              </a:rPr>
              <a:t>люстровані</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 блискучі) і матові, прозорі або пофарбовані з внутрішньої сторони.  Бісер дуже цінився всіма народами світу. </a:t>
            </a:r>
            <a:r>
              <a:rPr lang="uk-UA" sz="1200" dirty="0" smtClean="0">
                <a:latin typeface="Arial" pitchFamily="34" charset="0"/>
                <a:ea typeface="Times New Roman" pitchFamily="18" charset="0"/>
              </a:rPr>
              <a:t>є</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гиптяни знали виробництво  бісеру та намиста зі скла  ще за 2400 років до Різдва Христова. На території  сучасної України  виготовлення маленьких намистин зі скла було відоме до ХІІ століття та пізніше секрет виготовлення загубився, і виробництво намистин зупинилось   З кінця ХУ століття такі маленькі круглі намистинки  розпочали виготовляти  на острові </a:t>
            </a:r>
            <a:r>
              <a:rPr kumimoji="0" lang="uk-UA" sz="1200" b="0" i="0" u="none" strike="noStrike" cap="none" normalizeH="0" baseline="0" dirty="0" err="1" smtClean="0">
                <a:ln>
                  <a:noFill/>
                </a:ln>
                <a:solidFill>
                  <a:schemeClr val="tx1"/>
                </a:solidFill>
                <a:effectLst/>
                <a:latin typeface="Arial" pitchFamily="34" charset="0"/>
                <a:ea typeface="Times New Roman" pitchFamily="18" charset="0"/>
              </a:rPr>
              <a:t>Мурано</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 Італія) з використанням техніки видування. І починаючи з ХУІІ ст., бісер став широко застосовуватись на території Європи  для прикрашання одягу , виготовлення прикрас та сувенірів.  Оскільки  виробництво бісеру не вимагало  великих затрат , воно було комерційно вигідним (в ХУІІ ст..  в історії </a:t>
            </a:r>
            <a:r>
              <a:rPr kumimoji="0" lang="uk-UA" sz="1200" b="0" i="0" u="none" strike="noStrike" cap="none" normalizeH="0" baseline="0" dirty="0" err="1" smtClean="0">
                <a:ln>
                  <a:noFill/>
                </a:ln>
                <a:solidFill>
                  <a:schemeClr val="tx1"/>
                </a:solidFill>
                <a:effectLst/>
                <a:latin typeface="Arial" pitchFamily="34" charset="0"/>
                <a:ea typeface="Times New Roman" pitchFamily="18" charset="0"/>
              </a:rPr>
              <a:t>Мурано</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був зафіксований  1000% прибуток ) і розповсюджувалось по всій території Європи , приносячи великі прибутки. В ХУІІІ ст.. Венеція здала свої позиції по виготовленню бісеру  своїм конкурентам : в першу чергу Богемії,  а пізніше  Австрії , Німеччині, Франції. На даний час  ще одним центром  бісерної індустрії є Японія. Японський бісер  вражають найкращим.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При виготовленні бісеру та намистин  зі скла використовують  методи  витого, тягнутого, литого, видувного скла, отримуючи намистини та бісер різної форми.</a:t>
            </a:r>
            <a:endParaRPr kumimoji="0" lang="uk-UA"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42844" y="439475"/>
            <a:ext cx="4000496"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Arial" pitchFamily="34" charset="0"/>
                <a:ea typeface="Times New Roman" pitchFamily="18" charset="0"/>
              </a:rPr>
              <a:t>Знакова символіка . Символи кольорів.</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Для того, щоб створити власну бісерну писанку необхідно знати  народні знаки-символи  і символи  кольорів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Орнамент писанки  складається з поєднання певних знаків-символів та кольорової гами , що збереглися на Україні з давніх часів, як бачення та сприйняття навколишнього світу та  безмежжя Всесвіту. Дуже часто первинний зміст нанесеної  на яйце інформації  в сучасному світі змінюється та  нівелюється .  Маючи  знання  про знаки та символи , ми   можемо «прочитати» писанку, нанести на неї свої закодовані символами або кольором побажання.</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Багато  орнаментів писанок збереглися недоторканими, завдяки дбайливій традиції  не вносити  в них ніяких змін  і передавати  древні малюнки  з роду в рід.  Так до наших днів  дійшли писанки , дивлячись на орнамент яких можна сказати , що вони старовинні.</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Символи на писанках  поділяються на групи за походженням та часом. Найдавніші з них це група символів вогню та  символів води. Ці дві стихії поєднуючись,  народжують життя , знаки цих груп  присутні  на  90% писанок і підтверджують життєдайність орнаменту.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До символів води  відносяться  «безконечники»,  « грабельки»,  «риба», «дощові потоки», «юрок» та багато інших.</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До символів вогню -   «сонце», «зірка», «свастика», «хрест», «промінь» тощо.</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uk-UA" sz="1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86916"/>
            <a:ext cx="4500562"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Трохи  пізніше з’явились символи  родючості, розвитку, збереження життя : «Богиня Берегиня», «косий хрест», «ромб», «квадрат», «дерево життя». Рослинні  («сосонка»,  «дубовий лист», «вербова гілка», «квітка», «виноград», «яблунька», «сливка»)  та тваринні символи ( «олень», «баранці», «коник», «пташка», «рак», «півень» , « медвежі лапи», « заячі вуха» та інші ) з’явилися значно пізніше і відрізнялися  один від одного в різних регіонах України. Після прийняття православ’я в писанковій символіці з</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являються християнські знаки-символи – «церква-вежа», «божа ручка», «хрест». В ХІХ – ХХ століттях на писанках з</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являються зображення святих.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Знаки-символи  поєднувались з символікою кольору і несли певне інформаційне навантаження, були дуже важливі для сприйняття писанки як оберегу.</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Жовтий колір -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rPr>
              <a:t>колір</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небесних світил : сонця, зірок, місяця; приносить  достаток, урожай, приплід.</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Зелений – колір весни, пробудження  природи,  всього живого, що є на світі, символ здоров</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я.</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Червоний – колір любові, сили, влади, радості життя, символ чоловічої статі.</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Чорний колір – символ землі, плодючості;чорний з білим  колір , що  виказує  пошану  душам померлих,  пам'яті предків.</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Коричневий – символізує  землю-матір.</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Блакитний – уособлює  воду, повітря, небо , здоров</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я.</a:t>
            </a:r>
            <a:endParaRPr kumimoji="0" lang="uk-UA"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1277105">
            <a:off x="237357" y="1461496"/>
            <a:ext cx="9030293" cy="1015663"/>
          </a:xfrm>
          <a:prstGeom prst="rect">
            <a:avLst/>
          </a:prstGeom>
        </p:spPr>
        <p:txBody>
          <a:bodyPr wrap="none">
            <a:spAutoFit/>
          </a:bodyPr>
          <a:lstStyle/>
          <a:p>
            <a:pPr lvl="0" indent="342900" eaLnBrk="0" fontAlgn="base" hangingPunct="0">
              <a:spcBef>
                <a:spcPct val="0"/>
              </a:spcBef>
              <a:spcAft>
                <a:spcPct val="0"/>
              </a:spcAft>
            </a:pPr>
            <a:r>
              <a:rPr lang="uk-U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Arial" pitchFamily="34" charset="0"/>
                <a:ea typeface="Times New Roman" pitchFamily="18" charset="0"/>
              </a:rPr>
              <a:t>ІІІ. Технологічний етап</a:t>
            </a:r>
            <a:endParaRPr lang="ru-RU"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Arial" pitchFamily="34" charset="0"/>
            </a:endParaRPr>
          </a:p>
        </p:txBody>
      </p:sp>
      <p:pic>
        <p:nvPicPr>
          <p:cNvPr id="3" name="Рисунок 2" descr="P3140752.JPG"/>
          <p:cNvPicPr>
            <a:picLocks noChangeAspect="1"/>
          </p:cNvPicPr>
          <p:nvPr/>
        </p:nvPicPr>
        <p:blipFill>
          <a:blip r:embed="rId2" cstate="print"/>
          <a:stretch>
            <a:fillRect/>
          </a:stretch>
        </p:blipFill>
        <p:spPr>
          <a:xfrm>
            <a:off x="0" y="2912311"/>
            <a:ext cx="4429124" cy="332184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59323"/>
            <a:ext cx="450056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Arial" pitchFamily="34" charset="0"/>
                <a:ea typeface="Times New Roman" pitchFamily="18" charset="0"/>
              </a:rPr>
              <a:t>Техніка виконання писанок бісеринок.</a:t>
            </a:r>
            <a:endParaRPr kumimoji="0" lang="uk-UA" sz="1800" b="0" i="0" u="none" strike="noStrike" cap="none" normalizeH="0" baseline="0" dirty="0" smtClean="0">
              <a:ln>
                <a:noFill/>
              </a:ln>
              <a:solidFill>
                <a:schemeClr val="tx1"/>
              </a:solidFill>
              <a:effectLst/>
              <a:latin typeface="Arial" pitchFamily="34" charset="0"/>
            </a:endParaRPr>
          </a:p>
        </p:txBody>
      </p:sp>
      <p:sp>
        <p:nvSpPr>
          <p:cNvPr id="24578" name="Rectangle 2"/>
          <p:cNvSpPr>
            <a:spLocks noChangeArrowheads="1"/>
          </p:cNvSpPr>
          <p:nvPr/>
        </p:nvSpPr>
        <p:spPr bwMode="auto">
          <a:xfrm>
            <a:off x="785786" y="285728"/>
            <a:ext cx="300036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Писанка-бісеринка  «РАЙДУГА»</a:t>
            </a:r>
            <a:endParaRPr kumimoji="0" lang="uk-UA" sz="1800" b="0" i="0" u="none" strike="noStrike" cap="none" normalizeH="0" baseline="0" dirty="0" smtClean="0">
              <a:ln>
                <a:noFill/>
              </a:ln>
              <a:solidFill>
                <a:schemeClr val="tx1"/>
              </a:solidFill>
              <a:effectLst/>
              <a:latin typeface="Arial" pitchFamily="34" charset="0"/>
            </a:endParaRPr>
          </a:p>
        </p:txBody>
      </p:sp>
      <p:pic>
        <p:nvPicPr>
          <p:cNvPr id="24579" name="Picture 3" descr="PIC_4088"/>
          <p:cNvPicPr>
            <a:picLocks noChangeAspect="1" noChangeArrowheads="1"/>
          </p:cNvPicPr>
          <p:nvPr/>
        </p:nvPicPr>
        <p:blipFill>
          <a:blip r:embed="rId2" cstate="print"/>
          <a:srcRect/>
          <a:stretch>
            <a:fillRect/>
          </a:stretch>
        </p:blipFill>
        <p:spPr bwMode="auto">
          <a:xfrm>
            <a:off x="0" y="571480"/>
            <a:ext cx="1947863" cy="2127250"/>
          </a:xfrm>
          <a:prstGeom prst="rect">
            <a:avLst/>
          </a:prstGeom>
          <a:noFill/>
          <a:ln w="9525">
            <a:noFill/>
            <a:miter lim="800000"/>
            <a:headEnd/>
            <a:tailEnd/>
          </a:ln>
        </p:spPr>
      </p:pic>
      <p:pic>
        <p:nvPicPr>
          <p:cNvPr id="24580" name="Picture 4" descr="PIC_4090"/>
          <p:cNvPicPr>
            <a:picLocks noChangeAspect="1" noChangeArrowheads="1"/>
          </p:cNvPicPr>
          <p:nvPr/>
        </p:nvPicPr>
        <p:blipFill>
          <a:blip r:embed="rId3" cstate="print"/>
          <a:srcRect/>
          <a:stretch>
            <a:fillRect/>
          </a:stretch>
        </p:blipFill>
        <p:spPr bwMode="auto">
          <a:xfrm>
            <a:off x="2428860" y="571480"/>
            <a:ext cx="2008188" cy="2146300"/>
          </a:xfrm>
          <a:prstGeom prst="rect">
            <a:avLst/>
          </a:prstGeom>
          <a:noFill/>
          <a:ln w="9525">
            <a:noFill/>
            <a:miter lim="800000"/>
            <a:headEnd/>
            <a:tailEnd/>
          </a:ln>
        </p:spPr>
      </p:pic>
      <p:sp>
        <p:nvSpPr>
          <p:cNvPr id="24581" name="Rectangle 5"/>
          <p:cNvSpPr>
            <a:spLocks noChangeArrowheads="1"/>
          </p:cNvSpPr>
          <p:nvPr/>
        </p:nvSpPr>
        <p:spPr bwMode="auto">
          <a:xfrm>
            <a:off x="0" y="2714620"/>
            <a:ext cx="457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rPr>
              <a:t> Писанка-бісеринка «Райдуга» за бажанням може виконуватись  і методом насипу, і методом викладання. Підбирається бісер різних кольорів  та однакової форми та розміру. Можливий варіант : бісер певного кольору відрізняється від інших формою та розміром. </a:t>
            </a:r>
            <a:endParaRPr kumimoji="0" lang="uk-UA" b="0" i="0" u="none" strike="noStrike" cap="none" normalizeH="0" baseline="0" dirty="0" smtClean="0">
              <a:ln>
                <a:noFill/>
              </a:ln>
              <a:solidFill>
                <a:schemeClr val="tx1"/>
              </a:solidFill>
              <a:effectLst/>
              <a:latin typeface="Arial" pitchFamily="34" charset="0"/>
            </a:endParaRPr>
          </a:p>
        </p:txBody>
      </p:sp>
      <p:sp>
        <p:nvSpPr>
          <p:cNvPr id="24582" name="Rectangle 6"/>
          <p:cNvSpPr>
            <a:spLocks noChangeArrowheads="1"/>
          </p:cNvSpPr>
          <p:nvPr/>
        </p:nvSpPr>
        <p:spPr bwMode="auto">
          <a:xfrm>
            <a:off x="0" y="5042118"/>
            <a:ext cx="450053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Матеріали та інструменти</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дерев</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rPr>
              <a:t>яна</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заготовка у формі яйця;</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бісер кольорів райдуги;</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клей «Момент», клей ПВА;</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пінцет ,голки;</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простий олівець;</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зубочистки;</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серветки, шматок тканини.</a:t>
            </a:r>
            <a:endParaRPr kumimoji="0" lang="uk-UA"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79249"/>
            <a:ext cx="4500562"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Arial" pitchFamily="34" charset="0"/>
                <a:ea typeface="Times New Roman" pitchFamily="18" charset="0"/>
              </a:rPr>
              <a:t>Послідовність виконання  </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 На  дерев</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rPr>
              <a:t>яну</a:t>
            </a:r>
            <a:r>
              <a:rPr kumimoji="0" lang="uk-UA" sz="2000" b="0" i="0" u="none" strike="noStrike" cap="none" normalizeH="0" baseline="0" dirty="0" smtClean="0">
                <a:ln>
                  <a:noFill/>
                </a:ln>
                <a:solidFill>
                  <a:schemeClr val="tx1"/>
                </a:solidFill>
                <a:effectLst/>
                <a:latin typeface="Arial" pitchFamily="34" charset="0"/>
                <a:ea typeface="Times New Roman" pitchFamily="18" charset="0"/>
              </a:rPr>
              <a:t> форму-заготовку нанести олівцем ескіз писанки-бісеринки.</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Яйце ділиться на криволінійні сегменти.</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Кожен   контур змащується  клеєм та викладається бісером певного кольору.</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 Після кожного викладеного сегмента необхідно залишити писанку-бісеринку для висихання.</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Повторювати  роботу таким чином  над кожним сегментом іншого кольору. </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Після висихання  писанки-бісеринки  перевірити  міцність  склеювання, слабкі місця промастити  клеєм . </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rPr>
              <a:t>Залишити  висохнути. Бісеринка «Райдуга» готова.</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558832">
            <a:off x="-621942" y="2428868"/>
            <a:ext cx="9244262" cy="1200329"/>
          </a:xfrm>
          <a:prstGeom prst="rect">
            <a:avLst/>
          </a:prstGeom>
        </p:spPr>
        <p:txBody>
          <a:bodyPr wrap="none">
            <a:spAutoFit/>
          </a:bodyPr>
          <a:lstStyle/>
          <a:p>
            <a:pPr lvl="0" indent="342900" eaLnBrk="0" fontAlgn="base" hangingPunct="0">
              <a:spcBef>
                <a:spcPct val="0"/>
              </a:spcBef>
              <a:spcAft>
                <a:spcPct val="0"/>
              </a:spcAft>
            </a:pPr>
            <a:r>
              <a:rPr lang="uk-UA"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Arial" pitchFamily="34" charset="0"/>
                <a:ea typeface="Times New Roman" pitchFamily="18" charset="0"/>
              </a:rPr>
              <a:t>І</a:t>
            </a: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Arial" pitchFamily="34" charset="0"/>
                <a:ea typeface="Times New Roman" pitchFamily="18" charset="0"/>
              </a:rPr>
              <a:t>V</a:t>
            </a:r>
            <a:r>
              <a:rPr lang="uk-UA"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Arial" pitchFamily="34" charset="0"/>
                <a:ea typeface="Times New Roman" pitchFamily="18" charset="0"/>
              </a:rPr>
              <a:t>. Заключний етап</a:t>
            </a:r>
            <a:endParaRPr lang="ru-RU"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786058"/>
            <a:ext cx="492922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На Слобожанщині </a:t>
            </a:r>
            <a:r>
              <a:rPr kumimoji="0" lang="uk-UA"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Поділлі </a:t>
            </a: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і Волині ,</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Над Ворсклою , над Бугом і Дністром </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Цвіте мистецтво веселкою </a:t>
            </a:r>
            <a:r>
              <a:rPr kumimoji="0" lang="uk-UA"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павлиною</a:t>
            </a: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Красою випромінює й добром,</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Втішаючи весь світ , дарує славу Україні .</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260350"/>
            <a:ext cx="8229600" cy="792163"/>
          </a:xfrm>
        </p:spPr>
        <p:txBody>
          <a:bodyPr/>
          <a:lstStyle/>
          <a:p>
            <a:pPr algn="ctr" eaLnBrk="1" hangingPunct="1"/>
            <a:r>
              <a:rPr lang="uk-UA" smtClean="0">
                <a:solidFill>
                  <a:srgbClr val="996633"/>
                </a:solidFill>
              </a:rPr>
              <a:t>Етапи виготовлення</a:t>
            </a:r>
            <a:endParaRPr lang="ru-RU" smtClean="0">
              <a:solidFill>
                <a:srgbClr val="996633"/>
              </a:solidFill>
            </a:endParaRPr>
          </a:p>
        </p:txBody>
      </p:sp>
      <p:sp>
        <p:nvSpPr>
          <p:cNvPr id="3075" name="Oval 4"/>
          <p:cNvSpPr>
            <a:spLocks noChangeArrowheads="1"/>
          </p:cNvSpPr>
          <p:nvPr/>
        </p:nvSpPr>
        <p:spPr bwMode="auto">
          <a:xfrm>
            <a:off x="1006475" y="1223963"/>
            <a:ext cx="2016125" cy="1079500"/>
          </a:xfrm>
          <a:prstGeom prst="ellipse">
            <a:avLst/>
          </a:prstGeom>
          <a:gradFill rotWithShape="1">
            <a:gsLst>
              <a:gs pos="0">
                <a:schemeClr val="accent1"/>
              </a:gs>
              <a:gs pos="100000">
                <a:schemeClr val="bg1"/>
              </a:gs>
            </a:gsLst>
            <a:lin ang="5400000" scaled="1"/>
          </a:gradFill>
          <a:ln w="9525">
            <a:solidFill>
              <a:schemeClr val="tx1"/>
            </a:solidFill>
            <a:round/>
            <a:headEnd/>
            <a:tailEnd/>
          </a:ln>
        </p:spPr>
        <p:txBody>
          <a:bodyPr wrap="none" anchor="ctr"/>
          <a:lstStyle/>
          <a:p>
            <a:r>
              <a:rPr lang="uk-UA" b="1">
                <a:solidFill>
                  <a:srgbClr val="0000CC"/>
                </a:solidFill>
                <a:latin typeface="Arial" charset="0"/>
              </a:rPr>
              <a:t>Ознайомлення </a:t>
            </a:r>
          </a:p>
          <a:p>
            <a:r>
              <a:rPr lang="uk-UA" b="1">
                <a:solidFill>
                  <a:srgbClr val="0000CC"/>
                </a:solidFill>
                <a:latin typeface="Arial" charset="0"/>
              </a:rPr>
              <a:t>з технічним</a:t>
            </a:r>
          </a:p>
          <a:p>
            <a:r>
              <a:rPr lang="uk-UA" b="1">
                <a:solidFill>
                  <a:srgbClr val="0000CC"/>
                </a:solidFill>
                <a:latin typeface="Arial" charset="0"/>
              </a:rPr>
              <a:t> завданням</a:t>
            </a:r>
            <a:endParaRPr lang="ru-RU" b="1">
              <a:solidFill>
                <a:srgbClr val="0000CC"/>
              </a:solidFill>
              <a:latin typeface="Arial" charset="0"/>
            </a:endParaRPr>
          </a:p>
        </p:txBody>
      </p:sp>
      <p:sp>
        <p:nvSpPr>
          <p:cNvPr id="3076" name="Oval 5"/>
          <p:cNvSpPr>
            <a:spLocks noChangeArrowheads="1"/>
          </p:cNvSpPr>
          <p:nvPr/>
        </p:nvSpPr>
        <p:spPr bwMode="auto">
          <a:xfrm>
            <a:off x="2590800" y="1582738"/>
            <a:ext cx="2087563" cy="1223962"/>
          </a:xfrm>
          <a:prstGeom prst="ellipse">
            <a:avLst/>
          </a:prstGeom>
          <a:gradFill rotWithShape="1">
            <a:gsLst>
              <a:gs pos="0">
                <a:schemeClr val="accent1"/>
              </a:gs>
              <a:gs pos="100000">
                <a:schemeClr val="bg1"/>
              </a:gs>
            </a:gsLst>
            <a:lin ang="5400000" scaled="1"/>
          </a:gradFill>
          <a:ln w="9525">
            <a:solidFill>
              <a:schemeClr val="tx1"/>
            </a:solidFill>
            <a:round/>
            <a:headEnd/>
            <a:tailEnd/>
          </a:ln>
        </p:spPr>
        <p:txBody>
          <a:bodyPr wrap="none" anchor="ctr"/>
          <a:lstStyle/>
          <a:p>
            <a:r>
              <a:rPr lang="uk-UA" b="1">
                <a:solidFill>
                  <a:srgbClr val="0000CC"/>
                </a:solidFill>
                <a:latin typeface="Arial" charset="0"/>
              </a:rPr>
              <a:t>Вибір </a:t>
            </a:r>
          </a:p>
          <a:p>
            <a:r>
              <a:rPr lang="uk-UA" b="1">
                <a:solidFill>
                  <a:srgbClr val="0000CC"/>
                </a:solidFill>
                <a:latin typeface="Arial" charset="0"/>
              </a:rPr>
              <a:t>реальної моделі</a:t>
            </a:r>
            <a:endParaRPr lang="ru-RU" b="1">
              <a:solidFill>
                <a:srgbClr val="0000CC"/>
              </a:solidFill>
              <a:latin typeface="Arial" charset="0"/>
            </a:endParaRPr>
          </a:p>
        </p:txBody>
      </p:sp>
      <p:sp>
        <p:nvSpPr>
          <p:cNvPr id="3077" name="Oval 6"/>
          <p:cNvSpPr>
            <a:spLocks noChangeArrowheads="1"/>
          </p:cNvSpPr>
          <p:nvPr/>
        </p:nvSpPr>
        <p:spPr bwMode="auto">
          <a:xfrm>
            <a:off x="4535488" y="1943100"/>
            <a:ext cx="2087562" cy="1295400"/>
          </a:xfrm>
          <a:prstGeom prst="ellipse">
            <a:avLst/>
          </a:prstGeom>
          <a:gradFill rotWithShape="1">
            <a:gsLst>
              <a:gs pos="0">
                <a:schemeClr val="accent1"/>
              </a:gs>
              <a:gs pos="100000">
                <a:schemeClr val="bg1"/>
              </a:gs>
            </a:gsLst>
            <a:lin ang="5400000" scaled="1"/>
          </a:gradFill>
          <a:ln w="9525">
            <a:solidFill>
              <a:schemeClr val="tx1"/>
            </a:solidFill>
            <a:round/>
            <a:headEnd/>
            <a:tailEnd/>
          </a:ln>
        </p:spPr>
        <p:txBody>
          <a:bodyPr wrap="none" anchor="ctr"/>
          <a:lstStyle/>
          <a:p>
            <a:r>
              <a:rPr lang="uk-UA" b="1">
                <a:solidFill>
                  <a:srgbClr val="0000CC"/>
                </a:solidFill>
                <a:latin typeface="Arial" charset="0"/>
              </a:rPr>
              <a:t>Виконання</a:t>
            </a:r>
          </a:p>
          <a:p>
            <a:r>
              <a:rPr lang="uk-UA" b="1">
                <a:solidFill>
                  <a:srgbClr val="0000CC"/>
                </a:solidFill>
                <a:latin typeface="Arial" charset="0"/>
              </a:rPr>
              <a:t>завдання</a:t>
            </a:r>
            <a:endParaRPr lang="ru-RU" b="1">
              <a:solidFill>
                <a:srgbClr val="0000CC"/>
              </a:solidFill>
              <a:latin typeface="Arial" charset="0"/>
            </a:endParaRPr>
          </a:p>
        </p:txBody>
      </p:sp>
      <p:sp>
        <p:nvSpPr>
          <p:cNvPr id="3078" name="Oval 7"/>
          <p:cNvSpPr>
            <a:spLocks noChangeArrowheads="1"/>
          </p:cNvSpPr>
          <p:nvPr/>
        </p:nvSpPr>
        <p:spPr bwMode="auto">
          <a:xfrm>
            <a:off x="7056438" y="2708275"/>
            <a:ext cx="2087562" cy="1295400"/>
          </a:xfrm>
          <a:prstGeom prst="ellipse">
            <a:avLst/>
          </a:prstGeom>
          <a:gradFill rotWithShape="1">
            <a:gsLst>
              <a:gs pos="0">
                <a:schemeClr val="accent1"/>
              </a:gs>
              <a:gs pos="100000">
                <a:schemeClr val="bg1"/>
              </a:gs>
            </a:gsLst>
            <a:lin ang="5400000" scaled="1"/>
          </a:gradFill>
          <a:ln w="19050">
            <a:solidFill>
              <a:schemeClr val="tx1"/>
            </a:solidFill>
            <a:round/>
            <a:headEnd/>
            <a:tailEnd/>
          </a:ln>
        </p:spPr>
        <p:txBody>
          <a:bodyPr wrap="none" anchor="ctr"/>
          <a:lstStyle/>
          <a:p>
            <a:r>
              <a:rPr lang="uk-UA" b="1">
                <a:solidFill>
                  <a:srgbClr val="0000CC"/>
                </a:solidFill>
                <a:latin typeface="Arial" charset="0"/>
              </a:rPr>
              <a:t>Захист роботи</a:t>
            </a:r>
            <a:endParaRPr lang="ru-RU" b="1">
              <a:solidFill>
                <a:srgbClr val="0000CC"/>
              </a:solidFill>
              <a:latin typeface="Arial" charset="0"/>
            </a:endParaRPr>
          </a:p>
        </p:txBody>
      </p:sp>
      <p:sp>
        <p:nvSpPr>
          <p:cNvPr id="3079" name="AutoShape 8"/>
          <p:cNvSpPr>
            <a:spLocks noChangeArrowheads="1"/>
          </p:cNvSpPr>
          <p:nvPr/>
        </p:nvSpPr>
        <p:spPr bwMode="auto">
          <a:xfrm>
            <a:off x="2303463" y="2879725"/>
            <a:ext cx="1728787" cy="792163"/>
          </a:xfrm>
          <a:prstGeom prst="foldedCorner">
            <a:avLst>
              <a:gd name="adj" fmla="val 12500"/>
            </a:avLst>
          </a:prstGeom>
          <a:gradFill rotWithShape="1">
            <a:gsLst>
              <a:gs pos="0">
                <a:schemeClr val="folHlink"/>
              </a:gs>
              <a:gs pos="100000">
                <a:schemeClr val="bg1"/>
              </a:gs>
            </a:gsLst>
            <a:lin ang="5400000" scaled="1"/>
          </a:gradFill>
          <a:ln w="9525">
            <a:solidFill>
              <a:schemeClr val="tx1"/>
            </a:solidFill>
            <a:round/>
            <a:headEnd/>
            <a:tailEnd/>
          </a:ln>
        </p:spPr>
        <p:txBody>
          <a:bodyPr wrap="none" anchor="ctr"/>
          <a:lstStyle/>
          <a:p>
            <a:r>
              <a:rPr lang="uk-UA" b="1">
                <a:solidFill>
                  <a:srgbClr val="006600"/>
                </a:solidFill>
                <a:latin typeface="Arial" charset="0"/>
              </a:rPr>
              <a:t>Пошук ідеї</a:t>
            </a:r>
            <a:endParaRPr lang="ru-RU" b="1">
              <a:solidFill>
                <a:srgbClr val="006600"/>
              </a:solidFill>
              <a:latin typeface="Arial" charset="0"/>
            </a:endParaRPr>
          </a:p>
        </p:txBody>
      </p:sp>
      <p:sp>
        <p:nvSpPr>
          <p:cNvPr id="3080" name="AutoShape 9"/>
          <p:cNvSpPr>
            <a:spLocks noChangeArrowheads="1"/>
          </p:cNvSpPr>
          <p:nvPr/>
        </p:nvSpPr>
        <p:spPr bwMode="auto">
          <a:xfrm>
            <a:off x="1943100" y="3816350"/>
            <a:ext cx="1800225" cy="792163"/>
          </a:xfrm>
          <a:prstGeom prst="foldedCorner">
            <a:avLst>
              <a:gd name="adj" fmla="val 12500"/>
            </a:avLst>
          </a:prstGeom>
          <a:gradFill rotWithShape="1">
            <a:gsLst>
              <a:gs pos="0">
                <a:schemeClr val="folHlink"/>
              </a:gs>
              <a:gs pos="100000">
                <a:schemeClr val="bg1"/>
              </a:gs>
            </a:gsLst>
            <a:lin ang="5400000" scaled="1"/>
          </a:gradFill>
          <a:ln w="9525">
            <a:solidFill>
              <a:schemeClr val="tx1"/>
            </a:solidFill>
            <a:round/>
            <a:headEnd/>
            <a:tailEnd/>
          </a:ln>
        </p:spPr>
        <p:txBody>
          <a:bodyPr wrap="none" anchor="ctr"/>
          <a:lstStyle/>
          <a:p>
            <a:r>
              <a:rPr lang="uk-UA" b="1">
                <a:solidFill>
                  <a:srgbClr val="006600"/>
                </a:solidFill>
                <a:latin typeface="Arial" charset="0"/>
              </a:rPr>
              <a:t>Прогнозування </a:t>
            </a:r>
          </a:p>
          <a:p>
            <a:r>
              <a:rPr lang="uk-UA" b="1">
                <a:solidFill>
                  <a:srgbClr val="006600"/>
                </a:solidFill>
                <a:latin typeface="Arial" charset="0"/>
              </a:rPr>
              <a:t>результатів</a:t>
            </a:r>
            <a:endParaRPr lang="ru-RU" b="1">
              <a:solidFill>
                <a:srgbClr val="006600"/>
              </a:solidFill>
              <a:latin typeface="Arial" charset="0"/>
            </a:endParaRPr>
          </a:p>
        </p:txBody>
      </p:sp>
      <p:sp>
        <p:nvSpPr>
          <p:cNvPr id="3081" name="AutoShape 10"/>
          <p:cNvSpPr>
            <a:spLocks noChangeArrowheads="1"/>
          </p:cNvSpPr>
          <p:nvPr/>
        </p:nvSpPr>
        <p:spPr bwMode="auto">
          <a:xfrm>
            <a:off x="1655763" y="4751388"/>
            <a:ext cx="1727200" cy="720725"/>
          </a:xfrm>
          <a:prstGeom prst="foldedCorner">
            <a:avLst>
              <a:gd name="adj" fmla="val 12500"/>
            </a:avLst>
          </a:prstGeom>
          <a:gradFill rotWithShape="1">
            <a:gsLst>
              <a:gs pos="0">
                <a:schemeClr val="folHlink"/>
              </a:gs>
              <a:gs pos="100000">
                <a:schemeClr val="bg1"/>
              </a:gs>
            </a:gsLst>
            <a:lin ang="5400000" scaled="1"/>
          </a:gradFill>
          <a:ln w="9525">
            <a:solidFill>
              <a:schemeClr val="tx1"/>
            </a:solidFill>
            <a:round/>
            <a:headEnd/>
            <a:tailEnd/>
          </a:ln>
        </p:spPr>
        <p:txBody>
          <a:bodyPr wrap="none" anchor="ctr"/>
          <a:lstStyle/>
          <a:p>
            <a:r>
              <a:rPr lang="uk-UA" b="1">
                <a:solidFill>
                  <a:srgbClr val="006600"/>
                </a:solidFill>
                <a:latin typeface="Arial" charset="0"/>
              </a:rPr>
              <a:t>Вибір</a:t>
            </a:r>
            <a:endParaRPr lang="ru-RU" b="1">
              <a:solidFill>
                <a:srgbClr val="006600"/>
              </a:solidFill>
              <a:latin typeface="Arial" charset="0"/>
            </a:endParaRPr>
          </a:p>
        </p:txBody>
      </p:sp>
      <p:sp>
        <p:nvSpPr>
          <p:cNvPr id="3082" name="AutoShape 11"/>
          <p:cNvSpPr>
            <a:spLocks noChangeArrowheads="1"/>
          </p:cNvSpPr>
          <p:nvPr/>
        </p:nvSpPr>
        <p:spPr bwMode="auto">
          <a:xfrm>
            <a:off x="0" y="5922963"/>
            <a:ext cx="1763713" cy="935037"/>
          </a:xfrm>
          <a:prstGeom prst="diamond">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p>
            <a:r>
              <a:rPr lang="uk-UA" b="1">
                <a:solidFill>
                  <a:srgbClr val="666633"/>
                </a:solidFill>
                <a:latin typeface="Arial" charset="0"/>
              </a:rPr>
              <a:t>Конструкції</a:t>
            </a:r>
            <a:endParaRPr lang="ru-RU" b="1">
              <a:solidFill>
                <a:srgbClr val="666633"/>
              </a:solidFill>
              <a:latin typeface="Arial" charset="0"/>
            </a:endParaRPr>
          </a:p>
        </p:txBody>
      </p:sp>
      <p:sp>
        <p:nvSpPr>
          <p:cNvPr id="3083" name="AutoShape 12"/>
          <p:cNvSpPr>
            <a:spLocks noChangeArrowheads="1"/>
          </p:cNvSpPr>
          <p:nvPr/>
        </p:nvSpPr>
        <p:spPr bwMode="auto">
          <a:xfrm>
            <a:off x="1763713" y="5922963"/>
            <a:ext cx="1728787" cy="935037"/>
          </a:xfrm>
          <a:prstGeom prst="diamond">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p>
            <a:r>
              <a:rPr lang="uk-UA" b="1">
                <a:solidFill>
                  <a:srgbClr val="666633"/>
                </a:solidFill>
                <a:latin typeface="Arial" charset="0"/>
              </a:rPr>
              <a:t>Технології </a:t>
            </a:r>
            <a:endParaRPr lang="ru-RU" b="1">
              <a:solidFill>
                <a:srgbClr val="666633"/>
              </a:solidFill>
              <a:latin typeface="Arial" charset="0"/>
            </a:endParaRPr>
          </a:p>
        </p:txBody>
      </p:sp>
      <p:sp>
        <p:nvSpPr>
          <p:cNvPr id="3084" name="AutoShape 13"/>
          <p:cNvSpPr>
            <a:spLocks noChangeArrowheads="1"/>
          </p:cNvSpPr>
          <p:nvPr/>
        </p:nvSpPr>
        <p:spPr bwMode="auto">
          <a:xfrm>
            <a:off x="5148263" y="5922963"/>
            <a:ext cx="2017712" cy="935037"/>
          </a:xfrm>
          <a:prstGeom prst="diamond">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p>
            <a:r>
              <a:rPr lang="uk-UA" b="1">
                <a:solidFill>
                  <a:srgbClr val="666633"/>
                </a:solidFill>
                <a:latin typeface="Arial" charset="0"/>
              </a:rPr>
              <a:t>Інструментів</a:t>
            </a:r>
            <a:endParaRPr lang="ru-RU" b="1">
              <a:solidFill>
                <a:srgbClr val="666633"/>
              </a:solidFill>
              <a:latin typeface="Arial" charset="0"/>
            </a:endParaRPr>
          </a:p>
        </p:txBody>
      </p:sp>
      <p:sp>
        <p:nvSpPr>
          <p:cNvPr id="3085" name="AutoShape 14"/>
          <p:cNvSpPr>
            <a:spLocks noChangeArrowheads="1"/>
          </p:cNvSpPr>
          <p:nvPr/>
        </p:nvSpPr>
        <p:spPr bwMode="auto">
          <a:xfrm>
            <a:off x="4679950" y="3455988"/>
            <a:ext cx="1800225" cy="1008062"/>
          </a:xfrm>
          <a:prstGeom prst="foldedCorner">
            <a:avLst>
              <a:gd name="adj" fmla="val 12500"/>
            </a:avLst>
          </a:prstGeom>
          <a:gradFill rotWithShape="1">
            <a:gsLst>
              <a:gs pos="0">
                <a:schemeClr val="folHlink"/>
              </a:gs>
              <a:gs pos="100000">
                <a:schemeClr val="bg1"/>
              </a:gs>
            </a:gsLst>
            <a:lin ang="5400000" scaled="1"/>
          </a:gradFill>
          <a:ln w="9525">
            <a:solidFill>
              <a:schemeClr val="tx1"/>
            </a:solidFill>
            <a:round/>
            <a:headEnd/>
            <a:tailEnd/>
          </a:ln>
        </p:spPr>
        <p:txBody>
          <a:bodyPr wrap="none" anchor="ctr"/>
          <a:lstStyle/>
          <a:p>
            <a:r>
              <a:rPr lang="uk-UA" b="1">
                <a:solidFill>
                  <a:srgbClr val="006600"/>
                </a:solidFill>
                <a:latin typeface="Arial" charset="0"/>
              </a:rPr>
              <a:t>Планування </a:t>
            </a:r>
          </a:p>
          <a:p>
            <a:r>
              <a:rPr lang="uk-UA" b="1">
                <a:solidFill>
                  <a:srgbClr val="006600"/>
                </a:solidFill>
                <a:latin typeface="Arial" charset="0"/>
              </a:rPr>
              <a:t>технологічного</a:t>
            </a:r>
          </a:p>
          <a:p>
            <a:r>
              <a:rPr lang="uk-UA" b="1">
                <a:solidFill>
                  <a:srgbClr val="006600"/>
                </a:solidFill>
                <a:latin typeface="Arial" charset="0"/>
              </a:rPr>
              <a:t> процесу</a:t>
            </a:r>
            <a:endParaRPr lang="ru-RU" b="1">
              <a:solidFill>
                <a:srgbClr val="006600"/>
              </a:solidFill>
              <a:latin typeface="Arial" charset="0"/>
            </a:endParaRPr>
          </a:p>
        </p:txBody>
      </p:sp>
      <p:sp>
        <p:nvSpPr>
          <p:cNvPr id="3086" name="AutoShape 15"/>
          <p:cNvSpPr>
            <a:spLocks noChangeArrowheads="1"/>
          </p:cNvSpPr>
          <p:nvPr/>
        </p:nvSpPr>
        <p:spPr bwMode="auto">
          <a:xfrm>
            <a:off x="4679950" y="4535488"/>
            <a:ext cx="1800225" cy="936625"/>
          </a:xfrm>
          <a:prstGeom prst="foldedCorner">
            <a:avLst>
              <a:gd name="adj" fmla="val 12500"/>
            </a:avLst>
          </a:prstGeom>
          <a:gradFill rotWithShape="1">
            <a:gsLst>
              <a:gs pos="0">
                <a:schemeClr val="folHlink"/>
              </a:gs>
              <a:gs pos="100000">
                <a:schemeClr val="bg1"/>
              </a:gs>
            </a:gsLst>
            <a:lin ang="5400000" scaled="1"/>
          </a:gradFill>
          <a:ln w="9525">
            <a:solidFill>
              <a:schemeClr val="tx1"/>
            </a:solidFill>
            <a:round/>
            <a:headEnd/>
            <a:tailEnd/>
          </a:ln>
        </p:spPr>
        <p:txBody>
          <a:bodyPr wrap="none" anchor="ctr"/>
          <a:lstStyle/>
          <a:p>
            <a:r>
              <a:rPr lang="uk-UA" b="1">
                <a:solidFill>
                  <a:srgbClr val="006600"/>
                </a:solidFill>
                <a:latin typeface="Arial" charset="0"/>
              </a:rPr>
              <a:t>Виконання</a:t>
            </a:r>
          </a:p>
          <a:p>
            <a:r>
              <a:rPr lang="uk-UA" b="1">
                <a:solidFill>
                  <a:srgbClr val="006600"/>
                </a:solidFill>
                <a:latin typeface="Arial" charset="0"/>
              </a:rPr>
              <a:t> технологічних</a:t>
            </a:r>
          </a:p>
          <a:p>
            <a:r>
              <a:rPr lang="uk-UA" b="1">
                <a:solidFill>
                  <a:srgbClr val="006600"/>
                </a:solidFill>
                <a:latin typeface="Arial" charset="0"/>
              </a:rPr>
              <a:t> операцій</a:t>
            </a:r>
            <a:endParaRPr lang="ru-RU" b="1">
              <a:solidFill>
                <a:srgbClr val="006600"/>
              </a:solidFill>
              <a:latin typeface="Arial" charset="0"/>
            </a:endParaRPr>
          </a:p>
        </p:txBody>
      </p:sp>
      <p:sp>
        <p:nvSpPr>
          <p:cNvPr id="3087" name="AutoShape 16"/>
          <p:cNvSpPr>
            <a:spLocks noChangeArrowheads="1"/>
          </p:cNvSpPr>
          <p:nvPr/>
        </p:nvSpPr>
        <p:spPr bwMode="auto">
          <a:xfrm>
            <a:off x="6696075" y="4103688"/>
            <a:ext cx="1439863" cy="647700"/>
          </a:xfrm>
          <a:prstGeom prst="foldedCorner">
            <a:avLst>
              <a:gd name="adj" fmla="val 12500"/>
            </a:avLst>
          </a:prstGeom>
          <a:gradFill rotWithShape="1">
            <a:gsLst>
              <a:gs pos="0">
                <a:schemeClr val="folHlink"/>
              </a:gs>
              <a:gs pos="100000">
                <a:schemeClr val="bg1"/>
              </a:gs>
            </a:gsLst>
            <a:lin ang="5400000" scaled="1"/>
          </a:gradFill>
          <a:ln w="9525">
            <a:solidFill>
              <a:schemeClr val="tx1"/>
            </a:solidFill>
            <a:round/>
            <a:headEnd/>
            <a:tailEnd/>
          </a:ln>
        </p:spPr>
        <p:txBody>
          <a:bodyPr wrap="none" anchor="ctr"/>
          <a:lstStyle/>
          <a:p>
            <a:r>
              <a:rPr lang="uk-UA" b="1">
                <a:solidFill>
                  <a:srgbClr val="006600"/>
                </a:solidFill>
                <a:latin typeface="Arial" charset="0"/>
              </a:rPr>
              <a:t>Самооцінка</a:t>
            </a:r>
            <a:endParaRPr lang="ru-RU" b="1">
              <a:solidFill>
                <a:srgbClr val="006600"/>
              </a:solidFill>
              <a:latin typeface="Arial" charset="0"/>
            </a:endParaRPr>
          </a:p>
        </p:txBody>
      </p:sp>
      <p:sp>
        <p:nvSpPr>
          <p:cNvPr id="3088" name="Line 17"/>
          <p:cNvSpPr>
            <a:spLocks noChangeShapeType="1"/>
          </p:cNvSpPr>
          <p:nvPr/>
        </p:nvSpPr>
        <p:spPr bwMode="auto">
          <a:xfrm>
            <a:off x="1366838" y="2519363"/>
            <a:ext cx="0" cy="2520950"/>
          </a:xfrm>
          <a:prstGeom prst="line">
            <a:avLst/>
          </a:prstGeom>
          <a:noFill/>
          <a:ln w="28575">
            <a:solidFill>
              <a:schemeClr val="tx1"/>
            </a:solidFill>
            <a:round/>
            <a:headEnd/>
            <a:tailEnd/>
          </a:ln>
        </p:spPr>
        <p:txBody>
          <a:bodyPr/>
          <a:lstStyle/>
          <a:p>
            <a:endParaRPr lang="ru-RU"/>
          </a:p>
        </p:txBody>
      </p:sp>
      <p:sp>
        <p:nvSpPr>
          <p:cNvPr id="3089" name="Line 18"/>
          <p:cNvSpPr>
            <a:spLocks noChangeShapeType="1"/>
          </p:cNvSpPr>
          <p:nvPr/>
        </p:nvSpPr>
        <p:spPr bwMode="auto">
          <a:xfrm>
            <a:off x="1366838" y="3311525"/>
            <a:ext cx="936625" cy="0"/>
          </a:xfrm>
          <a:prstGeom prst="line">
            <a:avLst/>
          </a:prstGeom>
          <a:noFill/>
          <a:ln w="28575">
            <a:solidFill>
              <a:schemeClr val="tx1"/>
            </a:solidFill>
            <a:round/>
            <a:headEnd/>
            <a:tailEnd type="triangle" w="med" len="med"/>
          </a:ln>
        </p:spPr>
        <p:txBody>
          <a:bodyPr/>
          <a:lstStyle/>
          <a:p>
            <a:endParaRPr lang="ru-RU"/>
          </a:p>
        </p:txBody>
      </p:sp>
      <p:sp>
        <p:nvSpPr>
          <p:cNvPr id="3090" name="Line 19"/>
          <p:cNvSpPr>
            <a:spLocks noChangeShapeType="1"/>
          </p:cNvSpPr>
          <p:nvPr/>
        </p:nvSpPr>
        <p:spPr bwMode="auto">
          <a:xfrm>
            <a:off x="1366838" y="4103688"/>
            <a:ext cx="576262" cy="0"/>
          </a:xfrm>
          <a:prstGeom prst="line">
            <a:avLst/>
          </a:prstGeom>
          <a:noFill/>
          <a:ln w="28575">
            <a:solidFill>
              <a:schemeClr val="tx1"/>
            </a:solidFill>
            <a:round/>
            <a:headEnd/>
            <a:tailEnd type="triangle" w="med" len="med"/>
          </a:ln>
        </p:spPr>
        <p:txBody>
          <a:bodyPr/>
          <a:lstStyle/>
          <a:p>
            <a:endParaRPr lang="ru-RU"/>
          </a:p>
        </p:txBody>
      </p:sp>
      <p:sp>
        <p:nvSpPr>
          <p:cNvPr id="3091" name="Line 20"/>
          <p:cNvSpPr>
            <a:spLocks noChangeShapeType="1"/>
          </p:cNvSpPr>
          <p:nvPr/>
        </p:nvSpPr>
        <p:spPr bwMode="auto">
          <a:xfrm>
            <a:off x="1366838" y="5040313"/>
            <a:ext cx="288925" cy="0"/>
          </a:xfrm>
          <a:prstGeom prst="line">
            <a:avLst/>
          </a:prstGeom>
          <a:noFill/>
          <a:ln w="28575">
            <a:solidFill>
              <a:schemeClr val="tx1"/>
            </a:solidFill>
            <a:round/>
            <a:headEnd/>
            <a:tailEnd type="triangle" w="med" len="med"/>
          </a:ln>
        </p:spPr>
        <p:txBody>
          <a:bodyPr/>
          <a:lstStyle/>
          <a:p>
            <a:endParaRPr lang="ru-RU"/>
          </a:p>
        </p:txBody>
      </p:sp>
      <p:sp>
        <p:nvSpPr>
          <p:cNvPr id="3092" name="Line 21"/>
          <p:cNvSpPr>
            <a:spLocks noChangeShapeType="1"/>
          </p:cNvSpPr>
          <p:nvPr/>
        </p:nvSpPr>
        <p:spPr bwMode="auto">
          <a:xfrm>
            <a:off x="1366838" y="2519363"/>
            <a:ext cx="1368425" cy="0"/>
          </a:xfrm>
          <a:prstGeom prst="line">
            <a:avLst/>
          </a:prstGeom>
          <a:noFill/>
          <a:ln w="28575">
            <a:solidFill>
              <a:schemeClr val="tx1"/>
            </a:solidFill>
            <a:round/>
            <a:headEnd/>
            <a:tailEnd/>
          </a:ln>
        </p:spPr>
        <p:txBody>
          <a:bodyPr/>
          <a:lstStyle/>
          <a:p>
            <a:endParaRPr lang="ru-RU"/>
          </a:p>
        </p:txBody>
      </p:sp>
      <p:sp>
        <p:nvSpPr>
          <p:cNvPr id="3093" name="Line 22"/>
          <p:cNvSpPr>
            <a:spLocks noChangeShapeType="1"/>
          </p:cNvSpPr>
          <p:nvPr/>
        </p:nvSpPr>
        <p:spPr bwMode="auto">
          <a:xfrm>
            <a:off x="4246563" y="3024188"/>
            <a:ext cx="0" cy="1943100"/>
          </a:xfrm>
          <a:prstGeom prst="line">
            <a:avLst/>
          </a:prstGeom>
          <a:noFill/>
          <a:ln w="28575">
            <a:solidFill>
              <a:schemeClr val="tx1"/>
            </a:solidFill>
            <a:round/>
            <a:headEnd/>
            <a:tailEnd/>
          </a:ln>
        </p:spPr>
        <p:txBody>
          <a:bodyPr/>
          <a:lstStyle/>
          <a:p>
            <a:endParaRPr lang="ru-RU"/>
          </a:p>
        </p:txBody>
      </p:sp>
      <p:sp>
        <p:nvSpPr>
          <p:cNvPr id="3094" name="Line 23"/>
          <p:cNvSpPr>
            <a:spLocks noChangeShapeType="1"/>
          </p:cNvSpPr>
          <p:nvPr/>
        </p:nvSpPr>
        <p:spPr bwMode="auto">
          <a:xfrm>
            <a:off x="4246563" y="3887788"/>
            <a:ext cx="433387" cy="0"/>
          </a:xfrm>
          <a:prstGeom prst="line">
            <a:avLst/>
          </a:prstGeom>
          <a:noFill/>
          <a:ln w="28575">
            <a:solidFill>
              <a:schemeClr val="tx1"/>
            </a:solidFill>
            <a:round/>
            <a:headEnd/>
            <a:tailEnd type="triangle" w="med" len="med"/>
          </a:ln>
        </p:spPr>
        <p:txBody>
          <a:bodyPr/>
          <a:lstStyle/>
          <a:p>
            <a:endParaRPr lang="ru-RU"/>
          </a:p>
        </p:txBody>
      </p:sp>
      <p:sp>
        <p:nvSpPr>
          <p:cNvPr id="3095" name="Line 24"/>
          <p:cNvSpPr>
            <a:spLocks noChangeShapeType="1"/>
          </p:cNvSpPr>
          <p:nvPr/>
        </p:nvSpPr>
        <p:spPr bwMode="auto">
          <a:xfrm>
            <a:off x="4246563" y="4967288"/>
            <a:ext cx="433387" cy="0"/>
          </a:xfrm>
          <a:prstGeom prst="line">
            <a:avLst/>
          </a:prstGeom>
          <a:noFill/>
          <a:ln w="28575">
            <a:solidFill>
              <a:schemeClr val="tx1"/>
            </a:solidFill>
            <a:round/>
            <a:headEnd/>
            <a:tailEnd type="triangle" w="med" len="med"/>
          </a:ln>
        </p:spPr>
        <p:txBody>
          <a:bodyPr/>
          <a:lstStyle/>
          <a:p>
            <a:endParaRPr lang="ru-RU"/>
          </a:p>
        </p:txBody>
      </p:sp>
      <p:sp>
        <p:nvSpPr>
          <p:cNvPr id="3096" name="Line 25"/>
          <p:cNvSpPr>
            <a:spLocks noChangeShapeType="1"/>
          </p:cNvSpPr>
          <p:nvPr/>
        </p:nvSpPr>
        <p:spPr bwMode="auto">
          <a:xfrm>
            <a:off x="4246563" y="3024188"/>
            <a:ext cx="576262" cy="0"/>
          </a:xfrm>
          <a:prstGeom prst="line">
            <a:avLst/>
          </a:prstGeom>
          <a:noFill/>
          <a:ln w="28575">
            <a:solidFill>
              <a:schemeClr val="tx1"/>
            </a:solidFill>
            <a:round/>
            <a:headEnd/>
            <a:tailEnd/>
          </a:ln>
        </p:spPr>
        <p:txBody>
          <a:bodyPr/>
          <a:lstStyle/>
          <a:p>
            <a:endParaRPr lang="ru-RU"/>
          </a:p>
        </p:txBody>
      </p:sp>
      <p:sp>
        <p:nvSpPr>
          <p:cNvPr id="3097" name="Line 26"/>
          <p:cNvSpPr>
            <a:spLocks noChangeShapeType="1"/>
          </p:cNvSpPr>
          <p:nvPr/>
        </p:nvSpPr>
        <p:spPr bwMode="auto">
          <a:xfrm>
            <a:off x="7415213" y="3671888"/>
            <a:ext cx="0" cy="431800"/>
          </a:xfrm>
          <a:prstGeom prst="line">
            <a:avLst/>
          </a:prstGeom>
          <a:noFill/>
          <a:ln w="28575">
            <a:solidFill>
              <a:schemeClr val="tx1"/>
            </a:solidFill>
            <a:round/>
            <a:headEnd/>
            <a:tailEnd type="triangle" w="med" len="med"/>
          </a:ln>
        </p:spPr>
        <p:txBody>
          <a:bodyPr/>
          <a:lstStyle/>
          <a:p>
            <a:endParaRPr lang="ru-RU"/>
          </a:p>
        </p:txBody>
      </p:sp>
      <p:sp>
        <p:nvSpPr>
          <p:cNvPr id="3098" name="AutoShape 33"/>
          <p:cNvSpPr>
            <a:spLocks noChangeArrowheads="1"/>
          </p:cNvSpPr>
          <p:nvPr/>
        </p:nvSpPr>
        <p:spPr bwMode="auto">
          <a:xfrm>
            <a:off x="3492500" y="5922963"/>
            <a:ext cx="1655763" cy="935037"/>
          </a:xfrm>
          <a:prstGeom prst="diamond">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p>
            <a:r>
              <a:rPr lang="uk-UA" b="1">
                <a:solidFill>
                  <a:srgbClr val="666633"/>
                </a:solidFill>
                <a:latin typeface="Arial" charset="0"/>
              </a:rPr>
              <a:t>Матеріалу</a:t>
            </a:r>
            <a:endParaRPr lang="ru-RU" b="1">
              <a:solidFill>
                <a:srgbClr val="666633"/>
              </a:solidFill>
              <a:latin typeface="Arial" charset="0"/>
            </a:endParaRPr>
          </a:p>
        </p:txBody>
      </p:sp>
      <p:sp>
        <p:nvSpPr>
          <p:cNvPr id="3099" name="Line 59"/>
          <p:cNvSpPr>
            <a:spLocks noChangeShapeType="1"/>
          </p:cNvSpPr>
          <p:nvPr/>
        </p:nvSpPr>
        <p:spPr bwMode="auto">
          <a:xfrm flipH="1">
            <a:off x="1187450" y="5445125"/>
            <a:ext cx="1008063" cy="504825"/>
          </a:xfrm>
          <a:prstGeom prst="line">
            <a:avLst/>
          </a:prstGeom>
          <a:noFill/>
          <a:ln w="28575">
            <a:solidFill>
              <a:schemeClr val="tx1"/>
            </a:solidFill>
            <a:round/>
            <a:headEnd/>
            <a:tailEnd type="triangle" w="med" len="med"/>
          </a:ln>
        </p:spPr>
        <p:txBody>
          <a:bodyPr/>
          <a:lstStyle/>
          <a:p>
            <a:endParaRPr lang="ru-RU"/>
          </a:p>
        </p:txBody>
      </p:sp>
      <p:sp>
        <p:nvSpPr>
          <p:cNvPr id="3100" name="Line 60"/>
          <p:cNvSpPr>
            <a:spLocks noChangeShapeType="1"/>
          </p:cNvSpPr>
          <p:nvPr/>
        </p:nvSpPr>
        <p:spPr bwMode="auto">
          <a:xfrm>
            <a:off x="3348038" y="5157788"/>
            <a:ext cx="2159000" cy="935037"/>
          </a:xfrm>
          <a:prstGeom prst="line">
            <a:avLst/>
          </a:prstGeom>
          <a:noFill/>
          <a:ln w="28575">
            <a:solidFill>
              <a:schemeClr val="tx1"/>
            </a:solidFill>
            <a:round/>
            <a:headEnd/>
            <a:tailEnd type="triangle" w="med" len="med"/>
          </a:ln>
        </p:spPr>
        <p:txBody>
          <a:bodyPr/>
          <a:lstStyle/>
          <a:p>
            <a:endParaRPr lang="ru-RU"/>
          </a:p>
        </p:txBody>
      </p:sp>
      <p:sp>
        <p:nvSpPr>
          <p:cNvPr id="3101" name="Line 61"/>
          <p:cNvSpPr>
            <a:spLocks noChangeShapeType="1"/>
          </p:cNvSpPr>
          <p:nvPr/>
        </p:nvSpPr>
        <p:spPr bwMode="auto">
          <a:xfrm>
            <a:off x="3276600" y="5373688"/>
            <a:ext cx="576263" cy="647700"/>
          </a:xfrm>
          <a:prstGeom prst="line">
            <a:avLst/>
          </a:prstGeom>
          <a:noFill/>
          <a:ln w="28575">
            <a:solidFill>
              <a:schemeClr val="tx1"/>
            </a:solidFill>
            <a:round/>
            <a:headEnd/>
            <a:tailEnd type="triangle" w="med" len="med"/>
          </a:ln>
        </p:spPr>
        <p:txBody>
          <a:bodyPr/>
          <a:lstStyle/>
          <a:p>
            <a:endParaRPr lang="ru-RU"/>
          </a:p>
        </p:txBody>
      </p:sp>
      <p:sp>
        <p:nvSpPr>
          <p:cNvPr id="3102" name="Line 62"/>
          <p:cNvSpPr>
            <a:spLocks noChangeShapeType="1"/>
          </p:cNvSpPr>
          <p:nvPr/>
        </p:nvSpPr>
        <p:spPr bwMode="auto">
          <a:xfrm>
            <a:off x="2916238" y="5445125"/>
            <a:ext cx="142875" cy="576263"/>
          </a:xfrm>
          <a:prstGeom prst="line">
            <a:avLst/>
          </a:prstGeom>
          <a:noFill/>
          <a:ln w="2857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4290"/>
            <a:ext cx="4937314" cy="707886"/>
          </a:xfrm>
          <a:prstGeom prst="rect">
            <a:avLst/>
          </a:prstGeom>
        </p:spPr>
        <p:txBody>
          <a:bodyPr wrap="none">
            <a:spAutoFit/>
          </a:bodyPr>
          <a:lstStyle/>
          <a:p>
            <a:r>
              <a:rPr lang="uk-UA" sz="4000" dirty="0">
                <a:solidFill>
                  <a:srgbClr val="FF0000"/>
                </a:solidFill>
                <a:effectLst>
                  <a:glow rad="139700">
                    <a:schemeClr val="accent1">
                      <a:satMod val="175000"/>
                      <a:alpha val="40000"/>
                    </a:schemeClr>
                  </a:glow>
                </a:effectLst>
              </a:rPr>
              <a:t>Очікуваний результат</a:t>
            </a:r>
            <a:endParaRPr lang="ru-RU" sz="4000" dirty="0">
              <a:solidFill>
                <a:srgbClr val="FF0000"/>
              </a:solidFill>
              <a:effectLst>
                <a:glow rad="139700">
                  <a:schemeClr val="accent1">
                    <a:satMod val="175000"/>
                    <a:alpha val="40000"/>
                  </a:schemeClr>
                </a:glow>
              </a:effectLst>
            </a:endParaRPr>
          </a:p>
        </p:txBody>
      </p:sp>
      <p:sp>
        <p:nvSpPr>
          <p:cNvPr id="5" name="Прямоугольник 4"/>
          <p:cNvSpPr/>
          <p:nvPr/>
        </p:nvSpPr>
        <p:spPr>
          <a:xfrm>
            <a:off x="0" y="1000108"/>
            <a:ext cx="6072230" cy="2246769"/>
          </a:xfrm>
          <a:prstGeom prst="rect">
            <a:avLst/>
          </a:prstGeom>
        </p:spPr>
        <p:txBody>
          <a:bodyPr wrap="square">
            <a:spAutoFit/>
          </a:bodyPr>
          <a:lstStyle/>
          <a:p>
            <a:r>
              <a:rPr lang="ru-RU" sz="2800" dirty="0"/>
              <a:t>Виготовлення ВЕЛИКОДНІХ СУВЕНІРІВ </a:t>
            </a:r>
            <a:r>
              <a:rPr lang="ru-RU" sz="2800" dirty="0" err="1"/>
              <a:t>із</a:t>
            </a:r>
            <a:r>
              <a:rPr lang="ru-RU" sz="2800" dirty="0"/>
              <a:t> </a:t>
            </a:r>
            <a:r>
              <a:rPr lang="ru-RU" sz="2800" dirty="0" err="1"/>
              <a:t>використанням</a:t>
            </a:r>
            <a:r>
              <a:rPr lang="ru-RU" sz="2800" dirty="0"/>
              <a:t> </a:t>
            </a:r>
            <a:r>
              <a:rPr lang="ru-RU" sz="2800" dirty="0" err="1"/>
              <a:t>певного</a:t>
            </a:r>
            <a:r>
              <a:rPr lang="ru-RU" sz="2800" dirty="0"/>
              <a:t> виду оздоблення *</a:t>
            </a:r>
            <a:r>
              <a:rPr lang="ru-RU" sz="2800" dirty="0" err="1"/>
              <a:t>воскова</a:t>
            </a:r>
            <a:r>
              <a:rPr lang="ru-RU" sz="2800" dirty="0"/>
              <a:t> </a:t>
            </a:r>
            <a:r>
              <a:rPr lang="ru-RU" sz="2800" dirty="0" err="1"/>
              <a:t>техніка,викладання</a:t>
            </a:r>
            <a:r>
              <a:rPr lang="ru-RU" sz="2800" dirty="0"/>
              <a:t> </a:t>
            </a:r>
            <a:r>
              <a:rPr lang="ru-RU" sz="2800" dirty="0" err="1"/>
              <a:t>бісером</a:t>
            </a:r>
            <a:r>
              <a:rPr lang="ru-RU" sz="2800" dirty="0"/>
              <a:t> і так дальше*</a:t>
            </a:r>
          </a:p>
        </p:txBody>
      </p:sp>
      <p:cxnSp>
        <p:nvCxnSpPr>
          <p:cNvPr id="7" name="Прямая со стрелкой 6"/>
          <p:cNvCxnSpPr/>
          <p:nvPr/>
        </p:nvCxnSpPr>
        <p:spPr>
          <a:xfrm>
            <a:off x="1214414" y="4572008"/>
            <a:ext cx="500066" cy="214314"/>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rot="10800000" flipV="1">
            <a:off x="4214810" y="4500570"/>
            <a:ext cx="357190" cy="285752"/>
          </a:xfrm>
          <a:prstGeom prst="straightConnector1">
            <a:avLst/>
          </a:prstGeom>
          <a:ln>
            <a:solidFill>
              <a:srgbClr val="7030A0"/>
            </a:solidFill>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rot="5400000">
            <a:off x="2536811" y="4964123"/>
            <a:ext cx="1071570" cy="158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rot="10800000" flipV="1">
            <a:off x="1357290" y="4429132"/>
            <a:ext cx="1643074" cy="1071570"/>
          </a:xfrm>
          <a:prstGeom prst="straightConnector1">
            <a:avLst/>
          </a:prstGeom>
          <a:ln>
            <a:solidFill>
              <a:srgbClr val="00B0F0"/>
            </a:solidFill>
            <a:tailEnd type="arrow"/>
          </a:ln>
        </p:spPr>
        <p:style>
          <a:lnRef idx="3">
            <a:schemeClr val="dk1"/>
          </a:lnRef>
          <a:fillRef idx="0">
            <a:schemeClr val="dk1"/>
          </a:fillRef>
          <a:effectRef idx="2">
            <a:schemeClr val="dk1"/>
          </a:effectRef>
          <a:fontRef idx="minor">
            <a:schemeClr val="tx1"/>
          </a:fontRef>
        </p:style>
      </p:cxnSp>
      <p:cxnSp>
        <p:nvCxnSpPr>
          <p:cNvPr id="11" name="Прямая со стрелкой 10"/>
          <p:cNvCxnSpPr/>
          <p:nvPr/>
        </p:nvCxnSpPr>
        <p:spPr>
          <a:xfrm>
            <a:off x="3071802" y="4429132"/>
            <a:ext cx="1714512" cy="114300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sp>
        <p:nvSpPr>
          <p:cNvPr id="12" name="Содержимое 2"/>
          <p:cNvSpPr txBox="1">
            <a:spLocks/>
          </p:cNvSpPr>
          <p:nvPr/>
        </p:nvSpPr>
        <p:spPr>
          <a:xfrm>
            <a:off x="214282" y="4071942"/>
            <a:ext cx="5500726" cy="1928826"/>
          </a:xfrm>
          <a:prstGeom prst="rect">
            <a:avLst/>
          </a:prstGeom>
        </p:spPr>
        <p:txBody>
          <a:bodyPr vert="horz">
            <a:normAutofit fontScale="55000" lnSpcReduction="20000"/>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uk-UA" sz="1800" b="1" i="0" u="none" strike="noStrike" kern="1200" cap="none" spc="0" normalizeH="0" baseline="0" noProof="0" dirty="0" smtClean="0">
                <a:ln>
                  <a:noFill/>
                </a:ln>
                <a:solidFill>
                  <a:srgbClr val="7030A0"/>
                </a:solidFill>
                <a:effectLst/>
                <a:uLnTx/>
                <a:uFillTx/>
                <a:latin typeface="+mn-lt"/>
                <a:ea typeface="+mn-ea"/>
                <a:cs typeface="+mn-cs"/>
              </a:rPr>
              <a:t>                           </a:t>
            </a:r>
            <a:endParaRPr kumimoji="0" lang="uk-UA" sz="18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uk-UA" sz="1800" b="1" i="0" u="none" strike="noStrike" kern="1200" cap="none" spc="0" normalizeH="0" baseline="0" noProof="0" dirty="0" smtClean="0">
                <a:ln>
                  <a:noFill/>
                </a:ln>
                <a:solidFill>
                  <a:schemeClr val="tx2"/>
                </a:solidFill>
                <a:effectLst/>
                <a:uLnTx/>
                <a:uFillTx/>
                <a:latin typeface="+mn-lt"/>
                <a:ea typeface="+mn-ea"/>
                <a:cs typeface="+mn-cs"/>
              </a:rPr>
              <a:t> </a:t>
            </a:r>
            <a:r>
              <a:rPr kumimoji="0" lang="uk-UA" sz="4000" b="1" i="0" u="none" strike="noStrike" kern="1200" cap="none" spc="0" normalizeH="0" baseline="0" noProof="0" dirty="0" smtClean="0">
                <a:ln>
                  <a:noFill/>
                </a:ln>
                <a:solidFill>
                  <a:schemeClr val="tx2"/>
                </a:solidFill>
                <a:effectLst/>
                <a:uLnTx/>
                <a:uFillTx/>
                <a:latin typeface="+mn-lt"/>
                <a:ea typeface="+mn-ea"/>
                <a:cs typeface="+mn-cs"/>
              </a:rPr>
              <a:t>   Наш виріб має задовольняти такі вимоги:</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uk-UA" sz="4000" b="1" i="0" u="none" strike="noStrike" kern="1200" cap="none" spc="0" normalizeH="0" baseline="0" noProof="0" dirty="0" smtClean="0">
                <a:ln>
                  <a:noFill/>
                </a:ln>
                <a:solidFill>
                  <a:srgbClr val="00B050"/>
                </a:solidFill>
                <a:effectLst/>
                <a:uLnTx/>
                <a:uFillTx/>
                <a:latin typeface="+mn-lt"/>
                <a:ea typeface="+mn-ea"/>
                <a:cs typeface="+mn-cs"/>
              </a:rPr>
              <a:t>           Функціональні </a:t>
            </a:r>
            <a:r>
              <a:rPr kumimoji="0" lang="uk-UA" sz="4000" b="1" i="0" u="none" strike="noStrike" kern="1200" cap="none" spc="0" normalizeH="0" baseline="0" noProof="0" dirty="0" smtClean="0">
                <a:ln>
                  <a:noFill/>
                </a:ln>
                <a:solidFill>
                  <a:schemeClr val="tx2"/>
                </a:solidFill>
                <a:effectLst/>
                <a:uLnTx/>
                <a:uFillTx/>
                <a:latin typeface="+mn-lt"/>
                <a:ea typeface="+mn-ea"/>
                <a:cs typeface="+mn-cs"/>
              </a:rPr>
              <a:t>           </a:t>
            </a:r>
            <a:r>
              <a:rPr kumimoji="0" lang="uk-UA" sz="4000" b="1" i="0" u="none" strike="noStrike" kern="1200" cap="none" spc="0" normalizeH="0" baseline="0" noProof="0" dirty="0" smtClean="0">
                <a:ln>
                  <a:noFill/>
                </a:ln>
                <a:solidFill>
                  <a:srgbClr val="0070C0"/>
                </a:solidFill>
                <a:effectLst/>
                <a:uLnTx/>
                <a:uFillTx/>
                <a:latin typeface="+mn-lt"/>
                <a:ea typeface="+mn-ea"/>
                <a:cs typeface="+mn-cs"/>
              </a:rPr>
              <a:t>Ергономічні </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ru-RU" sz="4000" b="1" i="0" u="none" strike="noStrike" kern="1200" cap="none" spc="0" normalizeH="0" baseline="0" noProof="0" dirty="0" smtClean="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uk-UA" sz="4000" b="1" i="0" u="none" strike="noStrike" kern="1200" cap="none" spc="0" normalizeH="0" baseline="0" noProof="0" dirty="0" smtClean="0">
                <a:ln>
                  <a:noFill/>
                </a:ln>
                <a:solidFill>
                  <a:srgbClr val="FF0000"/>
                </a:solidFill>
                <a:effectLst/>
                <a:uLnTx/>
                <a:uFillTx/>
                <a:latin typeface="+mn-lt"/>
                <a:ea typeface="+mn-ea"/>
                <a:cs typeface="+mn-cs"/>
              </a:rPr>
              <a:t>   Технологічні </a:t>
            </a:r>
            <a:r>
              <a:rPr kumimoji="0" lang="ru-RU" sz="4000" b="1" i="0" u="none" strike="noStrike" kern="1200" cap="none" spc="0" normalizeH="0" baseline="0" noProof="0" dirty="0" smtClean="0">
                <a:ln>
                  <a:noFill/>
                </a:ln>
                <a:solidFill>
                  <a:schemeClr val="tx2"/>
                </a:solidFill>
                <a:effectLst/>
                <a:uLnTx/>
                <a:uFillTx/>
                <a:latin typeface="+mn-lt"/>
                <a:ea typeface="+mn-ea"/>
                <a:cs typeface="+mn-cs"/>
              </a:rPr>
              <a:t>     </a:t>
            </a:r>
            <a:r>
              <a:rPr kumimoji="0" lang="uk-UA" sz="4000" b="1" i="0" u="none" strike="noStrike" kern="1200" cap="none" spc="0" normalizeH="0" baseline="0" noProof="0" dirty="0" smtClean="0">
                <a:ln>
                  <a:noFill/>
                </a:ln>
                <a:solidFill>
                  <a:srgbClr val="7030A0"/>
                </a:solidFill>
                <a:effectLst/>
                <a:uLnTx/>
                <a:uFillTx/>
                <a:latin typeface="+mn-lt"/>
                <a:ea typeface="+mn-ea"/>
                <a:cs typeface="+mn-cs"/>
              </a:rPr>
              <a:t>Економічні </a:t>
            </a:r>
            <a:r>
              <a:rPr kumimoji="0" lang="uk-UA" sz="4000" b="1" i="0" u="none" strike="noStrike" kern="1200" cap="none" spc="0" normalizeH="0" baseline="0" noProof="0" dirty="0" smtClean="0">
                <a:ln>
                  <a:noFill/>
                </a:ln>
                <a:solidFill>
                  <a:srgbClr val="C00000"/>
                </a:solidFill>
                <a:effectLst/>
                <a:uLnTx/>
                <a:uFillTx/>
                <a:latin typeface="+mn-lt"/>
                <a:ea typeface="+mn-ea"/>
                <a:cs typeface="+mn-cs"/>
              </a:rPr>
              <a:t> </a:t>
            </a:r>
            <a:r>
              <a:rPr kumimoji="0" lang="ru-RU" sz="4000" b="1" i="0" u="none" strike="noStrike" kern="1200" cap="none" spc="0" normalizeH="0" baseline="0" noProof="0" dirty="0" smtClean="0">
                <a:ln>
                  <a:noFill/>
                </a:ln>
                <a:solidFill>
                  <a:schemeClr val="tx2"/>
                </a:solidFill>
                <a:effectLst/>
                <a:uLnTx/>
                <a:uFillTx/>
                <a:latin typeface="+mn-lt"/>
                <a:ea typeface="+mn-ea"/>
                <a:cs typeface="+mn-cs"/>
              </a:rPr>
              <a:t>       </a:t>
            </a:r>
            <a:r>
              <a:rPr kumimoji="0" lang="uk-UA" sz="4000" b="1" i="0" u="none" strike="noStrike" kern="1200" cap="none" spc="0" normalizeH="0" baseline="0" noProof="0" dirty="0" smtClean="0">
                <a:ln>
                  <a:noFill/>
                </a:ln>
                <a:solidFill>
                  <a:srgbClr val="C00000"/>
                </a:solidFill>
                <a:effectLst/>
                <a:uLnTx/>
                <a:uFillTx/>
                <a:latin typeface="+mn-lt"/>
                <a:ea typeface="+mn-ea"/>
                <a:cs typeface="+mn-cs"/>
              </a:rPr>
              <a:t>Естетичні </a:t>
            </a:r>
            <a:endParaRPr kumimoji="0" lang="ru-RU" sz="4000" b="1"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2">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2">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 calcmode="lin" valueType="num">
                                      <p:cBhvr>
                                        <p:cTn id="22"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1931783">
            <a:off x="-714460" y="2761770"/>
            <a:ext cx="10633040" cy="923330"/>
          </a:xfrm>
          <a:prstGeom prst="rect">
            <a:avLst/>
          </a:prstGeom>
          <a:noFill/>
        </p:spPr>
        <p:txBody>
          <a:bodyPr wrap="none" lIns="91440" tIns="45720" rIns="91440" bIns="45720">
            <a:spAutoFit/>
          </a:bodyPr>
          <a:lstStyle/>
          <a:p>
            <a:pPr algn="ctr"/>
            <a:r>
              <a:rPr lang="ru-RU" sz="5400" b="1" kern="1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latin typeface="Impact"/>
              </a:rPr>
              <a:t>І. ОРГАНІЗАЦІЙНО-ПІДГОТОВЧИЙ ЕТАП</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glow rad="228600">
                  <a:schemeClr val="accent2">
                    <a:satMod val="175000"/>
                    <a:alpha val="40000"/>
                  </a:schemeClr>
                </a:glow>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357222" y="0"/>
            <a:ext cx="8183880" cy="684070"/>
          </a:xfrm>
          <a:prstGeom prst="rect">
            <a:avLst/>
          </a:prstGeom>
        </p:spPr>
        <p:txBody>
          <a:bodyPr vert="horz">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uk-UA" sz="18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             </a:t>
            </a:r>
            <a:r>
              <a:rPr kumimoji="0" lang="uk-UA" sz="3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План виконання проекту</a:t>
            </a:r>
            <a:endParaRPr kumimoji="0" lang="ru-RU" sz="3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5" name="Заголовок 1"/>
          <p:cNvSpPr txBox="1">
            <a:spLocks/>
          </p:cNvSpPr>
          <p:nvPr/>
        </p:nvSpPr>
        <p:spPr>
          <a:xfrm>
            <a:off x="0" y="1285836"/>
            <a:ext cx="6357950" cy="5572164"/>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2400" b="1" i="0" u="none" strike="noStrike" kern="1200" cap="small" spc="0" normalizeH="0" baseline="0" noProof="0" dirty="0" smtClean="0">
                <a:ln>
                  <a:noFill/>
                </a:ln>
                <a:effectLst/>
                <a:uLnTx/>
                <a:uFillTx/>
                <a:latin typeface="+mj-lt"/>
                <a:ea typeface="+mj-ea"/>
                <a:cs typeface="+mj-cs"/>
              </a:rPr>
              <a:t>1. Визначити тему проекту.</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2. Визначити необхідний рівень знань, умінь і навичок.</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3. Визначити, який матеріал використовувати для</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       виконання писанки  в цілому та її складників.</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4. Ознайомитися з виробами-аналогами. </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5. Визначити послідовність виконання роботи.</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6. Підготувати необхідне обладнання</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7. Проаналізувати зібрані відомості.</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8. Розробити власну конструкцію виробу (оформити</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       відповідну документацію, схеми креслень).</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uk-UA" sz="2400" b="1" i="0" u="none" strike="noStrike" kern="1200" cap="small" spc="0" normalizeH="0" baseline="0" noProof="0" dirty="0" smtClean="0">
                <a:ln>
                  <a:noFill/>
                </a:ln>
                <a:effectLst/>
                <a:uLnTx/>
                <a:uFillTx/>
                <a:latin typeface="+mj-lt"/>
                <a:ea typeface="+mj-ea"/>
                <a:cs typeface="+mj-cs"/>
              </a:rPr>
              <a:t>9. Виготовити виріб.</a:t>
            </a: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r>
              <a:rPr kumimoji="0" lang="ru-RU" sz="2400" b="1" i="0" u="none" strike="noStrike" kern="1200" cap="small" spc="0" normalizeH="0" baseline="0" noProof="0" dirty="0" smtClean="0">
                <a:ln>
                  <a:noFill/>
                </a:ln>
                <a:effectLst/>
                <a:uLnTx/>
                <a:uFillTx/>
                <a:latin typeface="+mj-lt"/>
                <a:ea typeface="+mj-ea"/>
                <a:cs typeface="+mj-cs"/>
              </a:rPr>
              <a:t/>
            </a:r>
            <a:br>
              <a:rPr kumimoji="0" lang="ru-RU" sz="2400" b="1" i="0" u="none" strike="noStrike" kern="1200" cap="small" spc="0" normalizeH="0" baseline="0" noProof="0" dirty="0" smtClean="0">
                <a:ln>
                  <a:noFill/>
                </a:ln>
                <a:effectLst/>
                <a:uLnTx/>
                <a:uFillTx/>
                <a:latin typeface="+mj-lt"/>
                <a:ea typeface="+mj-ea"/>
                <a:cs typeface="+mj-cs"/>
              </a:rPr>
            </a:br>
            <a:endParaRPr kumimoji="0" lang="ru-RU" sz="2400" b="0" i="0" u="none" strike="noStrike" kern="1200" cap="small"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435768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Arial" pitchFamily="34" charset="0"/>
                <a:ea typeface="Times New Roman" pitchFamily="18" charset="0"/>
              </a:rPr>
              <a:t>                         З історії бісерної писанки </a:t>
            </a:r>
            <a:endParaRPr kumimoji="0" lang="ru-RU" sz="9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Бісерна писанка  (бісеринка) - це яскравий  оберіг </a:t>
            </a:r>
            <a:r>
              <a:rPr kumimoji="0" lang="uk-UA" sz="1200" b="0" i="0" u="none" strike="noStrike" cap="none" normalizeH="0" baseline="0" dirty="0" err="1" smtClean="0">
                <a:ln>
                  <a:noFill/>
                </a:ln>
                <a:solidFill>
                  <a:schemeClr val="tx1"/>
                </a:solidFill>
                <a:effectLst/>
                <a:latin typeface="Arial" pitchFamily="34" charset="0"/>
                <a:ea typeface="Times New Roman" pitchFamily="18" charset="0"/>
              </a:rPr>
              <a:t>–сувенір</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який  несе подвійне навантаження,  служить оберегом та видом оздоблення. Бісерові писанки з</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являються на Україні  в ХУІІ столітті . На той час  з Венеції , Богемії та Австрії  на територію Східної Європи ( в тому числі  і на Україну ) почали завозити  бісер, скляні намистини. Писанка-бісеринка  виникла спочатку  як сувенір-подарунок багатим прихожанам-меценатам ,які відвідували монастирі, пізніше, як сувеніри для всіх прихожан,що відвідали монастир  і не несли на той час  символічного значення.  </a:t>
            </a:r>
            <a:r>
              <a:rPr lang="uk-UA" sz="1200" dirty="0" smtClean="0">
                <a:latin typeface="Arial" pitchFamily="34" charset="0"/>
                <a:ea typeface="Times New Roman" pitchFamily="18" charset="0"/>
              </a:rPr>
              <a:t>Бісерна писанка </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до ХІХ століття виготовлялась виключно в монастирях, таким  видом мистецтва  славився  </a:t>
            </a:r>
            <a:r>
              <a:rPr kumimoji="0" lang="uk-UA" sz="1200" b="0" i="0" u="none" strike="noStrike" cap="none" normalizeH="0" baseline="0" dirty="0" err="1" smtClean="0">
                <a:ln>
                  <a:noFill/>
                </a:ln>
                <a:solidFill>
                  <a:schemeClr val="tx1"/>
                </a:solidFill>
                <a:effectLst/>
                <a:latin typeface="Arial" pitchFamily="34" charset="0"/>
                <a:ea typeface="Times New Roman" pitchFamily="18" charset="0"/>
              </a:rPr>
              <a:t>Браїлівський</a:t>
            </a:r>
            <a:r>
              <a:rPr kumimoji="0" lang="uk-UA" sz="1200" b="0" i="0" u="none" strike="noStrike" cap="none" normalizeH="0" baseline="0" dirty="0" smtClean="0">
                <a:ln>
                  <a:noFill/>
                </a:ln>
                <a:solidFill>
                  <a:schemeClr val="tx1"/>
                </a:solidFill>
                <a:effectLst/>
                <a:latin typeface="Arial" pitchFamily="34" charset="0"/>
                <a:ea typeface="Times New Roman" pitchFamily="18" charset="0"/>
              </a:rPr>
              <a:t>  монастир на  Вінниччині, монастирі Буковини, Львівщини та Житомирщини.  Сяючі писанки-бісеринки  підвішувались  до лампадок  перед образами у церквах, палацах, сільських хатах, служили  подарунками  на урочистості. </a:t>
            </a:r>
            <a:endParaRPr kumimoji="0" lang="uk-UA" sz="1800" b="0" i="0" u="none" strike="noStrike" cap="none" normalizeH="0" baseline="0" dirty="0" smtClean="0">
              <a:ln>
                <a:noFill/>
              </a:ln>
              <a:solidFill>
                <a:schemeClr val="tx1"/>
              </a:solidFill>
              <a:effectLst/>
              <a:latin typeface="Arial" pitchFamily="34" charset="0"/>
            </a:endParaRPr>
          </a:p>
        </p:txBody>
      </p:sp>
      <p:pic>
        <p:nvPicPr>
          <p:cNvPr id="1026" name="Picture 2" descr="65892522"/>
          <p:cNvPicPr>
            <a:picLocks noChangeAspect="1" noChangeArrowheads="1"/>
          </p:cNvPicPr>
          <p:nvPr/>
        </p:nvPicPr>
        <p:blipFill>
          <a:blip r:embed="rId2" cstate="print"/>
          <a:srcRect/>
          <a:stretch>
            <a:fillRect/>
          </a:stretch>
        </p:blipFill>
        <p:spPr bwMode="auto">
          <a:xfrm>
            <a:off x="0" y="3857628"/>
            <a:ext cx="1741896" cy="2357454"/>
          </a:xfrm>
          <a:prstGeom prst="rect">
            <a:avLst/>
          </a:prstGeom>
          <a:noFill/>
          <a:ln w="9525">
            <a:noFill/>
            <a:miter lim="800000"/>
            <a:headEnd/>
            <a:tailEnd/>
          </a:ln>
        </p:spPr>
      </p:pic>
      <p:pic>
        <p:nvPicPr>
          <p:cNvPr id="1027" name="Picture 3" descr="egg_biser_bead04"/>
          <p:cNvPicPr>
            <a:picLocks noChangeAspect="1" noChangeArrowheads="1"/>
          </p:cNvPicPr>
          <p:nvPr/>
        </p:nvPicPr>
        <p:blipFill>
          <a:blip r:embed="rId3" cstate="print"/>
          <a:srcRect/>
          <a:stretch>
            <a:fillRect/>
          </a:stretch>
        </p:blipFill>
        <p:spPr bwMode="auto">
          <a:xfrm>
            <a:off x="1773592" y="4071942"/>
            <a:ext cx="2584094"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785786" y="2214554"/>
            <a:ext cx="5819775" cy="2143125"/>
          </a:xfrm>
          <a:prstGeom prst="rect">
            <a:avLst/>
          </a:prstGeom>
        </p:spPr>
        <p:txBody>
          <a:bodyPr wrap="none" fromWordArt="1">
            <a:prstTxWarp prst="textSlantUp">
              <a:avLst>
                <a:gd name="adj" fmla="val 32056"/>
              </a:avLst>
            </a:prstTxWarp>
          </a:bodyPr>
          <a:lstStyle/>
          <a:p>
            <a:pPr algn="ctr"/>
            <a:endParaRPr lang="ru-RU"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6" name="Прямоугольник 5"/>
          <p:cNvSpPr/>
          <p:nvPr/>
        </p:nvSpPr>
        <p:spPr>
          <a:xfrm>
            <a:off x="0" y="928670"/>
            <a:ext cx="8715436" cy="1754326"/>
          </a:xfrm>
          <a:prstGeom prst="rect">
            <a:avLst/>
          </a:prstGeom>
          <a:noFill/>
        </p:spPr>
        <p:txBody>
          <a:bodyPr wrap="square" lIns="91440" tIns="45720" rIns="91440" bIns="45720">
            <a:spAutoFit/>
          </a:bodyPr>
          <a:lstStyle/>
          <a:p>
            <a:pPr algn="ctr"/>
            <a:r>
              <a:rPr lang="ru-RU" sz="5400" b="1" cap="none" spc="200" dirty="0" smtClean="0">
                <a:ln w="29210">
                  <a:solidFill>
                    <a:schemeClr val="accent3">
                      <a:tint val="10000"/>
                    </a:schemeClr>
                  </a:solidFill>
                </a:ln>
                <a:effectLst>
                  <a:innerShdw blurRad="50800" dist="50800" dir="8100000">
                    <a:srgbClr val="7D7D7D">
                      <a:alpha val="73000"/>
                    </a:srgbClr>
                  </a:innerShdw>
                </a:effectLst>
              </a:rPr>
              <a:t>ВИБІР ОПТИМАЛЬНОЇ МОДЕЛІ</a:t>
            </a:r>
            <a:endParaRPr lang="ru-RU" sz="5400" b="1" cap="none" spc="200" dirty="0">
              <a:ln w="29210">
                <a:solidFill>
                  <a:schemeClr val="accent3">
                    <a:tint val="10000"/>
                  </a:schemeClr>
                </a:solidFill>
              </a:ln>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02909.JPG"/>
          <p:cNvPicPr>
            <a:picLocks noChangeAspect="1"/>
          </p:cNvPicPr>
          <p:nvPr/>
        </p:nvPicPr>
        <p:blipFill>
          <a:blip r:embed="rId2" cstate="print"/>
          <a:stretch>
            <a:fillRect/>
          </a:stretch>
        </p:blipFill>
        <p:spPr>
          <a:xfrm>
            <a:off x="0" y="500042"/>
            <a:ext cx="4472989" cy="596398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de de Fundo para PowerPoint tema Cesta de Páscoa">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TS030009502</Template>
  <TotalTime>275</TotalTime>
  <Words>1634</Words>
  <Application>Microsoft Office PowerPoint</Application>
  <PresentationFormat>Экран (4:3)</PresentationFormat>
  <Paragraphs>132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Slide de Fundo para PowerPoint tema Cesta de Páscoa</vt:lpstr>
      <vt:lpstr>Слайд 1</vt:lpstr>
      <vt:lpstr>Слайд 2</vt:lpstr>
      <vt:lpstr>Етапи виготовлення</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33</cp:revision>
  <dcterms:created xsi:type="dcterms:W3CDTF">2012-03-09T12:34:02Z</dcterms:created>
  <dcterms:modified xsi:type="dcterms:W3CDTF">2012-11-04T09:12:14Z</dcterms:modified>
</cp:coreProperties>
</file>