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7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B99B6-2454-4CF2-B07F-FD19D01889A7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937700E-DADB-4390-B1D6-A882BC4D05DB}">
      <dgm:prSet phldrT="[Текст]"/>
      <dgm:spPr/>
      <dgm:t>
        <a:bodyPr/>
        <a:lstStyle/>
        <a:p>
          <a:r>
            <a:rPr lang="uk-UA" dirty="0" smtClean="0">
              <a:solidFill>
                <a:srgbClr val="FF3399"/>
              </a:solidFill>
            </a:rPr>
            <a:t>1.</a:t>
          </a:r>
          <a:endParaRPr lang="ru-RU" dirty="0">
            <a:solidFill>
              <a:srgbClr val="FF3399"/>
            </a:solidFill>
          </a:endParaRPr>
        </a:p>
      </dgm:t>
    </dgm:pt>
    <dgm:pt modelId="{5BCA7533-37A9-4C47-9B2D-114FF3F1DB9D}" type="parTrans" cxnId="{EBE0EF46-BF55-4E71-A138-B24D3222CC8F}">
      <dgm:prSet/>
      <dgm:spPr/>
      <dgm:t>
        <a:bodyPr/>
        <a:lstStyle/>
        <a:p>
          <a:endParaRPr lang="ru-RU"/>
        </a:p>
      </dgm:t>
    </dgm:pt>
    <dgm:pt modelId="{28413584-CAA6-49EF-B7F9-A7D69FBCC296}" type="sibTrans" cxnId="{EBE0EF46-BF55-4E71-A138-B24D3222CC8F}">
      <dgm:prSet/>
      <dgm:spPr/>
      <dgm:t>
        <a:bodyPr/>
        <a:lstStyle/>
        <a:p>
          <a:endParaRPr lang="ru-RU"/>
        </a:p>
      </dgm:t>
    </dgm:pt>
    <dgm:pt modelId="{8E89084F-73D3-461C-B817-87FA6CE3B29B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Розкриття індивідуальних пізнавальних можливостей кожного учня.</a:t>
          </a:r>
          <a:endParaRPr lang="ru-RU" dirty="0">
            <a:solidFill>
              <a:srgbClr val="FFFF00"/>
            </a:solidFill>
          </a:endParaRPr>
        </a:p>
      </dgm:t>
    </dgm:pt>
    <dgm:pt modelId="{B9A9B68E-018A-48C1-A060-87938CFE693B}" type="parTrans" cxnId="{F6F65676-65D3-4158-80C3-F23F95DED253}">
      <dgm:prSet/>
      <dgm:spPr/>
      <dgm:t>
        <a:bodyPr/>
        <a:lstStyle/>
        <a:p>
          <a:endParaRPr lang="ru-RU"/>
        </a:p>
      </dgm:t>
    </dgm:pt>
    <dgm:pt modelId="{E6D85A65-CC49-42B1-A0D9-CA34475431AF}" type="sibTrans" cxnId="{F6F65676-65D3-4158-80C3-F23F95DED253}">
      <dgm:prSet/>
      <dgm:spPr/>
      <dgm:t>
        <a:bodyPr/>
        <a:lstStyle/>
        <a:p>
          <a:endParaRPr lang="ru-RU"/>
        </a:p>
      </dgm:t>
    </dgm:pt>
    <dgm:pt modelId="{9FD3051F-E2A6-4C1A-9A8C-0ECEA97839E1}">
      <dgm:prSet phldrT="[Текст]" phldr="1"/>
      <dgm:spPr/>
      <dgm:t>
        <a:bodyPr/>
        <a:lstStyle/>
        <a:p>
          <a:endParaRPr lang="ru-RU" dirty="0">
            <a:solidFill>
              <a:srgbClr val="FFFF00"/>
            </a:solidFill>
          </a:endParaRPr>
        </a:p>
      </dgm:t>
    </dgm:pt>
    <dgm:pt modelId="{E211905F-8079-4755-96E6-BB6E930FCF78}" type="parTrans" cxnId="{22D68CE3-726C-4B5D-B599-C8D4DBFE01A9}">
      <dgm:prSet/>
      <dgm:spPr/>
      <dgm:t>
        <a:bodyPr/>
        <a:lstStyle/>
        <a:p>
          <a:endParaRPr lang="ru-RU"/>
        </a:p>
      </dgm:t>
    </dgm:pt>
    <dgm:pt modelId="{4868F1B8-79C1-436A-AD40-D18D20F8095E}" type="sibTrans" cxnId="{22D68CE3-726C-4B5D-B599-C8D4DBFE01A9}">
      <dgm:prSet/>
      <dgm:spPr/>
      <dgm:t>
        <a:bodyPr/>
        <a:lstStyle/>
        <a:p>
          <a:endParaRPr lang="ru-RU"/>
        </a:p>
      </dgm:t>
    </dgm:pt>
    <dgm:pt modelId="{0CC8CEB4-5F05-424C-8F19-82E8D86A314E}">
      <dgm:prSet phldrT="[Текст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2.</a:t>
          </a:r>
          <a:endParaRPr lang="ru-RU" dirty="0">
            <a:solidFill>
              <a:srgbClr val="0070C0"/>
            </a:solidFill>
          </a:endParaRPr>
        </a:p>
      </dgm:t>
    </dgm:pt>
    <dgm:pt modelId="{334D4C23-F6EC-4220-9AB8-3E392CBB55DB}" type="parTrans" cxnId="{A9A53FFB-2B25-44C8-B9C6-CE609606AE61}">
      <dgm:prSet/>
      <dgm:spPr/>
      <dgm:t>
        <a:bodyPr/>
        <a:lstStyle/>
        <a:p>
          <a:endParaRPr lang="ru-RU"/>
        </a:p>
      </dgm:t>
    </dgm:pt>
    <dgm:pt modelId="{548EF5F8-15A4-4726-B0C8-B12E18996CEF}" type="sibTrans" cxnId="{A9A53FFB-2B25-44C8-B9C6-CE609606AE61}">
      <dgm:prSet/>
      <dgm:spPr/>
      <dgm:t>
        <a:bodyPr/>
        <a:lstStyle/>
        <a:p>
          <a:endParaRPr lang="ru-RU"/>
        </a:p>
      </dgm:t>
    </dgm:pt>
    <dgm:pt modelId="{6DE00CD4-1ACE-40FC-8CA3-07E96C318724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</a:rPr>
            <a:t>Розвиток його індивідуальних пізнавальних здібностей.</a:t>
          </a:r>
          <a:endParaRPr lang="ru-RU" dirty="0">
            <a:solidFill>
              <a:srgbClr val="7030A0"/>
            </a:solidFill>
          </a:endParaRPr>
        </a:p>
      </dgm:t>
    </dgm:pt>
    <dgm:pt modelId="{8B12DC8E-65EA-4D08-997B-11EDFCBE96D7}" type="parTrans" cxnId="{DE7888B5-9711-49CF-8B02-5088C5BACC7F}">
      <dgm:prSet/>
      <dgm:spPr/>
      <dgm:t>
        <a:bodyPr/>
        <a:lstStyle/>
        <a:p>
          <a:endParaRPr lang="ru-RU"/>
        </a:p>
      </dgm:t>
    </dgm:pt>
    <dgm:pt modelId="{6A5515AA-F471-4C76-B574-0FD17C54D22D}" type="sibTrans" cxnId="{DE7888B5-9711-49CF-8B02-5088C5BACC7F}">
      <dgm:prSet/>
      <dgm:spPr/>
      <dgm:t>
        <a:bodyPr/>
        <a:lstStyle/>
        <a:p>
          <a:endParaRPr lang="ru-RU"/>
        </a:p>
      </dgm:t>
    </dgm:pt>
    <dgm:pt modelId="{3DB6EAEE-A353-4817-88F1-5496B83483A8}">
      <dgm:prSet phldrT="[Текст]" phldr="1"/>
      <dgm:spPr/>
      <dgm:t>
        <a:bodyPr/>
        <a:lstStyle/>
        <a:p>
          <a:endParaRPr lang="ru-RU" dirty="0">
            <a:solidFill>
              <a:srgbClr val="7030A0"/>
            </a:solidFill>
          </a:endParaRPr>
        </a:p>
      </dgm:t>
    </dgm:pt>
    <dgm:pt modelId="{B563197C-3626-4D33-8662-FB243E94DAA5}" type="parTrans" cxnId="{D12712E9-169F-4D30-9CEB-FF041C98FC8E}">
      <dgm:prSet/>
      <dgm:spPr/>
      <dgm:t>
        <a:bodyPr/>
        <a:lstStyle/>
        <a:p>
          <a:endParaRPr lang="ru-RU"/>
        </a:p>
      </dgm:t>
    </dgm:pt>
    <dgm:pt modelId="{27FCD8FC-53E8-4308-9419-EC4F97ABD6D3}" type="sibTrans" cxnId="{D12712E9-169F-4D30-9CEB-FF041C98FC8E}">
      <dgm:prSet/>
      <dgm:spPr/>
      <dgm:t>
        <a:bodyPr/>
        <a:lstStyle/>
        <a:p>
          <a:endParaRPr lang="ru-RU"/>
        </a:p>
      </dgm:t>
    </dgm:pt>
    <dgm:pt modelId="{6AA85AE5-5037-47C1-98C0-52965DBB47BC}">
      <dgm:prSet phldrT="[Текст]"/>
      <dgm:spPr/>
      <dgm:t>
        <a:bodyPr/>
        <a:lstStyle/>
        <a:p>
          <a:r>
            <a:rPr lang="uk-UA" dirty="0" smtClean="0">
              <a:solidFill>
                <a:srgbClr val="CC3300"/>
              </a:solidFill>
            </a:rPr>
            <a:t>3.</a:t>
          </a:r>
          <a:endParaRPr lang="ru-RU" dirty="0">
            <a:solidFill>
              <a:srgbClr val="CC3300"/>
            </a:solidFill>
          </a:endParaRPr>
        </a:p>
      </dgm:t>
    </dgm:pt>
    <dgm:pt modelId="{CF1F225E-B1CF-430A-A809-AB57329C36B4}" type="parTrans" cxnId="{8D2066A0-A694-4749-9F7B-F31BB3A7F413}">
      <dgm:prSet/>
      <dgm:spPr/>
      <dgm:t>
        <a:bodyPr/>
        <a:lstStyle/>
        <a:p>
          <a:endParaRPr lang="ru-RU"/>
        </a:p>
      </dgm:t>
    </dgm:pt>
    <dgm:pt modelId="{A8559EDF-F5E2-4EB3-9CE8-D423D945F731}" type="sibTrans" cxnId="{8D2066A0-A694-4749-9F7B-F31BB3A7F413}">
      <dgm:prSet/>
      <dgm:spPr/>
      <dgm:t>
        <a:bodyPr/>
        <a:lstStyle/>
        <a:p>
          <a:endParaRPr lang="ru-RU"/>
        </a:p>
      </dgm:t>
    </dgm:pt>
    <dgm:pt modelId="{B478EB23-2BF5-46E3-A304-E9396CCFAAF7}">
      <dgm:prSet phldrT="[Текст]"/>
      <dgm:spPr/>
      <dgm:t>
        <a:bodyPr/>
        <a:lstStyle/>
        <a:p>
          <a:r>
            <a:rPr lang="uk-UA" dirty="0" smtClean="0">
              <a:solidFill>
                <a:srgbClr val="FF3399"/>
              </a:solidFill>
            </a:rPr>
            <a:t>Допомого йому в самопізнанні, </a:t>
          </a:r>
          <a:r>
            <a:rPr lang="uk-UA" dirty="0" err="1" smtClean="0">
              <a:solidFill>
                <a:srgbClr val="FF3399"/>
              </a:solidFill>
            </a:rPr>
            <a:t>самоактуалізації</a:t>
          </a:r>
          <a:r>
            <a:rPr lang="uk-UA" dirty="0" smtClean="0">
              <a:solidFill>
                <a:srgbClr val="FF3399"/>
              </a:solidFill>
            </a:rPr>
            <a:t>, самореалізації, самовизначенні.</a:t>
          </a:r>
          <a:endParaRPr lang="ru-RU" dirty="0">
            <a:solidFill>
              <a:srgbClr val="FF3399"/>
            </a:solidFill>
          </a:endParaRPr>
        </a:p>
      </dgm:t>
    </dgm:pt>
    <dgm:pt modelId="{48AC9483-DDF3-44C3-8150-6B2D3367F43C}" type="parTrans" cxnId="{9B05A040-0806-4A76-97EE-0F9FA62AB7B1}">
      <dgm:prSet/>
      <dgm:spPr/>
      <dgm:t>
        <a:bodyPr/>
        <a:lstStyle/>
        <a:p>
          <a:endParaRPr lang="ru-RU"/>
        </a:p>
      </dgm:t>
    </dgm:pt>
    <dgm:pt modelId="{87B451BB-5BA5-4C4B-9CE4-E7E026221C0C}" type="sibTrans" cxnId="{9B05A040-0806-4A76-97EE-0F9FA62AB7B1}">
      <dgm:prSet/>
      <dgm:spPr/>
      <dgm:t>
        <a:bodyPr/>
        <a:lstStyle/>
        <a:p>
          <a:endParaRPr lang="ru-RU"/>
        </a:p>
      </dgm:t>
    </dgm:pt>
    <dgm:pt modelId="{F4FB0699-73F6-4925-8738-47D61271C878}">
      <dgm:prSet phldrT="[Текст]" phldr="1"/>
      <dgm:spPr/>
      <dgm:t>
        <a:bodyPr/>
        <a:lstStyle/>
        <a:p>
          <a:endParaRPr lang="ru-RU" dirty="0">
            <a:solidFill>
              <a:srgbClr val="FF3399"/>
            </a:solidFill>
          </a:endParaRPr>
        </a:p>
      </dgm:t>
    </dgm:pt>
    <dgm:pt modelId="{B8BF544B-901F-4E73-9796-A8ED1B93408D}" type="parTrans" cxnId="{C02CFDAB-B093-40C2-9BDE-59B5C7BE9758}">
      <dgm:prSet/>
      <dgm:spPr/>
      <dgm:t>
        <a:bodyPr/>
        <a:lstStyle/>
        <a:p>
          <a:endParaRPr lang="ru-RU"/>
        </a:p>
      </dgm:t>
    </dgm:pt>
    <dgm:pt modelId="{1DA17F09-38DB-4026-A674-4D1E187A07A2}" type="sibTrans" cxnId="{C02CFDAB-B093-40C2-9BDE-59B5C7BE9758}">
      <dgm:prSet/>
      <dgm:spPr/>
      <dgm:t>
        <a:bodyPr/>
        <a:lstStyle/>
        <a:p>
          <a:endParaRPr lang="ru-RU"/>
        </a:p>
      </dgm:t>
    </dgm:pt>
    <dgm:pt modelId="{A151D89F-E080-447D-A310-49A9B397D1F4}" type="pres">
      <dgm:prSet presAssocID="{524B99B6-2454-4CF2-B07F-FD19D01889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C228B-7936-468B-BAD3-02B43CE79A92}" type="pres">
      <dgm:prSet presAssocID="{1937700E-DADB-4390-B1D6-A882BC4D05DB}" presName="node" presStyleLbl="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E2C03-A31F-4B1B-BB0A-892FC3A470F5}" type="pres">
      <dgm:prSet presAssocID="{28413584-CAA6-49EF-B7F9-A7D69FBCC296}" presName="sibTrans" presStyleCnt="0"/>
      <dgm:spPr/>
    </dgm:pt>
    <dgm:pt modelId="{4BA7C4BC-21B7-405D-A6C9-1A7CBFDBBAA3}" type="pres">
      <dgm:prSet presAssocID="{0CC8CEB4-5F05-424C-8F19-82E8D86A314E}" presName="node" presStyleLbl="node1" presStyleIdx="1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D0611-2202-4442-80E6-D86327711994}" type="pres">
      <dgm:prSet presAssocID="{548EF5F8-15A4-4726-B0C8-B12E18996CEF}" presName="sibTrans" presStyleCnt="0"/>
      <dgm:spPr/>
    </dgm:pt>
    <dgm:pt modelId="{B6077F8E-94DD-410B-81BE-F13A1172685B}" type="pres">
      <dgm:prSet presAssocID="{6AA85AE5-5037-47C1-98C0-52965DBB47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3C7080-24A2-456D-B191-23A0C9D97330}" type="presOf" srcId="{F4FB0699-73F6-4925-8738-47D61271C878}" destId="{B6077F8E-94DD-410B-81BE-F13A1172685B}" srcOrd="0" destOrd="2" presId="urn:microsoft.com/office/officeart/2005/8/layout/hList6"/>
    <dgm:cxn modelId="{D12712E9-169F-4D30-9CEB-FF041C98FC8E}" srcId="{0CC8CEB4-5F05-424C-8F19-82E8D86A314E}" destId="{3DB6EAEE-A353-4817-88F1-5496B83483A8}" srcOrd="1" destOrd="0" parTransId="{B563197C-3626-4D33-8662-FB243E94DAA5}" sibTransId="{27FCD8FC-53E8-4308-9419-EC4F97ABD6D3}"/>
    <dgm:cxn modelId="{22D68CE3-726C-4B5D-B599-C8D4DBFE01A9}" srcId="{1937700E-DADB-4390-B1D6-A882BC4D05DB}" destId="{9FD3051F-E2A6-4C1A-9A8C-0ECEA97839E1}" srcOrd="1" destOrd="0" parTransId="{E211905F-8079-4755-96E6-BB6E930FCF78}" sibTransId="{4868F1B8-79C1-436A-AD40-D18D20F8095E}"/>
    <dgm:cxn modelId="{6BD798BE-7870-42D2-981D-30D36634A30E}" type="presOf" srcId="{0CC8CEB4-5F05-424C-8F19-82E8D86A314E}" destId="{4BA7C4BC-21B7-405D-A6C9-1A7CBFDBBAA3}" srcOrd="0" destOrd="0" presId="urn:microsoft.com/office/officeart/2005/8/layout/hList6"/>
    <dgm:cxn modelId="{48BE5A12-1E9A-48EE-8659-2520C1D8FF38}" type="presOf" srcId="{1937700E-DADB-4390-B1D6-A882BC4D05DB}" destId="{600C228B-7936-468B-BAD3-02B43CE79A92}" srcOrd="0" destOrd="0" presId="urn:microsoft.com/office/officeart/2005/8/layout/hList6"/>
    <dgm:cxn modelId="{D50BBC27-BBEE-4BCC-8DCC-926BCBCF2BC0}" type="presOf" srcId="{B478EB23-2BF5-46E3-A304-E9396CCFAAF7}" destId="{B6077F8E-94DD-410B-81BE-F13A1172685B}" srcOrd="0" destOrd="1" presId="urn:microsoft.com/office/officeart/2005/8/layout/hList6"/>
    <dgm:cxn modelId="{C02CFDAB-B093-40C2-9BDE-59B5C7BE9758}" srcId="{6AA85AE5-5037-47C1-98C0-52965DBB47BC}" destId="{F4FB0699-73F6-4925-8738-47D61271C878}" srcOrd="1" destOrd="0" parTransId="{B8BF544B-901F-4E73-9796-A8ED1B93408D}" sibTransId="{1DA17F09-38DB-4026-A674-4D1E187A07A2}"/>
    <dgm:cxn modelId="{32717D8A-96FF-49BF-9E8E-01FBDC321A72}" type="presOf" srcId="{524B99B6-2454-4CF2-B07F-FD19D01889A7}" destId="{A151D89F-E080-447D-A310-49A9B397D1F4}" srcOrd="0" destOrd="0" presId="urn:microsoft.com/office/officeart/2005/8/layout/hList6"/>
    <dgm:cxn modelId="{EBE0EF46-BF55-4E71-A138-B24D3222CC8F}" srcId="{524B99B6-2454-4CF2-B07F-FD19D01889A7}" destId="{1937700E-DADB-4390-B1D6-A882BC4D05DB}" srcOrd="0" destOrd="0" parTransId="{5BCA7533-37A9-4C47-9B2D-114FF3F1DB9D}" sibTransId="{28413584-CAA6-49EF-B7F9-A7D69FBCC296}"/>
    <dgm:cxn modelId="{B6C8FAC3-C596-4093-BF85-E1F63BE43C7A}" type="presOf" srcId="{6DE00CD4-1ACE-40FC-8CA3-07E96C318724}" destId="{4BA7C4BC-21B7-405D-A6C9-1A7CBFDBBAA3}" srcOrd="0" destOrd="1" presId="urn:microsoft.com/office/officeart/2005/8/layout/hList6"/>
    <dgm:cxn modelId="{19614DD1-5440-49AD-943A-67D7B22FB11B}" type="presOf" srcId="{3DB6EAEE-A353-4817-88F1-5496B83483A8}" destId="{4BA7C4BC-21B7-405D-A6C9-1A7CBFDBBAA3}" srcOrd="0" destOrd="2" presId="urn:microsoft.com/office/officeart/2005/8/layout/hList6"/>
    <dgm:cxn modelId="{9B05A040-0806-4A76-97EE-0F9FA62AB7B1}" srcId="{6AA85AE5-5037-47C1-98C0-52965DBB47BC}" destId="{B478EB23-2BF5-46E3-A304-E9396CCFAAF7}" srcOrd="0" destOrd="0" parTransId="{48AC9483-DDF3-44C3-8150-6B2D3367F43C}" sibTransId="{87B451BB-5BA5-4C4B-9CE4-E7E026221C0C}"/>
    <dgm:cxn modelId="{76A2CD30-5968-4929-8347-D4E820882212}" type="presOf" srcId="{6AA85AE5-5037-47C1-98C0-52965DBB47BC}" destId="{B6077F8E-94DD-410B-81BE-F13A1172685B}" srcOrd="0" destOrd="0" presId="urn:microsoft.com/office/officeart/2005/8/layout/hList6"/>
    <dgm:cxn modelId="{8D2066A0-A694-4749-9F7B-F31BB3A7F413}" srcId="{524B99B6-2454-4CF2-B07F-FD19D01889A7}" destId="{6AA85AE5-5037-47C1-98C0-52965DBB47BC}" srcOrd="2" destOrd="0" parTransId="{CF1F225E-B1CF-430A-A809-AB57329C36B4}" sibTransId="{A8559EDF-F5E2-4EB3-9CE8-D423D945F731}"/>
    <dgm:cxn modelId="{DE7888B5-9711-49CF-8B02-5088C5BACC7F}" srcId="{0CC8CEB4-5F05-424C-8F19-82E8D86A314E}" destId="{6DE00CD4-1ACE-40FC-8CA3-07E96C318724}" srcOrd="0" destOrd="0" parTransId="{8B12DC8E-65EA-4D08-997B-11EDFCBE96D7}" sibTransId="{6A5515AA-F471-4C76-B574-0FD17C54D22D}"/>
    <dgm:cxn modelId="{D930215E-70FA-45FF-BF05-30D4CCFDB5A2}" type="presOf" srcId="{8E89084F-73D3-461C-B817-87FA6CE3B29B}" destId="{600C228B-7936-468B-BAD3-02B43CE79A92}" srcOrd="0" destOrd="1" presId="urn:microsoft.com/office/officeart/2005/8/layout/hList6"/>
    <dgm:cxn modelId="{C0B4E43C-3736-4D26-8804-BEEAD203E3DD}" type="presOf" srcId="{9FD3051F-E2A6-4C1A-9A8C-0ECEA97839E1}" destId="{600C228B-7936-468B-BAD3-02B43CE79A92}" srcOrd="0" destOrd="2" presId="urn:microsoft.com/office/officeart/2005/8/layout/hList6"/>
    <dgm:cxn modelId="{A9A53FFB-2B25-44C8-B9C6-CE609606AE61}" srcId="{524B99B6-2454-4CF2-B07F-FD19D01889A7}" destId="{0CC8CEB4-5F05-424C-8F19-82E8D86A314E}" srcOrd="1" destOrd="0" parTransId="{334D4C23-F6EC-4220-9AB8-3E392CBB55DB}" sibTransId="{548EF5F8-15A4-4726-B0C8-B12E18996CEF}"/>
    <dgm:cxn modelId="{F6F65676-65D3-4158-80C3-F23F95DED253}" srcId="{1937700E-DADB-4390-B1D6-A882BC4D05DB}" destId="{8E89084F-73D3-461C-B817-87FA6CE3B29B}" srcOrd="0" destOrd="0" parTransId="{B9A9B68E-018A-48C1-A060-87938CFE693B}" sibTransId="{E6D85A65-CC49-42B1-A0D9-CA34475431AF}"/>
    <dgm:cxn modelId="{D48C6D7F-D686-4717-B198-F44592A48A24}" type="presParOf" srcId="{A151D89F-E080-447D-A310-49A9B397D1F4}" destId="{600C228B-7936-468B-BAD3-02B43CE79A92}" srcOrd="0" destOrd="0" presId="urn:microsoft.com/office/officeart/2005/8/layout/hList6"/>
    <dgm:cxn modelId="{03143037-C16E-4D15-ABE4-8C89B8E000D1}" type="presParOf" srcId="{A151D89F-E080-447D-A310-49A9B397D1F4}" destId="{453E2C03-A31F-4B1B-BB0A-892FC3A470F5}" srcOrd="1" destOrd="0" presId="urn:microsoft.com/office/officeart/2005/8/layout/hList6"/>
    <dgm:cxn modelId="{572F97C2-AEC1-49A0-8629-B37FDA4C8F11}" type="presParOf" srcId="{A151D89F-E080-447D-A310-49A9B397D1F4}" destId="{4BA7C4BC-21B7-405D-A6C9-1A7CBFDBBAA3}" srcOrd="2" destOrd="0" presId="urn:microsoft.com/office/officeart/2005/8/layout/hList6"/>
    <dgm:cxn modelId="{21E097D4-A718-48B2-9175-4C843258FB66}" type="presParOf" srcId="{A151D89F-E080-447D-A310-49A9B397D1F4}" destId="{24FD0611-2202-4442-80E6-D86327711994}" srcOrd="3" destOrd="0" presId="urn:microsoft.com/office/officeart/2005/8/layout/hList6"/>
    <dgm:cxn modelId="{90681E5D-7BE7-4AD6-86B5-E0667A90CD17}" type="presParOf" srcId="{A151D89F-E080-447D-A310-49A9B397D1F4}" destId="{B6077F8E-94DD-410B-81BE-F13A1172685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228B-7936-468B-BAD3-02B43CE79A92}">
      <dsp:nvSpPr>
        <dsp:cNvPr id="0" name=""/>
        <dsp:cNvSpPr/>
      </dsp:nvSpPr>
      <dsp:spPr>
        <a:xfrm rot="16200000">
          <a:off x="-1200068" y="1201000"/>
          <a:ext cx="4824536" cy="242253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72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FF3399"/>
              </a:solidFill>
            </a:rPr>
            <a:t>1.</a:t>
          </a:r>
          <a:endParaRPr lang="ru-RU" sz="2600" kern="1200" dirty="0">
            <a:solidFill>
              <a:srgbClr val="FF339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FFFF00"/>
              </a:solidFill>
            </a:rPr>
            <a:t>Розкриття індивідуальних пізнавальних можливостей кожного учня.</a:t>
          </a:r>
          <a:endParaRPr lang="ru-RU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FFFF00"/>
            </a:solidFill>
          </a:endParaRPr>
        </a:p>
      </dsp:txBody>
      <dsp:txXfrm rot="5400000">
        <a:off x="933" y="964906"/>
        <a:ext cx="2422534" cy="2894722"/>
      </dsp:txXfrm>
    </dsp:sp>
    <dsp:sp modelId="{4BA7C4BC-21B7-405D-A6C9-1A7CBFDBBAA3}">
      <dsp:nvSpPr>
        <dsp:cNvPr id="0" name=""/>
        <dsp:cNvSpPr/>
      </dsp:nvSpPr>
      <dsp:spPr>
        <a:xfrm rot="16200000">
          <a:off x="1404156" y="1201000"/>
          <a:ext cx="4824536" cy="242253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72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070C0"/>
              </a:solidFill>
            </a:rPr>
            <a:t>2.</a:t>
          </a:r>
          <a:endParaRPr lang="ru-RU" sz="2600" kern="1200" dirty="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7030A0"/>
              </a:solidFill>
            </a:rPr>
            <a:t>Розвиток його індивідуальних пізнавальних здібностей.</a:t>
          </a:r>
          <a:endParaRPr lang="ru-RU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7030A0"/>
            </a:solidFill>
          </a:endParaRPr>
        </a:p>
      </dsp:txBody>
      <dsp:txXfrm rot="5400000">
        <a:off x="2605157" y="964906"/>
        <a:ext cx="2422534" cy="2894722"/>
      </dsp:txXfrm>
    </dsp:sp>
    <dsp:sp modelId="{B6077F8E-94DD-410B-81BE-F13A1172685B}">
      <dsp:nvSpPr>
        <dsp:cNvPr id="0" name=""/>
        <dsp:cNvSpPr/>
      </dsp:nvSpPr>
      <dsp:spPr>
        <a:xfrm rot="16200000">
          <a:off x="4008380" y="1201000"/>
          <a:ext cx="4824536" cy="242253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72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CC3300"/>
              </a:solidFill>
            </a:rPr>
            <a:t>3.</a:t>
          </a:r>
          <a:endParaRPr lang="ru-RU" sz="2600" kern="1200" dirty="0">
            <a:solidFill>
              <a:srgbClr val="CC33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FF3399"/>
              </a:solidFill>
            </a:rPr>
            <a:t>Допомого йому в самопізнанні, </a:t>
          </a:r>
          <a:r>
            <a:rPr lang="uk-UA" sz="2000" kern="1200" dirty="0" err="1" smtClean="0">
              <a:solidFill>
                <a:srgbClr val="FF3399"/>
              </a:solidFill>
            </a:rPr>
            <a:t>самоактуалізації</a:t>
          </a:r>
          <a:r>
            <a:rPr lang="uk-UA" sz="2000" kern="1200" dirty="0" smtClean="0">
              <a:solidFill>
                <a:srgbClr val="FF3399"/>
              </a:solidFill>
            </a:rPr>
            <a:t>, самореалізації, самовизначенні.</a:t>
          </a:r>
          <a:endParaRPr lang="ru-RU" sz="2000" kern="1200" dirty="0">
            <a:solidFill>
              <a:srgbClr val="FF339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FF3399"/>
            </a:solidFill>
          </a:endParaRPr>
        </a:p>
      </dsp:txBody>
      <dsp:txXfrm rot="5400000">
        <a:off x="5209381" y="964906"/>
        <a:ext cx="2422534" cy="2894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812428" y="2814015"/>
            <a:ext cx="3553864" cy="11707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ГОЦ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Ірини  Володимирівни</a:t>
            </a: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517040" y="1111109"/>
            <a:ext cx="3785685" cy="1899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ПРЕЗЕНТАЦІЯ ДОСВІДУ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255759">
            <a:off x="4612397" y="785522"/>
            <a:ext cx="34534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Вчителя</a:t>
            </a:r>
            <a:br>
              <a:rPr lang="uk-UA" sz="28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28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початкових класів</a:t>
            </a:r>
            <a:br>
              <a:rPr lang="uk-UA" sz="28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2800" b="1" i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Тетильківського</a:t>
            </a:r>
            <a:r>
              <a:rPr lang="uk-UA" sz="2800" b="1" i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НВК</a:t>
            </a:r>
            <a:r>
              <a:rPr lang="uk-UA" sz="28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28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2800" b="1" i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Шумського</a:t>
            </a:r>
            <a:r>
              <a:rPr lang="uk-UA" sz="28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району</a:t>
            </a:r>
            <a:br>
              <a:rPr lang="uk-UA" sz="28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28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Тернопільської області</a:t>
            </a:r>
            <a:endParaRPr lang="en-GB" sz="2800" b="1" i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01963">
            <a:off x="4675342" y="3884770"/>
            <a:ext cx="2440499" cy="160874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Шляхи реалізації науково – методичної  проблеми.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3059832" y="2432252"/>
            <a:ext cx="2664296" cy="2148876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Інтерактивні методи навчання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1981" y="1127433"/>
            <a:ext cx="3356789" cy="251759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Рисунок 5" descr="L:\DCIM\101MSDCF\DSC00018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1981" y="3861048"/>
            <a:ext cx="3459899" cy="2725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98301" y="1150286"/>
            <a:ext cx="3326320" cy="249473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3761893"/>
            <a:ext cx="3546765" cy="266007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395536" y="2897796"/>
            <a:ext cx="2506017" cy="8640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uk-UA" sz="4000" dirty="0" smtClean="0">
                <a:solidFill>
                  <a:srgbClr val="0070C0"/>
                </a:solidFill>
              </a:rPr>
              <a:t>Метод «</a:t>
            </a:r>
            <a:r>
              <a:rPr lang="uk-UA" sz="4000" dirty="0" err="1" smtClean="0">
                <a:solidFill>
                  <a:srgbClr val="0070C0"/>
                </a:solidFill>
              </a:rPr>
              <a:t>Гронування</a:t>
            </a:r>
            <a:r>
              <a:rPr lang="uk-UA" sz="3200" dirty="0" smtClean="0">
                <a:solidFill>
                  <a:srgbClr val="0070C0"/>
                </a:solidFill>
              </a:rPr>
              <a:t>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897926"/>
            <a:ext cx="3744416" cy="58477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04871"/>
              </a:avLst>
            </a:prstTxWarp>
            <a:spAutoFit/>
          </a:bodyPr>
          <a:lstStyle/>
          <a:p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Робота в групах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119511"/>
            <a:ext cx="2624429" cy="58477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</a:rPr>
              <a:t>Робота парах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5304" y="5805264"/>
            <a:ext cx="4368696" cy="5232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uk-UA" sz="2800" dirty="0" smtClean="0"/>
              <a:t>Метод «Взаємне навчання»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61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Застосовую різні форми нестандартних  уроків.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" name="Рисунок 2" descr="L:\PB170056.JP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259632" y="1423798"/>
            <a:ext cx="259228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:\ФОТО\школа\мій клас\DSC01099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93773" y="1208874"/>
            <a:ext cx="3456385" cy="2461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ФОТО\фотки\DSC00187.JP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355976" y="3670021"/>
            <a:ext cx="3887862" cy="2521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D:\ФОТО\школа\мій клас\DSC01008.JP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259632" y="3573017"/>
            <a:ext cx="3744419" cy="2830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6592" y="1628800"/>
            <a:ext cx="1319079" cy="830997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</a:bodyPr>
          <a:lstStyle/>
          <a:p>
            <a:r>
              <a:rPr lang="uk-UA" sz="2400" dirty="0" err="1" smtClean="0"/>
              <a:t>Урок-</a:t>
            </a:r>
            <a:endParaRPr lang="uk-UA" sz="2400" dirty="0" smtClean="0"/>
          </a:p>
          <a:p>
            <a:r>
              <a:rPr lang="uk-UA" sz="2400" dirty="0" smtClean="0"/>
              <a:t>подорож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487754" y="1630754"/>
            <a:ext cx="1404726" cy="1438206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uk-UA" sz="2400" dirty="0" err="1" smtClean="0"/>
              <a:t>Урок-</a:t>
            </a:r>
            <a:endParaRPr lang="uk-UA" sz="2400" dirty="0" smtClean="0"/>
          </a:p>
          <a:p>
            <a:r>
              <a:rPr lang="uk-UA" sz="2400" dirty="0" smtClean="0"/>
              <a:t>змагання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31218" y="6141905"/>
            <a:ext cx="212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Урок-гра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6136879"/>
            <a:ext cx="2286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Урок-вікторина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32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ФОТО\школа\мій клас\DSC000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355">
            <a:off x="180821" y="949706"/>
            <a:ext cx="2852042" cy="220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ФОТО\школа\мій клас\DSC000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461">
            <a:off x="6033021" y="1129945"/>
            <a:ext cx="3102951" cy="214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2555777" y="260648"/>
            <a:ext cx="4320480" cy="1015663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>
                <a:latin typeface="Segoe Script" pitchFamily="34" charset="0"/>
              </a:rPr>
              <a:t>Урок – </a:t>
            </a:r>
            <a:r>
              <a:rPr lang="uk-UA" sz="2000" dirty="0" smtClean="0">
                <a:latin typeface="Segoe Script" pitchFamily="34" charset="0"/>
              </a:rPr>
              <a:t>мислення </a:t>
            </a:r>
            <a:r>
              <a:rPr lang="uk-UA" sz="2000" dirty="0">
                <a:latin typeface="Segoe Script" pitchFamily="34" charset="0"/>
              </a:rPr>
              <a:t>серед </a:t>
            </a:r>
            <a:br>
              <a:rPr lang="uk-UA" sz="2000" dirty="0">
                <a:latin typeface="Segoe Script" pitchFamily="34" charset="0"/>
              </a:rPr>
            </a:br>
            <a:r>
              <a:rPr lang="uk-UA" sz="2000" dirty="0" smtClean="0">
                <a:latin typeface="Segoe Script" pitchFamily="34" charset="0"/>
              </a:rPr>
              <a:t>природи </a:t>
            </a:r>
            <a:endParaRPr lang="uk-UA" sz="2000" dirty="0">
              <a:latin typeface="Segoe Script" pitchFamily="34" charset="0"/>
            </a:endParaRPr>
          </a:p>
          <a:p>
            <a:pPr>
              <a:defRPr/>
            </a:pPr>
            <a:r>
              <a:rPr lang="uk-UA" sz="2000" dirty="0">
                <a:latin typeface="Segoe Script" pitchFamily="34" charset="0"/>
              </a:rPr>
              <a:t>  «Чарівниця осінь»</a:t>
            </a:r>
            <a:endParaRPr lang="ru-RU" sz="2000" dirty="0">
              <a:latin typeface="Segoe Script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993674"/>
            <a:ext cx="4135456" cy="3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D:\ФОТО\школа\мій клас\DSC000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020">
            <a:off x="511098" y="4272258"/>
            <a:ext cx="2932623" cy="228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ФОТО\школа\мій клас\DSC0006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7848" flipV="1">
            <a:off x="5704067" y="4263450"/>
            <a:ext cx="2857438" cy="221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92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D:\ФОТО\школа\мій клас\DSC0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0768"/>
            <a:ext cx="3096146" cy="2221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7664" y="188640"/>
            <a:ext cx="55446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uk-UA" sz="4000" dirty="0">
                <a:solidFill>
                  <a:srgbClr val="FF0000"/>
                </a:solidFill>
                <a:latin typeface="+mn-lt"/>
              </a:rPr>
              <a:t>Використання ІКТ на уроках 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2" descr="D:\ФОТО\школа\мій клас\DSC0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29" y="1340768"/>
            <a:ext cx="3344168" cy="2416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Рисунок 5" descr="D:\ФОТО\школа\мій клас\DSC0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82" y="3796566"/>
            <a:ext cx="2075855" cy="2767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Рисунок 3" descr="D:\ФОТО\школа\мій клас\DSC00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69" y="4077072"/>
            <a:ext cx="3161556" cy="2387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Горизонтальный свиток 7"/>
          <p:cNvSpPr/>
          <p:nvPr/>
        </p:nvSpPr>
        <p:spPr>
          <a:xfrm>
            <a:off x="530571" y="3345716"/>
            <a:ext cx="3241675" cy="450850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dirty="0"/>
              <a:t>Урок природознавства « Сонячна система»</a:t>
            </a:r>
            <a:endParaRPr lang="ru-RU" sz="1200" dirty="0"/>
          </a:p>
        </p:txBody>
      </p:sp>
      <p:sp>
        <p:nvSpPr>
          <p:cNvPr id="9" name="Горизонтальный свиток 8"/>
          <p:cNvSpPr/>
          <p:nvPr/>
        </p:nvSpPr>
        <p:spPr>
          <a:xfrm rot="21251875">
            <a:off x="4444170" y="3589338"/>
            <a:ext cx="4081463" cy="52705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dirty="0"/>
              <a:t>Образотворче мистецтво  «Осінні контрасти»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2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58585" y="1916832"/>
            <a:ext cx="7272808" cy="306895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Результативність педагогічної діяльності</a:t>
            </a:r>
            <a:r>
              <a:rPr lang="en-GB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GB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7030A0"/>
                </a:solidFill>
                <a:latin typeface="Monotype Corsiva" pitchFamily="66" charset="0"/>
              </a:rPr>
              <a:t>Очікувані </a:t>
            </a:r>
            <a:r>
              <a:rPr lang="uk-UA" sz="2000" b="1" i="1" dirty="0" smtClean="0">
                <a:solidFill>
                  <a:srgbClr val="7030A0"/>
                </a:solidFill>
                <a:latin typeface="Monotype Corsiva" pitchFamily="66" charset="0"/>
              </a:rPr>
              <a:t>результати</a:t>
            </a:r>
            <a:r>
              <a:rPr lang="uk-UA" b="1" i="1" dirty="0" smtClean="0">
                <a:solidFill>
                  <a:srgbClr val="7030A0"/>
                </a:solidFill>
              </a:rPr>
              <a:t>.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112479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2400" b="1" dirty="0">
                <a:solidFill>
                  <a:srgbClr val="FFFF00"/>
                </a:solidFill>
                <a:latin typeface="Monotype Corsiva" pitchFamily="66" charset="0"/>
              </a:rPr>
              <a:t>Учні: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latin typeface="Monotype Corsiva" pitchFamily="66" charset="0"/>
              </a:rPr>
              <a:t>розуміють і приймають мету діяльності;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latin typeface="Monotype Corsiva" pitchFamily="66" charset="0"/>
              </a:rPr>
              <a:t>вміють організовувати свою працю і працювати з іншими</a:t>
            </a:r>
            <a:r>
              <a:rPr lang="uk-UA" sz="2400" b="1" dirty="0" smtClean="0">
                <a:solidFill>
                  <a:srgbClr val="FFFF00"/>
                </a:solidFill>
                <a:latin typeface="Monotype Corsiva" pitchFamily="66" charset="0"/>
              </a:rPr>
              <a:t>;</a:t>
            </a:r>
            <a:endParaRPr lang="uk-UA" sz="24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latin typeface="Monotype Corsiva" pitchFamily="66" charset="0"/>
              </a:rPr>
              <a:t>користуються мислительними вміннями;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latin typeface="Monotype Corsiva" pitchFamily="66" charset="0"/>
              </a:rPr>
              <a:t>контролюють і оцінюють результати своєї праці;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latin typeface="Monotype Corsiva" pitchFamily="66" charset="0"/>
              </a:rPr>
              <a:t>прагнуть їх поліпшити;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latin typeface="Monotype Corsiva" pitchFamily="66" charset="0"/>
              </a:rPr>
              <a:t>не пасують перед труднощами.</a:t>
            </a:r>
          </a:p>
        </p:txBody>
      </p:sp>
    </p:spTree>
    <p:extLst>
      <p:ext uri="{BB962C8B-B14F-4D97-AF65-F5344CB8AC3E}">
        <p14:creationId xmlns:p14="http://schemas.microsoft.com/office/powerpoint/2010/main" val="9509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5691" r="6788" b="12219"/>
          <a:stretch/>
        </p:blipFill>
        <p:spPr bwMode="auto">
          <a:xfrm>
            <a:off x="281640" y="169280"/>
            <a:ext cx="6053578" cy="4465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684584" y="16928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+mn-lt"/>
              </a:rPr>
              <a:t>Висновок: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467645">
            <a:off x="1263198" y="1273487"/>
            <a:ext cx="35143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, побудований на особистісно-орієнтованій взаємодії передбачає врахування індивідуально визначеного підходу до кожного учасника, стимулює пізнавальну активність, визначає шлях для здобуття ґрунтовних знань, умінь і навичок.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35" y="980728"/>
            <a:ext cx="2557262" cy="191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13" y="3501008"/>
            <a:ext cx="2622037" cy="196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89034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3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77066">
            <a:off x="462716" y="1319526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Дякую за увагу.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3"/>
            <a:ext cx="2783128" cy="2617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4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C00000"/>
                </a:solidFill>
                <a:latin typeface="+mn-lt"/>
              </a:rPr>
              <a:t>Моє</a:t>
            </a:r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  <a:latin typeface="+mn-lt"/>
              </a:rPr>
              <a:t>педагогічне</a:t>
            </a:r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 кредо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3079340"/>
            <a:ext cx="3456384" cy="269868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586610" y="1772816"/>
            <a:ext cx="36253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Adobe Heiti Std R" pitchFamily="34" charset="-128"/>
                <a:cs typeface="Sakkal Majalla" pitchFamily="2" charset="-78"/>
              </a:rPr>
              <a:t>Не можливо примусити людину зробити – треба допомогти їй захотіти зробити це.</a:t>
            </a:r>
            <a:br>
              <a:rPr lang="uk-UA" sz="20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Adobe Heiti Std R" pitchFamily="34" charset="-128"/>
                <a:cs typeface="Sakkal Majalla" pitchFamily="2" charset="-78"/>
              </a:rPr>
            </a:br>
            <a:r>
              <a:rPr lang="uk-UA" sz="20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Adobe Heiti Std R" pitchFamily="34" charset="-128"/>
                <a:cs typeface="Sakkal Majalla" pitchFamily="2" charset="-78"/>
              </a:rPr>
              <a:t>                    </a:t>
            </a:r>
            <a:r>
              <a:rPr lang="uk-UA" sz="2000" b="1" dirty="0" err="1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Adobe Heiti Std R" pitchFamily="34" charset="-128"/>
                <a:cs typeface="Sakkal Majalla" pitchFamily="2" charset="-78"/>
              </a:rPr>
              <a:t>Льюіс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Adobe Heiti Std R" pitchFamily="34" charset="-128"/>
              <a:cs typeface="Sakkal Majalla" pitchFamily="2" charset="-78"/>
            </a:endParaRPr>
          </a:p>
        </p:txBody>
      </p:sp>
      <p:sp>
        <p:nvSpPr>
          <p:cNvPr id="5" name="Половина рамки 4"/>
          <p:cNvSpPr/>
          <p:nvPr/>
        </p:nvSpPr>
        <p:spPr>
          <a:xfrm>
            <a:off x="395536" y="1594413"/>
            <a:ext cx="843387" cy="84360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оловина рамки 5"/>
          <p:cNvSpPr/>
          <p:nvPr/>
        </p:nvSpPr>
        <p:spPr>
          <a:xfrm rot="5400000">
            <a:off x="3488206" y="1594523"/>
            <a:ext cx="843606" cy="843387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оловина рамки 6"/>
          <p:cNvSpPr/>
          <p:nvPr/>
        </p:nvSpPr>
        <p:spPr>
          <a:xfrm rot="10800000">
            <a:off x="3488315" y="2708920"/>
            <a:ext cx="843387" cy="84360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оловина рамки 7"/>
          <p:cNvSpPr/>
          <p:nvPr/>
        </p:nvSpPr>
        <p:spPr>
          <a:xfrm rot="16200000">
            <a:off x="405500" y="2669270"/>
            <a:ext cx="843606" cy="843387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8208912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Науково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-методична проблема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340768"/>
            <a:ext cx="7272808" cy="1569660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3200" b="1" cap="all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dirty="0" err="1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Технологія</a:t>
            </a:r>
            <a:r>
              <a:rPr lang="ru-RU" sz="3200" b="1" cap="all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проведення</a:t>
            </a:r>
            <a:r>
              <a:rPr lang="ru-RU" sz="3200" b="1" cap="all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особистісно-орієнтованого</a:t>
            </a:r>
            <a:r>
              <a:rPr lang="ru-RU" sz="3200" b="1" cap="all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уроку в </a:t>
            </a:r>
            <a:r>
              <a:rPr lang="ru-RU" sz="3200" b="1" cap="all" dirty="0" err="1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початкових</a:t>
            </a:r>
            <a:r>
              <a:rPr lang="ru-RU" sz="3200" b="1" cap="all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класах</a:t>
            </a:r>
            <a:r>
              <a:rPr lang="ru-RU" sz="3200" b="1" cap="all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74" y="3284984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 rot="401011">
            <a:off x="467544" y="18864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err="1" smtClean="0">
                <a:solidFill>
                  <a:srgbClr val="FF0000"/>
                </a:solidFill>
              </a:rPr>
              <a:t>Обгрунтування</a:t>
            </a:r>
            <a:r>
              <a:rPr lang="uk-UA" sz="4800" dirty="0" smtClean="0">
                <a:solidFill>
                  <a:srgbClr val="FF0000"/>
                </a:solidFill>
              </a:rPr>
              <a:t> проблеми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391872">
            <a:off x="465486" y="1067463"/>
            <a:ext cx="7541083" cy="42507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 rot="449449">
            <a:off x="441855" y="1127723"/>
            <a:ext cx="796967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Змінився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час,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змінюються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вимоги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людини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її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освіченості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.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Даючи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базові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a typeface="Times New Roman"/>
              </a:rPr>
              <a:t>знання</a:t>
            </a:r>
            <a:endParaRPr lang="ru-RU" sz="1600" dirty="0" smtClean="0">
              <a:solidFill>
                <a:srgbClr val="000000"/>
              </a:solidFill>
              <a:ea typeface="Times New Roman"/>
            </a:endParaRPr>
          </a:p>
          <a:p>
            <a:r>
              <a:rPr lang="ru-RU" sz="16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учням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школі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, треба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навчити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дітей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вчитися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упродовж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життя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використовувати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endParaRPr lang="ru-RU" sz="1600" dirty="0" smtClean="0">
              <a:solidFill>
                <a:srgbClr val="000000"/>
              </a:solidFill>
              <a:ea typeface="Times New Roman"/>
            </a:endParaRPr>
          </a:p>
          <a:p>
            <a:r>
              <a:rPr lang="ru-RU" sz="1600" dirty="0" err="1" smtClean="0">
                <a:solidFill>
                  <a:srgbClr val="000000"/>
                </a:solidFill>
                <a:ea typeface="Times New Roman"/>
              </a:rPr>
              <a:t>здобуті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знання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у практичному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житті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.</a:t>
            </a:r>
            <a:br>
              <a:rPr lang="ru-RU" sz="1600" dirty="0">
                <a:solidFill>
                  <a:srgbClr val="000000"/>
                </a:solidFill>
                <a:ea typeface="Times New Roman"/>
              </a:rPr>
            </a:b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Реалізація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поставленої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мети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неможлива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без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використання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особистісно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зорієнтованих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сучасних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освітніх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технологій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які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передбачають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демократизацію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гуманізацію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освіти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методологічну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переорієнтацію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процесу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навчання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розвиток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особистості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учня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.</a:t>
            </a:r>
            <a:br>
              <a:rPr lang="ru-RU" sz="1600" dirty="0">
                <a:solidFill>
                  <a:srgbClr val="000000"/>
                </a:solidFill>
                <a:ea typeface="Times New Roman"/>
              </a:rPr>
            </a:br>
            <a:r>
              <a:rPr lang="ru-RU" sz="1600" dirty="0" err="1" smtClean="0">
                <a:solidFill>
                  <a:srgbClr val="000000"/>
                </a:solidFill>
                <a:ea typeface="Times New Roman"/>
              </a:rPr>
              <a:t>Особистісно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орієнтована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освіта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передбачає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впровадження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нових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педагогічних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endParaRPr lang="ru-RU" sz="1600" dirty="0" smtClean="0">
              <a:solidFill>
                <a:srgbClr val="000000"/>
              </a:solidFill>
              <a:ea typeface="Times New Roman"/>
            </a:endParaRPr>
          </a:p>
          <a:p>
            <a:r>
              <a:rPr lang="ru-RU" sz="1600" dirty="0" err="1" smtClean="0">
                <a:solidFill>
                  <a:srgbClr val="000000"/>
                </a:solidFill>
                <a:ea typeface="Times New Roman"/>
              </a:rPr>
              <a:t>техногій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та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ефективних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форм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взаємодії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дитиною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вимагає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від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педагога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високої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професійної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компетентності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й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особистісної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зрілості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.</a:t>
            </a:r>
            <a:br>
              <a:rPr lang="ru-RU" sz="1600" dirty="0">
                <a:solidFill>
                  <a:srgbClr val="000000"/>
                </a:solidFill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ea typeface="Times New Roman"/>
              </a:rPr>
              <a:t>У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системі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особистісно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орієнтованої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освіти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підростаючого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покоління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найсуттєвіша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endParaRPr lang="ru-RU" sz="1600" dirty="0" smtClean="0">
              <a:solidFill>
                <a:srgbClr val="000000"/>
              </a:solidFill>
              <a:ea typeface="Times New Roman"/>
            </a:endParaRPr>
          </a:p>
          <a:p>
            <a:r>
              <a:rPr lang="ru-RU" sz="1600" dirty="0" smtClean="0">
                <a:solidFill>
                  <a:srgbClr val="000000"/>
                </a:solidFill>
                <a:ea typeface="Times New Roman"/>
              </a:rPr>
              <a:t>роль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відводиться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педагогу, «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якому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необхідно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відійти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від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навчально-дисциплінарної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моделі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переорієнтувати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педагогічний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процес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на головне –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особистість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</a:rPr>
              <a:t>»</a:t>
            </a:r>
          </a:p>
          <a:p>
            <a:r>
              <a:rPr lang="ru-RU" sz="1600" dirty="0" smtClean="0">
                <a:solidFill>
                  <a:srgbClr val="000000"/>
                </a:solidFill>
                <a:ea typeface="Times New Roman"/>
              </a:rPr>
              <a:t>(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О.Я.Савченко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).</a:t>
            </a:r>
            <a:br>
              <a:rPr lang="ru-RU" sz="1600" dirty="0">
                <a:solidFill>
                  <a:srgbClr val="000000"/>
                </a:solidFill>
                <a:ea typeface="Times New Roman"/>
              </a:rPr>
            </a:br>
            <a:r>
              <a:rPr lang="ru-RU" sz="1600" b="1" dirty="0" smtClean="0">
                <a:solidFill>
                  <a:srgbClr val="000000"/>
                </a:solidFill>
                <a:ea typeface="Times New Roman"/>
              </a:rPr>
              <a:t>Мета </a:t>
            </a:r>
            <a:r>
              <a:rPr lang="ru-RU" sz="1600" b="1" dirty="0">
                <a:solidFill>
                  <a:srgbClr val="000000"/>
                </a:solidFill>
                <a:ea typeface="Times New Roman"/>
              </a:rPr>
              <a:t>і </a:t>
            </a:r>
            <a:r>
              <a:rPr lang="ru-RU" sz="1600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16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Times New Roman"/>
              </a:rPr>
              <a:t>особистісно</a:t>
            </a:r>
            <a:r>
              <a:rPr lang="ru-RU" sz="16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Times New Roman"/>
              </a:rPr>
              <a:t>орієнтованого</a:t>
            </a:r>
            <a:r>
              <a:rPr lang="ru-RU" sz="16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Times New Roman"/>
              </a:rPr>
              <a:t>навчання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 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полягають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створенні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максимально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сприятливих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умов для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розвитку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саморозвитку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особистості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учня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виявленні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та активному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використанні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його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індивідуальних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особливостей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навчальній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/>
              </a:rPr>
              <a:t>діяльності</a:t>
            </a:r>
            <a:r>
              <a:rPr lang="ru-RU" sz="1600" dirty="0">
                <a:solidFill>
                  <a:srgbClr val="000000"/>
                </a:solidFill>
                <a:ea typeface="Times New Roman"/>
              </a:rPr>
              <a:t>. </a:t>
            </a:r>
            <a:br>
              <a:rPr lang="ru-RU" sz="1600" dirty="0">
                <a:solidFill>
                  <a:srgbClr val="000000"/>
                </a:solidFill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ea typeface="Times New Roman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89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65626"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+mn-lt"/>
              </a:rPr>
              <a:t>Думка відомих педагогів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 descr="http://image.slidesharecdn.com/3-130130082352-phpapp01/95/slide-4-638.jpg?135955593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1" r="941"/>
          <a:stretch/>
        </p:blipFill>
        <p:spPr bwMode="auto">
          <a:xfrm rot="609676">
            <a:off x="444657" y="1742872"/>
            <a:ext cx="7499648" cy="3672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67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Головні завдання </a:t>
            </a:r>
            <a:r>
              <a:rPr lang="uk-UA" dirty="0" err="1" smtClean="0">
                <a:solidFill>
                  <a:srgbClr val="FF0000"/>
                </a:solidFill>
              </a:rPr>
              <a:t>особистісно</a:t>
            </a:r>
            <a:r>
              <a:rPr lang="uk-UA" dirty="0" smtClean="0">
                <a:solidFill>
                  <a:srgbClr val="FF0000"/>
                </a:solidFill>
              </a:rPr>
              <a:t>  орієнтованого навчання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58621015"/>
              </p:ext>
            </p:extLst>
          </p:nvPr>
        </p:nvGraphicFramePr>
        <p:xfrm>
          <a:off x="539552" y="1556792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18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86111" y="1866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Для </a:t>
            </a:r>
            <a:r>
              <a:rPr lang="ru-RU" sz="3600" dirty="0" err="1">
                <a:solidFill>
                  <a:srgbClr val="FF0000"/>
                </a:solidFill>
              </a:rPr>
              <a:t>повноцінної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мотивації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учнів</a:t>
            </a: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3600" dirty="0" err="1">
                <a:solidFill>
                  <a:srgbClr val="FF0000"/>
                </a:solidFill>
              </a:rPr>
              <a:t>необхідно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наступне</a:t>
            </a:r>
            <a:r>
              <a:rPr lang="ru-RU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158075" y="1412776"/>
            <a:ext cx="1614267" cy="65889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Час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65141" y="2071666"/>
            <a:ext cx="1600133" cy="71424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Очікування ідеї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72444" y="2843496"/>
            <a:ext cx="1614267" cy="734132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Спілкування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94493" y="3600232"/>
            <a:ext cx="1710760" cy="770981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Цінувати думки інших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47278" y="4414554"/>
            <a:ext cx="1614266" cy="71424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Віра в учня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3444" y="1257344"/>
            <a:ext cx="5471275" cy="814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Учні повинні мати достатньо часу для збору інформації, її обробки і презентації свого рішення.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032" y="2071666"/>
            <a:ext cx="5471275" cy="7142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Дозволити учням вільно міркувати.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1889" y="2785910"/>
            <a:ext cx="5471275" cy="814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Дати можливість для обміну думками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28032" y="3600232"/>
            <a:ext cx="5471275" cy="8143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Навчати дітей слухати та цінувати думки інших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8877" y="4414554"/>
            <a:ext cx="5471275" cy="814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Учні повинні знати, що вони можуть висловлювати будь – які  думки.</a:t>
            </a:r>
            <a:endParaRPr lang="ru-RU" dirty="0"/>
          </a:p>
        </p:txBody>
      </p:sp>
      <p:sp>
        <p:nvSpPr>
          <p:cNvPr id="14" name="Нашивка 13"/>
          <p:cNvSpPr/>
          <p:nvPr/>
        </p:nvSpPr>
        <p:spPr>
          <a:xfrm>
            <a:off x="117272" y="5141884"/>
            <a:ext cx="1837029" cy="888447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Активна позиція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8032" y="5228876"/>
            <a:ext cx="5471275" cy="8143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Займати активну позицію, отримувати задоволення від навчання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3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Принципи роботи</a:t>
            </a:r>
            <a:r>
              <a:rPr lang="uk-UA" sz="3600" dirty="0" smtClean="0">
                <a:solidFill>
                  <a:srgbClr val="FF0000"/>
                </a:solidFill>
              </a:rPr>
              <a:t>.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r="29189" b="8794"/>
          <a:stretch/>
        </p:blipFill>
        <p:spPr>
          <a:xfrm>
            <a:off x="3419872" y="2060848"/>
            <a:ext cx="236318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агетная рамка 4"/>
          <p:cNvSpPr/>
          <p:nvPr/>
        </p:nvSpPr>
        <p:spPr>
          <a:xfrm>
            <a:off x="1115616" y="968489"/>
            <a:ext cx="2232248" cy="1512168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Різноманітність форм і методів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5783054" y="969166"/>
            <a:ext cx="2232248" cy="1512168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Індивідуальний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характер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179512" y="2780928"/>
            <a:ext cx="2376264" cy="1584176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Систематичність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і єдність вимог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6444208" y="2780928"/>
            <a:ext cx="2520280" cy="1512168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Диференційований підхід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025858" y="4645496"/>
            <a:ext cx="2232248" cy="1512168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Наочність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5264325" y="4673961"/>
            <a:ext cx="2232248" cy="1512168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Доступність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UI Semibold" pitchFamily="34" charset="0"/>
                <a:cs typeface="Shruti" pitchFamily="34" charset="0"/>
              </a:rPr>
              <a:t>Напрямки роботи </a:t>
            </a:r>
            <a:endParaRPr lang="ru-RU" sz="4800" dirty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2409732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364088" y="1261255"/>
            <a:ext cx="2016224" cy="1167138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Створюю умови для всебічного розвитку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940152" y="3356992"/>
            <a:ext cx="2016224" cy="1167138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Сприяю самореалізації творчого потенціалу.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915816" y="5057665"/>
            <a:ext cx="2088232" cy="1167138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Здійснюю диференційоване навчання.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67544" y="3292488"/>
            <a:ext cx="2232248" cy="1296145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Впроваджую інноваційні методи навчання та виховання учнів.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899592" y="1345095"/>
            <a:ext cx="2016224" cy="1167138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Розвиваю творчі здібності учнів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363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Моє педагогічне кредо</vt:lpstr>
      <vt:lpstr>Презентация PowerPoint</vt:lpstr>
      <vt:lpstr>Обгрунтування проблеми</vt:lpstr>
      <vt:lpstr>Думка відомих педагогів</vt:lpstr>
      <vt:lpstr>Головні завдання особистісно  орієнтованого навчання</vt:lpstr>
      <vt:lpstr>Для повноцінної мотивації учнів  необхідно наступне:</vt:lpstr>
      <vt:lpstr>Принципи роботи. </vt:lpstr>
      <vt:lpstr>Напрямки роботи </vt:lpstr>
      <vt:lpstr>Шляхи реалізації науково – методичної  проблеми. </vt:lpstr>
      <vt:lpstr>Застосовую різні форми нестандартних  уроків. </vt:lpstr>
      <vt:lpstr>Урок – мислення серед  природи    «Чарівниця осінь»</vt:lpstr>
      <vt:lpstr>Використання ІКТ на уроках </vt:lpstr>
      <vt:lpstr>Результативність педагогічної діяльності </vt:lpstr>
      <vt:lpstr>Висновок:</vt:lpstr>
      <vt:lpstr>Дякую за увагу.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Миша</cp:lastModifiedBy>
  <cp:revision>25</cp:revision>
  <dcterms:created xsi:type="dcterms:W3CDTF">2013-07-29T17:42:42Z</dcterms:created>
  <dcterms:modified xsi:type="dcterms:W3CDTF">2013-11-04T20:46:29Z</dcterms:modified>
</cp:coreProperties>
</file>