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60" r:id="rId2"/>
    <p:sldId id="261" r:id="rId3"/>
    <p:sldId id="273" r:id="rId4"/>
    <p:sldId id="278" r:id="rId5"/>
    <p:sldId id="281" r:id="rId6"/>
    <p:sldId id="283" r:id="rId7"/>
    <p:sldId id="274" r:id="rId8"/>
    <p:sldId id="277" r:id="rId9"/>
    <p:sldId id="279" r:id="rId10"/>
    <p:sldId id="280" r:id="rId11"/>
    <p:sldId id="287" r:id="rId12"/>
    <p:sldId id="285" r:id="rId13"/>
    <p:sldId id="284" r:id="rId14"/>
    <p:sldId id="286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  <a:srgbClr val="36842C"/>
    <a:srgbClr val="336600"/>
    <a:srgbClr val="CC3300"/>
    <a:srgbClr val="CC6600"/>
    <a:srgbClr val="EA2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63AD0-0602-4497-A1E4-85267C5076A9}" type="datetimeFigureOut">
              <a:rPr lang="ru-RU" smtClean="0"/>
              <a:t>19.11.2013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64E22-1A6F-4687-9ADA-B4499D3FC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64E22-1A6F-4687-9ADA-B4499D3FC9B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72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BF327-9572-4ADE-9A69-8B84370EA2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566E4-E114-4FDA-9BB6-A88318CA52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3C440-B002-441B-BD1E-88FDC84984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43E83-0009-461A-8D9A-23B6B736E3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7AB2C-5DE1-4FB4-8A8A-0545B92BAB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D8466-4111-4BFA-AF89-56839850F6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4F173-FB2B-4445-A0F5-D4C2DB4426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D1D-6F57-4599-A6AA-B13D3CDB30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E704-50F4-41D8-9E13-6D3FAFE768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F769D-DE7C-452B-AB14-098DB29619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0D9F6-DD91-4552-AB39-8E2E9B2A9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876-25DA-4DE5-B129-2BE05E0B5C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59DF-D30F-4FE6-B9A4-B0C585B73A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7C9E-E3A8-49E6-93BC-6962D74ED5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B9BA-BC29-4FF1-8F5E-B8311B9100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F2C2-BF91-41A2-9157-C0EDEE3419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03867-B585-4E65-BC17-B1D0576E94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01A04-4FA4-424A-8A8E-A85CDB91B4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7CED-A57D-4D9B-B58E-EA6BE534DB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A93F-B7BF-427B-B0DF-16D6C4C5CA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EF829-1512-4570-A208-9A3E29AC3F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8A324-2FFF-4D39-B46D-D790625A5D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1D50DF-F551-49DE-894F-6AA107B70C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0A841F-12F5-4682-8072-F62DD4F29D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emf"/><Relationship Id="rId7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emf"/><Relationship Id="rId7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emf"/><Relationship Id="rId7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4581128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Вчителя</a:t>
            </a:r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 </a:t>
            </a:r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початкових</a:t>
            </a:r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 </a:t>
            </a:r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класів</a:t>
            </a:r>
            <a:endParaRPr lang="ru-RU" sz="2800" b="1" dirty="0">
              <a:ln>
                <a:solidFill>
                  <a:srgbClr val="FF6600"/>
                </a:solidFill>
              </a:ln>
              <a:solidFill>
                <a:srgbClr val="EA2C0C"/>
              </a:solidFill>
            </a:endParaRPr>
          </a:p>
          <a:p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Буцнівської</a:t>
            </a:r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 ЗОШ І-ІІІ </a:t>
            </a:r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ступенів</a:t>
            </a:r>
            <a:endParaRPr lang="ru-RU" sz="2800" b="1" dirty="0">
              <a:ln>
                <a:solidFill>
                  <a:srgbClr val="FF6600"/>
                </a:solidFill>
              </a:ln>
              <a:solidFill>
                <a:srgbClr val="EA2C0C"/>
              </a:solidFill>
            </a:endParaRPr>
          </a:p>
          <a:p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Забояк</a:t>
            </a:r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 </a:t>
            </a:r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Ганни</a:t>
            </a:r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 </a:t>
            </a:r>
            <a:r>
              <a:rPr lang="ru-RU" sz="2800" b="1" dirty="0" err="1">
                <a:ln>
                  <a:solidFill>
                    <a:srgbClr val="FF6600"/>
                  </a:solidFill>
                </a:ln>
                <a:solidFill>
                  <a:srgbClr val="EA2C0C"/>
                </a:solidFill>
              </a:rPr>
              <a:t>Михайлівни</a:t>
            </a:r>
            <a:endParaRPr lang="ru-RU" sz="2800" b="1" dirty="0">
              <a:ln>
                <a:solidFill>
                  <a:srgbClr val="FF6600"/>
                </a:solidFill>
              </a:ln>
              <a:solidFill>
                <a:srgbClr val="EA2C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908720"/>
            <a:ext cx="49685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ln>
                  <a:solidFill>
                    <a:srgbClr val="009900"/>
                  </a:solidFill>
                </a:ln>
                <a:solidFill>
                  <a:srgbClr val="36842C"/>
                </a:solidFill>
              </a:rPr>
              <a:t>Презентація досвіду роботи</a:t>
            </a:r>
            <a:endParaRPr lang="ru-RU" sz="6600" b="1" dirty="0">
              <a:ln>
                <a:solidFill>
                  <a:srgbClr val="009900"/>
                </a:solidFill>
              </a:ln>
              <a:solidFill>
                <a:srgbClr val="368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9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1" y="4385170"/>
            <a:ext cx="2392738" cy="179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27" y="4365104"/>
            <a:ext cx="2413728" cy="181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4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84" y="4385170"/>
            <a:ext cx="2422225" cy="181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27" y="2384716"/>
            <a:ext cx="2337359" cy="17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6" name="Picture 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1" y="2384716"/>
            <a:ext cx="2392738" cy="17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7" name="Picture 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26" y="434704"/>
            <a:ext cx="2310897" cy="173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8" name="Picture 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67" y="2412318"/>
            <a:ext cx="2311098" cy="17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3560" y="836538"/>
            <a:ext cx="3897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/>
                </a:solidFill>
              </a:rPr>
              <a:t>Проведення</a:t>
            </a:r>
          </a:p>
          <a:p>
            <a:pPr algn="ctr"/>
            <a:r>
              <a:rPr lang="uk-UA" sz="3200" b="1" dirty="0" smtClean="0">
                <a:solidFill>
                  <a:schemeClr val="accent2"/>
                </a:solidFill>
              </a:rPr>
              <a:t> уроків-інсценізацій</a:t>
            </a:r>
            <a:endParaRPr lang="ru-RU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2132" y="730680"/>
            <a:ext cx="7619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Використання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мультимедійного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</a:rPr>
              <a:t>с</a:t>
            </a:r>
            <a:r>
              <a:rPr lang="uk-UA" sz="2800" b="1" dirty="0" smtClean="0">
                <a:solidFill>
                  <a:srgbClr val="7030A0"/>
                </a:solidFill>
              </a:rPr>
              <a:t>упроводу до уроків 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позакласного читання</a:t>
            </a:r>
            <a:endParaRPr lang="ru-RU" sz="1200" dirty="0" smtClean="0"/>
          </a:p>
          <a:p>
            <a:endParaRPr lang="ru-RU" sz="1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54561"/>
            <a:ext cx="2338239" cy="175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9134" y="293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06" y="2080048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28090"/>
            <a:ext cx="2382259" cy="178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7" y="4142617"/>
            <a:ext cx="2438881" cy="182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17" y="4142617"/>
            <a:ext cx="2362889" cy="177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22" y="2080049"/>
            <a:ext cx="230334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129458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8710" y="404664"/>
            <a:ext cx="761971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         </a:t>
            </a:r>
            <a:r>
              <a:rPr lang="ru-RU" sz="3200" b="1" dirty="0" smtClean="0">
                <a:solidFill>
                  <a:srgbClr val="0070C0"/>
                </a:solidFill>
              </a:rPr>
              <a:t>Робота </a:t>
            </a:r>
            <a:r>
              <a:rPr lang="ru-RU" sz="3200" b="1" dirty="0">
                <a:solidFill>
                  <a:srgbClr val="0070C0"/>
                </a:solidFill>
              </a:rPr>
              <a:t>над проектами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r>
              <a:rPr lang="ru-RU" sz="3200" b="1" dirty="0">
                <a:solidFill>
                  <a:srgbClr val="0070C0"/>
                </a:solidFill>
              </a:rPr>
              <a:t>	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336600"/>
                </a:solidFill>
              </a:rPr>
              <a:t>                  Проект </a:t>
            </a:r>
            <a:r>
              <a:rPr lang="ru-RU" sz="2400" b="1" dirty="0">
                <a:solidFill>
                  <a:srgbClr val="336600"/>
                </a:solidFill>
              </a:rPr>
              <a:t>«</a:t>
            </a:r>
            <a:r>
              <a:rPr lang="ru-RU" sz="2400" b="1" dirty="0" err="1">
                <a:solidFill>
                  <a:srgbClr val="336600"/>
                </a:solidFill>
              </a:rPr>
              <a:t>Цікавий</a:t>
            </a:r>
            <a:r>
              <a:rPr lang="ru-RU" sz="2400" b="1" dirty="0">
                <a:solidFill>
                  <a:srgbClr val="336600"/>
                </a:solidFill>
              </a:rPr>
              <a:t> </a:t>
            </a:r>
            <a:r>
              <a:rPr lang="ru-RU" sz="2400" b="1" dirty="0" err="1">
                <a:solidFill>
                  <a:srgbClr val="336600"/>
                </a:solidFill>
              </a:rPr>
              <a:t>світ</a:t>
            </a:r>
            <a:r>
              <a:rPr lang="ru-RU" sz="2400" b="1" dirty="0">
                <a:solidFill>
                  <a:srgbClr val="336600"/>
                </a:solidFill>
              </a:rPr>
              <a:t> </a:t>
            </a:r>
            <a:r>
              <a:rPr lang="ru-RU" sz="2400" b="1" dirty="0" err="1">
                <a:solidFill>
                  <a:srgbClr val="336600"/>
                </a:solidFill>
              </a:rPr>
              <a:t>природи</a:t>
            </a:r>
            <a:r>
              <a:rPr lang="ru-RU" sz="2400" b="1" dirty="0">
                <a:solidFill>
                  <a:srgbClr val="336600"/>
                </a:solidFill>
              </a:rPr>
              <a:t> і </a:t>
            </a:r>
            <a:r>
              <a:rPr lang="ru-RU" sz="2400" b="1" dirty="0" err="1" smtClean="0">
                <a:solidFill>
                  <a:srgbClr val="336600"/>
                </a:solidFill>
              </a:rPr>
              <a:t>дитинства</a:t>
            </a:r>
            <a:endParaRPr lang="ru-RU" sz="2400" b="1" dirty="0" smtClean="0">
              <a:solidFill>
                <a:srgbClr val="336600"/>
              </a:solidFill>
            </a:endParaRPr>
          </a:p>
          <a:p>
            <a:r>
              <a:rPr lang="ru-RU" sz="2400" b="1" dirty="0">
                <a:solidFill>
                  <a:srgbClr val="336600"/>
                </a:solidFill>
              </a:rPr>
              <a:t> </a:t>
            </a:r>
            <a:r>
              <a:rPr lang="ru-RU" sz="2400" b="1" dirty="0" smtClean="0">
                <a:solidFill>
                  <a:srgbClr val="336600"/>
                </a:solidFill>
              </a:rPr>
              <a:t>                              у </a:t>
            </a:r>
            <a:r>
              <a:rPr lang="ru-RU" sz="2400" b="1" dirty="0" err="1">
                <a:solidFill>
                  <a:srgbClr val="336600"/>
                </a:solidFill>
              </a:rPr>
              <a:t>віршах</a:t>
            </a:r>
            <a:r>
              <a:rPr lang="ru-RU" sz="2400" b="1" dirty="0">
                <a:solidFill>
                  <a:srgbClr val="336600"/>
                </a:solidFill>
              </a:rPr>
              <a:t> </a:t>
            </a:r>
            <a:r>
              <a:rPr lang="ru-RU" sz="2400" b="1" dirty="0" err="1">
                <a:solidFill>
                  <a:srgbClr val="336600"/>
                </a:solidFill>
              </a:rPr>
              <a:t>українських</a:t>
            </a:r>
            <a:r>
              <a:rPr lang="ru-RU" sz="2400" b="1" dirty="0">
                <a:solidFill>
                  <a:srgbClr val="336600"/>
                </a:solidFill>
              </a:rPr>
              <a:t> </a:t>
            </a:r>
            <a:r>
              <a:rPr lang="ru-RU" sz="2400" b="1" dirty="0" err="1">
                <a:solidFill>
                  <a:srgbClr val="336600"/>
                </a:solidFill>
              </a:rPr>
              <a:t>поетів</a:t>
            </a:r>
            <a:r>
              <a:rPr lang="ru-RU" sz="2400" b="1" dirty="0">
                <a:solidFill>
                  <a:srgbClr val="336600"/>
                </a:solidFill>
              </a:rPr>
              <a:t>»</a:t>
            </a:r>
          </a:p>
          <a:p>
            <a:pPr algn="just"/>
            <a:r>
              <a:rPr lang="ru-RU" sz="1200" b="1" dirty="0">
                <a:solidFill>
                  <a:srgbClr val="336600"/>
                </a:solidFill>
              </a:rPr>
              <a:t>МЕТА</a:t>
            </a:r>
            <a:r>
              <a:rPr lang="ru-RU" sz="1200" dirty="0" smtClean="0">
                <a:solidFill>
                  <a:srgbClr val="336600"/>
                </a:solidFill>
              </a:rPr>
              <a:t>: </a:t>
            </a:r>
            <a:r>
              <a:rPr lang="ru-RU" sz="1200" dirty="0" err="1" smtClean="0">
                <a:solidFill>
                  <a:srgbClr val="336600"/>
                </a:solidFill>
              </a:rPr>
              <a:t>залучити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дітей</a:t>
            </a:r>
            <a:r>
              <a:rPr lang="ru-RU" sz="1200" dirty="0">
                <a:solidFill>
                  <a:srgbClr val="336600"/>
                </a:solidFill>
              </a:rPr>
              <a:t> до </a:t>
            </a:r>
            <a:r>
              <a:rPr lang="ru-RU" sz="1200" dirty="0" err="1">
                <a:solidFill>
                  <a:srgbClr val="336600"/>
                </a:solidFill>
              </a:rPr>
              <a:t>читання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віршованих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творів</a:t>
            </a:r>
            <a:r>
              <a:rPr lang="ru-RU" sz="1200" dirty="0">
                <a:solidFill>
                  <a:srgbClr val="336600"/>
                </a:solidFill>
              </a:rPr>
              <a:t>; </a:t>
            </a:r>
            <a:r>
              <a:rPr lang="ru-RU" sz="1200" dirty="0" err="1" smtClean="0">
                <a:solidFill>
                  <a:srgbClr val="336600"/>
                </a:solidFill>
              </a:rPr>
              <a:t>розширити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>
                <a:solidFill>
                  <a:srgbClr val="336600"/>
                </a:solidFill>
              </a:rPr>
              <a:t>і </a:t>
            </a:r>
            <a:r>
              <a:rPr lang="ru-RU" sz="1200" dirty="0" err="1">
                <a:solidFill>
                  <a:srgbClr val="336600"/>
                </a:solidFill>
              </a:rPr>
              <a:t>поглибити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знання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дітей</a:t>
            </a:r>
            <a:r>
              <a:rPr lang="ru-RU" sz="1200" dirty="0">
                <a:solidFill>
                  <a:srgbClr val="336600"/>
                </a:solidFill>
              </a:rPr>
              <a:t> про </a:t>
            </a:r>
            <a:r>
              <a:rPr lang="ru-RU" sz="1200" dirty="0" err="1">
                <a:solidFill>
                  <a:srgbClr val="336600"/>
                </a:solidFill>
              </a:rPr>
              <a:t>творчість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українських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поетів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які</a:t>
            </a:r>
            <a:r>
              <a:rPr lang="ru-RU" sz="1200" dirty="0">
                <a:solidFill>
                  <a:srgbClr val="336600"/>
                </a:solidFill>
              </a:rPr>
              <a:t>  писали </a:t>
            </a:r>
            <a:r>
              <a:rPr lang="ru-RU" sz="1200" dirty="0" smtClean="0">
                <a:solidFill>
                  <a:srgbClr val="336600"/>
                </a:solidFill>
              </a:rPr>
              <a:t>про </a:t>
            </a:r>
            <a:r>
              <a:rPr lang="ru-RU" sz="1200" dirty="0" err="1" smtClean="0">
                <a:solidFill>
                  <a:srgbClr val="336600"/>
                </a:solidFill>
              </a:rPr>
              <a:t>взаємозв'язок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дитини</a:t>
            </a:r>
            <a:r>
              <a:rPr lang="ru-RU" sz="1200" dirty="0">
                <a:solidFill>
                  <a:srgbClr val="336600"/>
                </a:solidFill>
              </a:rPr>
              <a:t> і </a:t>
            </a:r>
            <a:r>
              <a:rPr lang="ru-RU" sz="1200" dirty="0" err="1">
                <a:solidFill>
                  <a:srgbClr val="336600"/>
                </a:solidFill>
              </a:rPr>
              <a:t>природи</a:t>
            </a:r>
            <a:r>
              <a:rPr lang="ru-RU" sz="1200" dirty="0">
                <a:solidFill>
                  <a:srgbClr val="336600"/>
                </a:solidFill>
              </a:rPr>
              <a:t> ; </a:t>
            </a:r>
            <a:r>
              <a:rPr lang="ru-RU" sz="1200" dirty="0" err="1" smtClean="0">
                <a:solidFill>
                  <a:srgbClr val="336600"/>
                </a:solidFill>
              </a:rPr>
              <a:t>вчити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добирати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відповідну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літературу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орієнтуватися</a:t>
            </a:r>
            <a:r>
              <a:rPr lang="ru-RU" sz="1200" dirty="0">
                <a:solidFill>
                  <a:srgbClr val="336600"/>
                </a:solidFill>
              </a:rPr>
              <a:t> в </a:t>
            </a:r>
            <a:r>
              <a:rPr lang="ru-RU" sz="1200" dirty="0" err="1">
                <a:solidFill>
                  <a:srgbClr val="336600"/>
                </a:solidFill>
              </a:rPr>
              <a:t>ній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 smtClean="0">
                <a:solidFill>
                  <a:srgbClr val="336600"/>
                </a:solidFill>
              </a:rPr>
              <a:t>ознайомити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>
                <a:solidFill>
                  <a:srgbClr val="336600"/>
                </a:solidFill>
              </a:rPr>
              <a:t>з новинками </a:t>
            </a:r>
            <a:r>
              <a:rPr lang="ru-RU" sz="1200" dirty="0" err="1">
                <a:solidFill>
                  <a:srgbClr val="336600"/>
                </a:solidFill>
              </a:rPr>
              <a:t>дитячої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літератури</a:t>
            </a:r>
            <a:r>
              <a:rPr lang="ru-RU" sz="1200" dirty="0">
                <a:solidFill>
                  <a:srgbClr val="336600"/>
                </a:solidFill>
              </a:rPr>
              <a:t> по </a:t>
            </a:r>
            <a:r>
              <a:rPr lang="ru-RU" sz="1200" dirty="0" err="1">
                <a:solidFill>
                  <a:srgbClr val="336600"/>
                </a:solidFill>
              </a:rPr>
              <a:t>темі</a:t>
            </a:r>
            <a:r>
              <a:rPr lang="ru-RU" sz="1200" dirty="0">
                <a:solidFill>
                  <a:srgbClr val="336600"/>
                </a:solidFill>
              </a:rPr>
              <a:t>; </a:t>
            </a:r>
            <a:r>
              <a:rPr lang="ru-RU" sz="1200" dirty="0" err="1" smtClean="0">
                <a:solidFill>
                  <a:srgbClr val="336600"/>
                </a:solidFill>
              </a:rPr>
              <a:t>розвивати</a:t>
            </a:r>
            <a:r>
              <a:rPr lang="ru-RU" sz="1200" dirty="0" smtClean="0">
                <a:solidFill>
                  <a:srgbClr val="336600"/>
                </a:solidFill>
              </a:rPr>
              <a:t>   </a:t>
            </a:r>
            <a:r>
              <a:rPr lang="ru-RU" sz="1200" dirty="0" err="1">
                <a:solidFill>
                  <a:srgbClr val="336600"/>
                </a:solidFill>
              </a:rPr>
              <a:t>навички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виразного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читання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поезій</a:t>
            </a:r>
            <a:r>
              <a:rPr lang="ru-RU" sz="1200" dirty="0">
                <a:solidFill>
                  <a:srgbClr val="336600"/>
                </a:solidFill>
              </a:rPr>
              <a:t>,  </a:t>
            </a:r>
            <a:r>
              <a:rPr lang="ru-RU" sz="1200" dirty="0" err="1">
                <a:solidFill>
                  <a:srgbClr val="336600"/>
                </a:solidFill>
              </a:rPr>
              <a:t>допитливість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інтерес</a:t>
            </a:r>
            <a:r>
              <a:rPr lang="ru-RU" sz="1200" dirty="0">
                <a:solidFill>
                  <a:srgbClr val="336600"/>
                </a:solidFill>
              </a:rPr>
              <a:t> до </a:t>
            </a:r>
            <a:r>
              <a:rPr lang="ru-RU" sz="1200" dirty="0" err="1">
                <a:solidFill>
                  <a:srgbClr val="336600"/>
                </a:solidFill>
              </a:rPr>
              <a:t>знань</a:t>
            </a:r>
            <a:r>
              <a:rPr lang="ru-RU" sz="1200" dirty="0">
                <a:solidFill>
                  <a:srgbClr val="336600"/>
                </a:solidFill>
              </a:rPr>
              <a:t>, до книжки, </a:t>
            </a:r>
            <a:r>
              <a:rPr lang="ru-RU" sz="1200" dirty="0" err="1">
                <a:solidFill>
                  <a:srgbClr val="336600"/>
                </a:solidFill>
              </a:rPr>
              <a:t>вміння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самостійно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працювати</a:t>
            </a:r>
            <a:r>
              <a:rPr lang="ru-RU" sz="1200" dirty="0">
                <a:solidFill>
                  <a:srgbClr val="336600"/>
                </a:solidFill>
              </a:rPr>
              <a:t> з текстами  в </a:t>
            </a:r>
            <a:r>
              <a:rPr lang="ru-RU" sz="1200" dirty="0" err="1">
                <a:solidFill>
                  <a:srgbClr val="336600"/>
                </a:solidFill>
              </a:rPr>
              <a:t>групах</a:t>
            </a:r>
            <a:r>
              <a:rPr lang="ru-RU" sz="1200" dirty="0">
                <a:solidFill>
                  <a:srgbClr val="336600"/>
                </a:solidFill>
              </a:rPr>
              <a:t>; </a:t>
            </a:r>
            <a:r>
              <a:rPr lang="ru-RU" sz="1200" dirty="0" err="1" smtClean="0">
                <a:solidFill>
                  <a:srgbClr val="336600"/>
                </a:solidFill>
              </a:rPr>
              <a:t>виховувати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любов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інтерес</a:t>
            </a:r>
            <a:r>
              <a:rPr lang="ru-RU" sz="1200" dirty="0">
                <a:solidFill>
                  <a:srgbClr val="336600"/>
                </a:solidFill>
              </a:rPr>
              <a:t> до </a:t>
            </a:r>
            <a:r>
              <a:rPr lang="ru-RU" sz="1200" dirty="0" err="1">
                <a:solidFill>
                  <a:srgbClr val="336600"/>
                </a:solidFill>
              </a:rPr>
              <a:t>природи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бережне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відношеннядо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неї</a:t>
            </a:r>
            <a:r>
              <a:rPr lang="ru-RU" sz="1200" dirty="0" smtClean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гордість</a:t>
            </a:r>
            <a:r>
              <a:rPr lang="ru-RU" sz="1200" dirty="0">
                <a:solidFill>
                  <a:srgbClr val="336600"/>
                </a:solidFill>
              </a:rPr>
              <a:t> та </a:t>
            </a:r>
            <a:r>
              <a:rPr lang="ru-RU" sz="1200" dirty="0" err="1">
                <a:solidFill>
                  <a:srgbClr val="336600"/>
                </a:solidFill>
              </a:rPr>
              <a:t>шану</a:t>
            </a:r>
            <a:r>
              <a:rPr lang="ru-RU" sz="1200" dirty="0">
                <a:solidFill>
                  <a:srgbClr val="336600"/>
                </a:solidFill>
              </a:rPr>
              <a:t> до таланту </a:t>
            </a:r>
            <a:r>
              <a:rPr lang="ru-RU" sz="1200" dirty="0" err="1">
                <a:solidFill>
                  <a:srgbClr val="336600"/>
                </a:solidFill>
              </a:rPr>
              <a:t>видатних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поетів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українців</a:t>
            </a:r>
            <a:r>
              <a:rPr lang="ru-RU" sz="1200" dirty="0">
                <a:solidFill>
                  <a:srgbClr val="336600"/>
                </a:solidFill>
              </a:rPr>
              <a:t>  . </a:t>
            </a:r>
          </a:p>
          <a:p>
            <a:pPr algn="just"/>
            <a:r>
              <a:rPr lang="ru-RU" sz="1200" b="1" dirty="0" smtClean="0">
                <a:solidFill>
                  <a:srgbClr val="336600"/>
                </a:solidFill>
              </a:rPr>
              <a:t>Характеристика </a:t>
            </a:r>
            <a:r>
              <a:rPr lang="ru-RU" sz="1200" b="1" dirty="0">
                <a:solidFill>
                  <a:srgbClr val="336600"/>
                </a:solidFill>
              </a:rPr>
              <a:t>проекту:</a:t>
            </a: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</a:t>
            </a:r>
            <a:r>
              <a:rPr lang="ru-RU" sz="1200" dirty="0" err="1">
                <a:solidFill>
                  <a:srgbClr val="336600"/>
                </a:solidFill>
              </a:rPr>
              <a:t>змістом</a:t>
            </a:r>
            <a:r>
              <a:rPr lang="ru-RU" sz="1200" dirty="0">
                <a:solidFill>
                  <a:srgbClr val="336600"/>
                </a:solidFill>
              </a:rPr>
              <a:t> – </a:t>
            </a:r>
            <a:r>
              <a:rPr lang="ru-RU" sz="1200" dirty="0" err="1">
                <a:solidFill>
                  <a:srgbClr val="336600"/>
                </a:solidFill>
              </a:rPr>
              <a:t>міжпредметний</a:t>
            </a:r>
            <a:r>
              <a:rPr lang="ru-RU" sz="1200" dirty="0">
                <a:solidFill>
                  <a:srgbClr val="336600"/>
                </a:solidFill>
              </a:rPr>
              <a:t> ( </a:t>
            </a:r>
            <a:r>
              <a:rPr lang="ru-RU" sz="1200" dirty="0" err="1">
                <a:solidFill>
                  <a:srgbClr val="336600"/>
                </a:solidFill>
              </a:rPr>
              <a:t>українське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читання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>
                <a:solidFill>
                  <a:srgbClr val="336600"/>
                </a:solidFill>
              </a:rPr>
              <a:t>Я і </a:t>
            </a:r>
            <a:r>
              <a:rPr lang="ru-RU" sz="1200" dirty="0" err="1">
                <a:solidFill>
                  <a:srgbClr val="336600"/>
                </a:solidFill>
              </a:rPr>
              <a:t>Україна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образотворче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мистецтво</a:t>
            </a:r>
            <a:r>
              <a:rPr lang="ru-RU" sz="1200" dirty="0">
                <a:solidFill>
                  <a:srgbClr val="336600"/>
                </a:solidFill>
              </a:rPr>
              <a:t>);</a:t>
            </a: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характером </a:t>
            </a:r>
            <a:r>
              <a:rPr lang="ru-RU" sz="1200" dirty="0" err="1">
                <a:solidFill>
                  <a:srgbClr val="336600"/>
                </a:solidFill>
              </a:rPr>
              <a:t>діяльності</a:t>
            </a:r>
            <a:r>
              <a:rPr lang="ru-RU" sz="1200" dirty="0">
                <a:solidFill>
                  <a:srgbClr val="336600"/>
                </a:solidFill>
              </a:rPr>
              <a:t> – </a:t>
            </a:r>
            <a:r>
              <a:rPr lang="ru-RU" sz="1200" dirty="0" err="1" smtClean="0">
                <a:solidFill>
                  <a:srgbClr val="336600"/>
                </a:solidFill>
              </a:rPr>
              <a:t>інформаційно-пошуковий</a:t>
            </a:r>
            <a:r>
              <a:rPr lang="ru-RU" sz="1200" dirty="0" smtClean="0">
                <a:solidFill>
                  <a:srgbClr val="336600"/>
                </a:solidFill>
              </a:rPr>
              <a:t>; </a:t>
            </a:r>
            <a:endParaRPr lang="ru-RU" sz="1200" dirty="0">
              <a:solidFill>
                <a:srgbClr val="336600"/>
              </a:solidFill>
            </a:endParaRP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</a:t>
            </a:r>
            <a:r>
              <a:rPr lang="ru-RU" sz="1200" dirty="0" err="1">
                <a:solidFill>
                  <a:srgbClr val="336600"/>
                </a:solidFill>
              </a:rPr>
              <a:t>кількістю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учасників</a:t>
            </a:r>
            <a:r>
              <a:rPr lang="ru-RU" sz="1200" dirty="0">
                <a:solidFill>
                  <a:srgbClr val="336600"/>
                </a:solidFill>
              </a:rPr>
              <a:t> – 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груповий</a:t>
            </a:r>
            <a:r>
              <a:rPr lang="ru-RU" sz="1200" dirty="0" smtClean="0">
                <a:solidFill>
                  <a:srgbClr val="336600"/>
                </a:solidFill>
              </a:rPr>
              <a:t>;</a:t>
            </a:r>
            <a:endParaRPr lang="ru-RU" sz="1200" dirty="0">
              <a:solidFill>
                <a:srgbClr val="336600"/>
              </a:solidFill>
            </a:endParaRP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</a:t>
            </a:r>
            <a:r>
              <a:rPr lang="ru-RU" sz="1200" dirty="0" err="1">
                <a:solidFill>
                  <a:srgbClr val="336600"/>
                </a:solidFill>
              </a:rPr>
              <a:t>тривалістю</a:t>
            </a:r>
            <a:r>
              <a:rPr lang="ru-RU" sz="1200" dirty="0">
                <a:solidFill>
                  <a:srgbClr val="336600"/>
                </a:solidFill>
              </a:rPr>
              <a:t> – 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середньо</a:t>
            </a:r>
            <a:r>
              <a:rPr lang="uk-UA" sz="1200" dirty="0" smtClean="0">
                <a:solidFill>
                  <a:srgbClr val="336600"/>
                </a:solidFill>
              </a:rPr>
              <a:t>ї </a:t>
            </a:r>
            <a:r>
              <a:rPr lang="ru-RU" sz="1200" dirty="0" err="1" smtClean="0">
                <a:solidFill>
                  <a:srgbClr val="336600"/>
                </a:solidFill>
              </a:rPr>
              <a:t>тривалості</a:t>
            </a:r>
            <a:r>
              <a:rPr lang="ru-RU" sz="1200" dirty="0" smtClean="0">
                <a:solidFill>
                  <a:srgbClr val="336600"/>
                </a:solidFill>
              </a:rPr>
              <a:t>; </a:t>
            </a:r>
            <a:endParaRPr lang="ru-RU" sz="1200" dirty="0">
              <a:solidFill>
                <a:srgbClr val="336600"/>
              </a:solidFill>
            </a:endParaRP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характером </a:t>
            </a:r>
            <a:r>
              <a:rPr lang="ru-RU" sz="1200" dirty="0" err="1">
                <a:solidFill>
                  <a:srgbClr val="336600"/>
                </a:solidFill>
              </a:rPr>
              <a:t>контактів</a:t>
            </a:r>
            <a:r>
              <a:rPr lang="ru-RU" sz="1200" dirty="0">
                <a:solidFill>
                  <a:srgbClr val="336600"/>
                </a:solidFill>
              </a:rPr>
              <a:t> – </a:t>
            </a:r>
            <a:r>
              <a:rPr lang="ru-RU" sz="1200" dirty="0" err="1">
                <a:solidFill>
                  <a:srgbClr val="336600"/>
                </a:solidFill>
              </a:rPr>
              <a:t>серед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дітей</a:t>
            </a:r>
            <a:r>
              <a:rPr lang="ru-RU" sz="1200" dirty="0">
                <a:solidFill>
                  <a:srgbClr val="336600"/>
                </a:solidFill>
              </a:rPr>
              <a:t> одного </a:t>
            </a:r>
            <a:r>
              <a:rPr lang="ru-RU" sz="1200" dirty="0" err="1">
                <a:solidFill>
                  <a:srgbClr val="336600"/>
                </a:solidFill>
              </a:rPr>
              <a:t>віку</a:t>
            </a:r>
            <a:r>
              <a:rPr lang="ru-RU" sz="1200" dirty="0">
                <a:solidFill>
                  <a:srgbClr val="336600"/>
                </a:solidFill>
              </a:rPr>
              <a:t>.</a:t>
            </a:r>
          </a:p>
          <a:p>
            <a:pPr algn="just"/>
            <a:r>
              <a:rPr lang="ru-RU" sz="1200" dirty="0">
                <a:solidFill>
                  <a:srgbClr val="336600"/>
                </a:solidFill>
              </a:rPr>
              <a:t>за характером </a:t>
            </a:r>
            <a:r>
              <a:rPr lang="ru-RU" sz="1200" dirty="0" err="1">
                <a:solidFill>
                  <a:srgbClr val="336600"/>
                </a:solidFill>
              </a:rPr>
              <a:t>координації</a:t>
            </a:r>
            <a:r>
              <a:rPr lang="ru-RU" sz="1200" dirty="0">
                <a:solidFill>
                  <a:srgbClr val="336600"/>
                </a:solidFill>
              </a:rPr>
              <a:t> – з  </a:t>
            </a:r>
            <a:r>
              <a:rPr lang="ru-RU" sz="1200" dirty="0" err="1">
                <a:solidFill>
                  <a:srgbClr val="336600"/>
                </a:solidFill>
              </a:rPr>
              <a:t>частковою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координацією</a:t>
            </a:r>
            <a:r>
              <a:rPr lang="ru-RU" sz="1200" dirty="0">
                <a:solidFill>
                  <a:srgbClr val="336600"/>
                </a:solidFill>
              </a:rPr>
              <a:t>. 	</a:t>
            </a:r>
          </a:p>
          <a:p>
            <a:pPr algn="just"/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Підсумковий</a:t>
            </a:r>
            <a:r>
              <a:rPr lang="ru-RU" sz="1200" dirty="0" smtClean="0">
                <a:solidFill>
                  <a:srgbClr val="336600"/>
                </a:solidFill>
              </a:rPr>
              <a:t> </a:t>
            </a:r>
            <a:r>
              <a:rPr lang="ru-RU" sz="1200" dirty="0" err="1" smtClean="0">
                <a:solidFill>
                  <a:srgbClr val="336600"/>
                </a:solidFill>
              </a:rPr>
              <a:t>етап</a:t>
            </a:r>
            <a:r>
              <a:rPr lang="ru-RU" sz="1200" dirty="0" smtClean="0">
                <a:solidFill>
                  <a:srgbClr val="336600"/>
                </a:solidFill>
              </a:rPr>
              <a:t> :  </a:t>
            </a:r>
            <a:r>
              <a:rPr lang="ru-RU" sz="1200" dirty="0" err="1">
                <a:solidFill>
                  <a:srgbClr val="336600"/>
                </a:solidFill>
              </a:rPr>
              <a:t>доповіді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учнів</a:t>
            </a:r>
            <a:r>
              <a:rPr lang="ru-RU" sz="1200" dirty="0">
                <a:solidFill>
                  <a:srgbClr val="336600"/>
                </a:solidFill>
              </a:rPr>
              <a:t>, </a:t>
            </a:r>
            <a:r>
              <a:rPr lang="ru-RU" sz="1200" dirty="0" err="1">
                <a:solidFill>
                  <a:srgbClr val="336600"/>
                </a:solidFill>
              </a:rPr>
              <a:t>оформлення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збірки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віршів</a:t>
            </a:r>
            <a:r>
              <a:rPr lang="ru-RU" sz="1200" dirty="0">
                <a:solidFill>
                  <a:srgbClr val="336600"/>
                </a:solidFill>
              </a:rPr>
              <a:t> « </a:t>
            </a:r>
            <a:r>
              <a:rPr lang="ru-RU" sz="1200" dirty="0" err="1">
                <a:solidFill>
                  <a:srgbClr val="336600"/>
                </a:solidFill>
              </a:rPr>
              <a:t>Цікавий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світ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природи</a:t>
            </a:r>
            <a:r>
              <a:rPr lang="ru-RU" sz="1200" dirty="0">
                <a:solidFill>
                  <a:srgbClr val="336600"/>
                </a:solidFill>
              </a:rPr>
              <a:t> і </a:t>
            </a:r>
            <a:r>
              <a:rPr lang="ru-RU" sz="1200" dirty="0" err="1">
                <a:solidFill>
                  <a:srgbClr val="336600"/>
                </a:solidFill>
              </a:rPr>
              <a:t>дитинства</a:t>
            </a:r>
            <a:r>
              <a:rPr lang="ru-RU" sz="1200" dirty="0">
                <a:solidFill>
                  <a:srgbClr val="336600"/>
                </a:solidFill>
              </a:rPr>
              <a:t> у </a:t>
            </a:r>
            <a:r>
              <a:rPr lang="ru-RU" sz="1200" dirty="0" err="1">
                <a:solidFill>
                  <a:srgbClr val="336600"/>
                </a:solidFill>
              </a:rPr>
              <a:t>віршах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українських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поетів</a:t>
            </a:r>
            <a:r>
              <a:rPr lang="ru-RU" sz="1200" dirty="0">
                <a:solidFill>
                  <a:srgbClr val="336600"/>
                </a:solidFill>
              </a:rPr>
              <a:t>», </a:t>
            </a:r>
            <a:r>
              <a:rPr lang="ru-RU" sz="1200" dirty="0" err="1">
                <a:solidFill>
                  <a:srgbClr val="336600"/>
                </a:solidFill>
              </a:rPr>
              <a:t>створення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презентації</a:t>
            </a:r>
            <a:r>
              <a:rPr lang="ru-RU" sz="1200" dirty="0">
                <a:solidFill>
                  <a:srgbClr val="336600"/>
                </a:solidFill>
              </a:rPr>
              <a:t> на </a:t>
            </a:r>
            <a:r>
              <a:rPr lang="ru-RU" sz="1200" dirty="0" err="1">
                <a:solidFill>
                  <a:srgbClr val="336600"/>
                </a:solidFill>
              </a:rPr>
              <a:t>основі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матеріалів</a:t>
            </a:r>
            <a:r>
              <a:rPr lang="ru-RU" sz="1200" dirty="0">
                <a:solidFill>
                  <a:srgbClr val="336600"/>
                </a:solidFill>
              </a:rPr>
              <a:t> проекту; </a:t>
            </a:r>
            <a:r>
              <a:rPr lang="ru-RU" sz="1200" dirty="0" err="1">
                <a:solidFill>
                  <a:srgbClr val="336600"/>
                </a:solidFill>
              </a:rPr>
              <a:t>проведення</a:t>
            </a:r>
            <a:r>
              <a:rPr lang="ru-RU" sz="1200" dirty="0">
                <a:solidFill>
                  <a:srgbClr val="336600"/>
                </a:solidFill>
              </a:rPr>
              <a:t> уроку </a:t>
            </a:r>
            <a:r>
              <a:rPr lang="ru-RU" sz="1200" dirty="0" err="1">
                <a:solidFill>
                  <a:srgbClr val="336600"/>
                </a:solidFill>
              </a:rPr>
              <a:t>позакласного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читання</a:t>
            </a:r>
            <a:r>
              <a:rPr lang="ru-RU" sz="1200" dirty="0">
                <a:solidFill>
                  <a:srgbClr val="336600"/>
                </a:solidFill>
              </a:rPr>
              <a:t> на тему « </a:t>
            </a:r>
            <a:r>
              <a:rPr lang="ru-RU" sz="1200" dirty="0" err="1">
                <a:solidFill>
                  <a:srgbClr val="336600"/>
                </a:solidFill>
              </a:rPr>
              <a:t>Вірші</a:t>
            </a:r>
            <a:r>
              <a:rPr lang="ru-RU" sz="1200" dirty="0">
                <a:solidFill>
                  <a:srgbClr val="336600"/>
                </a:solidFill>
              </a:rPr>
              <a:t> про </a:t>
            </a:r>
            <a:r>
              <a:rPr lang="ru-RU" sz="1200" dirty="0" err="1">
                <a:solidFill>
                  <a:srgbClr val="336600"/>
                </a:solidFill>
              </a:rPr>
              <a:t>світ</a:t>
            </a:r>
            <a:r>
              <a:rPr lang="ru-RU" sz="1200" dirty="0">
                <a:solidFill>
                  <a:srgbClr val="336600"/>
                </a:solidFill>
              </a:rPr>
              <a:t> </a:t>
            </a:r>
            <a:r>
              <a:rPr lang="ru-RU" sz="1200" dirty="0" err="1">
                <a:solidFill>
                  <a:srgbClr val="336600"/>
                </a:solidFill>
              </a:rPr>
              <a:t>природи</a:t>
            </a:r>
            <a:r>
              <a:rPr lang="ru-RU" sz="1200" dirty="0">
                <a:solidFill>
                  <a:srgbClr val="336600"/>
                </a:solidFill>
              </a:rPr>
              <a:t> і </a:t>
            </a:r>
            <a:r>
              <a:rPr lang="ru-RU" sz="1200" dirty="0" err="1">
                <a:solidFill>
                  <a:srgbClr val="336600"/>
                </a:solidFill>
              </a:rPr>
              <a:t>дитинства</a:t>
            </a:r>
            <a:r>
              <a:rPr lang="ru-RU" sz="1200" dirty="0">
                <a:solidFill>
                  <a:srgbClr val="336600"/>
                </a:solidFill>
              </a:rPr>
              <a:t>».</a:t>
            </a:r>
          </a:p>
          <a:p>
            <a:pPr algn="just"/>
            <a:endParaRPr lang="ru-RU" dirty="0"/>
          </a:p>
          <a:p>
            <a:r>
              <a:rPr lang="ru-RU" dirty="0"/>
              <a:t>     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40" y="4589604"/>
            <a:ext cx="2680185" cy="200774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93" y="4589604"/>
            <a:ext cx="2679693" cy="2007746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6720" y="616681"/>
            <a:ext cx="761971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2800" b="1" dirty="0">
                <a:ln>
                  <a:solidFill>
                    <a:srgbClr val="CC3300"/>
                  </a:solidFill>
                </a:ln>
                <a:solidFill>
                  <a:srgbClr val="FF6600"/>
                </a:solidFill>
              </a:rPr>
              <a:t>Проект «</a:t>
            </a:r>
            <a:r>
              <a:rPr lang="ru-RU" sz="2800" b="1" dirty="0" err="1">
                <a:ln>
                  <a:solidFill>
                    <a:srgbClr val="CC3300"/>
                  </a:solidFill>
                </a:ln>
                <a:solidFill>
                  <a:srgbClr val="FF6600"/>
                </a:solidFill>
              </a:rPr>
              <a:t>Візьму</a:t>
            </a:r>
            <a:r>
              <a:rPr lang="ru-RU" sz="2800" b="1" dirty="0">
                <a:ln>
                  <a:solidFill>
                    <a:srgbClr val="CC3300"/>
                  </a:solidFill>
                </a:ln>
                <a:solidFill>
                  <a:srgbClr val="FF6600"/>
                </a:solidFill>
              </a:rPr>
              <a:t> перо і </a:t>
            </a:r>
            <a:r>
              <a:rPr lang="ru-RU" sz="2800" b="1" dirty="0" err="1">
                <a:ln>
                  <a:solidFill>
                    <a:srgbClr val="CC3300"/>
                  </a:solidFill>
                </a:ln>
                <a:solidFill>
                  <a:srgbClr val="FF6600"/>
                </a:solidFill>
              </a:rPr>
              <a:t>спробую</a:t>
            </a:r>
            <a:r>
              <a:rPr lang="ru-RU" sz="2800" b="1" dirty="0">
                <a:ln>
                  <a:solidFill>
                    <a:srgbClr val="CC3300"/>
                  </a:solidFill>
                </a:ln>
                <a:solidFill>
                  <a:srgbClr val="FF6600"/>
                </a:solidFill>
              </a:rPr>
              <a:t>...»</a:t>
            </a:r>
          </a:p>
          <a:p>
            <a:pPr algn="just"/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</a:rPr>
              <a:t>Мета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.Формувати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учнів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вміння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складати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вірші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казки-мініатюри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власним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спостереженням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малюнками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усно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за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допомогою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вчителя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творчо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переказувати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змінювати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тексти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формувати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комунікативну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пізнавальну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компетентність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Розвивати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творчі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здібності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уяву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образне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мислення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Вчити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спостерігати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прислухатися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запам’ятовувати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влучні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слова,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фантазувати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писати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твори, грамотно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змістовно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викладати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свої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думки.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Виховувати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учнів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брати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перо»,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писати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поетичні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прозові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твори;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любов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природи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бережне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відношення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неї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читати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додаткову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літературу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</a:rPr>
              <a:t>Характеристика 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проекту: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змістом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міжпредметний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(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українське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читання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 Я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Україна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образотворче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мистецтво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розвиток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зв’язного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мовлення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);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характером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діяльності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творчий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 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кількістю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учасників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індивідуальний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формою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проведення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урок-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звіт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тривалістю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  проект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середньої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тривалості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 характером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контактів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дітей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одного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віку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за характером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координації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– з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безпосередньою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координацією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	</a:t>
            </a:r>
          </a:p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Підсумковий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етап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: 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складені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учнями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вірші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казки-мініатюри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оформлення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збірки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«  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Візьму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перо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спробую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...»,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створення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презентації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основі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матеріалів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проекту;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проведення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уроку-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звіту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позакласного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читання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на тему « 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Візьму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перо і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спробую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...»,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виготовлення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дерева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творчості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з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творами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учнів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72" y="4396115"/>
            <a:ext cx="3133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370074"/>
            <a:ext cx="1560513" cy="23844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1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9" y="2544234"/>
            <a:ext cx="374441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7704" y="954886"/>
            <a:ext cx="62352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rgbClr val="CC3300"/>
                  </a:solidFill>
                </a:ln>
                <a:solidFill>
                  <a:srgbClr val="CC6600"/>
                </a:solidFill>
              </a:rPr>
              <a:t>Поповнення класної бібліотечки</a:t>
            </a:r>
          </a:p>
          <a:p>
            <a:pPr algn="ctr"/>
            <a:r>
              <a:rPr lang="uk-UA" sz="3200" b="1" dirty="0" smtClean="0">
                <a:ln>
                  <a:solidFill>
                    <a:srgbClr val="CC3300"/>
                  </a:solidFill>
                </a:ln>
                <a:solidFill>
                  <a:srgbClr val="CC6600"/>
                </a:solidFill>
              </a:rPr>
              <a:t> новими книжками</a:t>
            </a:r>
            <a:endParaRPr lang="ru-RU" sz="3200" b="1" dirty="0">
              <a:ln>
                <a:solidFill>
                  <a:srgbClr val="CC3300"/>
                </a:solidFill>
              </a:ln>
              <a:solidFill>
                <a:srgbClr val="CC66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20" y="2544235"/>
            <a:ext cx="3744414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7920879" cy="59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6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Проблема, над якою працюю:</a:t>
            </a:r>
          </a:p>
          <a:p>
            <a:pPr algn="ctr"/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«Формування у молодших школярів самостійності</a:t>
            </a:r>
          </a:p>
          <a:p>
            <a:pPr algn="ctr"/>
            <a:r>
              <a:rPr lang="uk-UA" sz="5400" b="1" dirty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в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процесі роботи з дитячою книжкою»</a:t>
            </a:r>
          </a:p>
        </p:txBody>
      </p:sp>
    </p:spTree>
    <p:extLst>
      <p:ext uri="{BB962C8B-B14F-4D97-AF65-F5344CB8AC3E}">
        <p14:creationId xmlns:p14="http://schemas.microsoft.com/office/powerpoint/2010/main" val="26147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1" y="-1124296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endParaRPr lang="uk-UA" sz="5400" b="1" dirty="0" smtClean="0">
              <a:ln>
                <a:solidFill>
                  <a:srgbClr val="EA2C0C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9002" y="1454073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 </a:t>
            </a:r>
            <a:endParaRPr lang="ru-RU" sz="3200" b="1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8092" y="1746460"/>
            <a:ext cx="6950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u="sng" dirty="0" err="1">
                <a:solidFill>
                  <a:schemeClr val="accent2"/>
                </a:solidFill>
              </a:rPr>
              <a:t>Читацька</a:t>
            </a:r>
            <a:r>
              <a:rPr lang="ru-RU" sz="3600" b="1" u="sng" dirty="0">
                <a:solidFill>
                  <a:schemeClr val="accent2"/>
                </a:solidFill>
              </a:rPr>
              <a:t> </a:t>
            </a:r>
            <a:r>
              <a:rPr lang="ru-RU" sz="3600" b="1" u="sng" dirty="0" err="1">
                <a:solidFill>
                  <a:schemeClr val="accent2"/>
                </a:solidFill>
              </a:rPr>
              <a:t>самостійність</a:t>
            </a:r>
            <a:r>
              <a:rPr lang="ru-RU" sz="3600" b="1" dirty="0"/>
              <a:t> -  </a:t>
            </a:r>
            <a:r>
              <a:rPr lang="ru-RU" sz="3600" b="1" dirty="0" err="1">
                <a:solidFill>
                  <a:schemeClr val="accent1"/>
                </a:solidFill>
              </a:rPr>
              <a:t>це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усвідомлений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вибір</a:t>
            </a:r>
            <a:r>
              <a:rPr lang="ru-RU" sz="3600" b="1" dirty="0">
                <a:solidFill>
                  <a:schemeClr val="accent1"/>
                </a:solidFill>
              </a:rPr>
              <a:t> книги, </a:t>
            </a:r>
            <a:r>
              <a:rPr lang="ru-RU" sz="3600" b="1" dirty="0" err="1">
                <a:solidFill>
                  <a:schemeClr val="accent1"/>
                </a:solidFill>
              </a:rPr>
              <a:t>застосування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вмінь</a:t>
            </a:r>
            <a:r>
              <a:rPr lang="ru-RU" sz="3600" b="1" dirty="0">
                <a:solidFill>
                  <a:schemeClr val="accent1"/>
                </a:solidFill>
              </a:rPr>
              <a:t> і </a:t>
            </a:r>
            <a:r>
              <a:rPr lang="ru-RU" sz="3600" b="1" dirty="0" err="1">
                <a:solidFill>
                  <a:schemeClr val="accent1"/>
                </a:solidFill>
              </a:rPr>
              <a:t>навичок</a:t>
            </a:r>
            <a:r>
              <a:rPr lang="ru-RU" sz="3600" b="1" dirty="0">
                <a:solidFill>
                  <a:schemeClr val="accent1"/>
                </a:solidFill>
              </a:rPr>
              <a:t> з </a:t>
            </a:r>
            <a:r>
              <a:rPr lang="ru-RU" sz="3600" b="1" dirty="0" err="1">
                <a:solidFill>
                  <a:schemeClr val="accent1"/>
                </a:solidFill>
              </a:rPr>
              <a:t>читання</a:t>
            </a:r>
            <a:r>
              <a:rPr lang="ru-RU" sz="3600" b="1" dirty="0">
                <a:solidFill>
                  <a:schemeClr val="accent1"/>
                </a:solidFill>
              </a:rPr>
              <a:t>, </a:t>
            </a:r>
            <a:r>
              <a:rPr lang="ru-RU" sz="3600" b="1" dirty="0" err="1">
                <a:solidFill>
                  <a:schemeClr val="accent1"/>
                </a:solidFill>
              </a:rPr>
              <a:t>якими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володіє</a:t>
            </a:r>
            <a:r>
              <a:rPr lang="ru-RU" sz="3600" b="1" dirty="0">
                <a:solidFill>
                  <a:schemeClr val="accent1"/>
                </a:solidFill>
              </a:rPr>
              <a:t> </a:t>
            </a:r>
            <a:r>
              <a:rPr lang="ru-RU" sz="3600" b="1" dirty="0" err="1">
                <a:solidFill>
                  <a:schemeClr val="accent1"/>
                </a:solidFill>
              </a:rPr>
              <a:t>учень</a:t>
            </a:r>
            <a:r>
              <a:rPr lang="ru-RU" sz="3600" b="1" dirty="0">
                <a:solidFill>
                  <a:schemeClr val="accent1"/>
                </a:solidFill>
              </a:rPr>
              <a:t> на момент </a:t>
            </a:r>
            <a:r>
              <a:rPr lang="ru-RU" sz="3600" b="1" dirty="0" err="1">
                <a:solidFill>
                  <a:schemeClr val="accent1"/>
                </a:solidFill>
              </a:rPr>
              <a:t>діяльності</a:t>
            </a:r>
            <a:r>
              <a:rPr lang="ru-RU" sz="3600" b="1" dirty="0">
                <a:solidFill>
                  <a:schemeClr val="accent1"/>
                </a:solidFill>
              </a:rPr>
              <a:t> з книгою.</a:t>
            </a:r>
          </a:p>
        </p:txBody>
      </p:sp>
    </p:spTree>
    <p:extLst>
      <p:ext uri="{BB962C8B-B14F-4D97-AF65-F5344CB8AC3E}">
        <p14:creationId xmlns:p14="http://schemas.microsoft.com/office/powerpoint/2010/main" val="12243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endParaRPr lang="uk-UA" sz="5400" b="1" dirty="0" smtClean="0">
              <a:ln>
                <a:solidFill>
                  <a:srgbClr val="EA2C0C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2242" y="1392965"/>
            <a:ext cx="60486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6600"/>
                </a:solidFill>
              </a:rPr>
              <a:t>У </a:t>
            </a:r>
            <a:r>
              <a:rPr lang="ru-RU" sz="3600" b="1" dirty="0" err="1">
                <a:solidFill>
                  <a:srgbClr val="336600"/>
                </a:solidFill>
              </a:rPr>
              <a:t>системі</a:t>
            </a:r>
            <a:r>
              <a:rPr lang="ru-RU" sz="3600" b="1" dirty="0">
                <a:solidFill>
                  <a:srgbClr val="336600"/>
                </a:solidFill>
              </a:rPr>
              <a:t> </a:t>
            </a:r>
            <a:r>
              <a:rPr lang="ru-RU" sz="3600" b="1" dirty="0" err="1">
                <a:solidFill>
                  <a:srgbClr val="336600"/>
                </a:solidFill>
              </a:rPr>
              <a:t>прилучення</a:t>
            </a:r>
            <a:r>
              <a:rPr lang="ru-RU" sz="3600" b="1" dirty="0">
                <a:solidFill>
                  <a:srgbClr val="336600"/>
                </a:solidFill>
              </a:rPr>
              <a:t> </a:t>
            </a:r>
            <a:r>
              <a:rPr lang="ru-RU" sz="3600" b="1" dirty="0" err="1">
                <a:solidFill>
                  <a:srgbClr val="336600"/>
                </a:solidFill>
              </a:rPr>
              <a:t>учнів</a:t>
            </a:r>
            <a:r>
              <a:rPr lang="ru-RU" sz="3600" b="1" dirty="0">
                <a:solidFill>
                  <a:srgbClr val="336600"/>
                </a:solidFill>
              </a:rPr>
              <a:t> </a:t>
            </a:r>
            <a:r>
              <a:rPr lang="ru-RU" sz="3600" b="1" dirty="0" err="1">
                <a:solidFill>
                  <a:srgbClr val="336600"/>
                </a:solidFill>
              </a:rPr>
              <a:t>самостійно</a:t>
            </a:r>
            <a:r>
              <a:rPr lang="ru-RU" sz="3600" b="1" dirty="0">
                <a:solidFill>
                  <a:srgbClr val="336600"/>
                </a:solidFill>
              </a:rPr>
              <a:t> </a:t>
            </a:r>
            <a:r>
              <a:rPr lang="ru-RU" sz="3600" b="1" dirty="0" err="1">
                <a:solidFill>
                  <a:srgbClr val="336600"/>
                </a:solidFill>
              </a:rPr>
              <a:t>читати</a:t>
            </a:r>
            <a:r>
              <a:rPr lang="ru-RU" sz="3600" b="1" dirty="0">
                <a:solidFill>
                  <a:srgbClr val="336600"/>
                </a:solidFill>
              </a:rPr>
              <a:t> </a:t>
            </a:r>
            <a:r>
              <a:rPr lang="ru-RU" sz="3600" b="1" dirty="0" err="1">
                <a:solidFill>
                  <a:srgbClr val="336600"/>
                </a:solidFill>
              </a:rPr>
              <a:t>виділяється</a:t>
            </a:r>
            <a:r>
              <a:rPr lang="ru-RU" sz="3600" b="1" dirty="0">
                <a:solidFill>
                  <a:srgbClr val="336600"/>
                </a:solidFill>
              </a:rPr>
              <a:t> три </a:t>
            </a:r>
            <a:r>
              <a:rPr lang="ru-RU" sz="3600" b="1" dirty="0" err="1">
                <a:solidFill>
                  <a:srgbClr val="336600"/>
                </a:solidFill>
              </a:rPr>
              <a:t>етапи</a:t>
            </a:r>
            <a:r>
              <a:rPr lang="ru-RU" sz="3600" b="1" dirty="0">
                <a:solidFill>
                  <a:srgbClr val="336600"/>
                </a:solidFill>
              </a:rPr>
              <a:t>:</a:t>
            </a:r>
            <a:r>
              <a:rPr lang="ru-RU" b="1" dirty="0">
                <a:solidFill>
                  <a:srgbClr val="336600"/>
                </a:solidFill>
              </a:rPr>
              <a:t> </a:t>
            </a:r>
            <a:endParaRPr lang="ru-RU" b="1" dirty="0" smtClean="0">
              <a:solidFill>
                <a:srgbClr val="336600"/>
              </a:solidFill>
            </a:endParaRPr>
          </a:p>
          <a:p>
            <a:endParaRPr lang="uk-UA" dirty="0"/>
          </a:p>
          <a:p>
            <a:endParaRPr lang="ru-RU" dirty="0" smtClean="0"/>
          </a:p>
          <a:p>
            <a:pPr marL="571500" indent="-571500">
              <a:buFont typeface="+mj-lt"/>
              <a:buAutoNum type="romanUcPeriod"/>
            </a:pPr>
            <a:r>
              <a:rPr lang="ru-RU" sz="2800" b="1" dirty="0" err="1" smtClean="0">
                <a:solidFill>
                  <a:srgbClr val="36842C"/>
                </a:solidFill>
              </a:rPr>
              <a:t>Підготовчий</a:t>
            </a:r>
            <a:r>
              <a:rPr lang="ru-RU" sz="2800" b="1" dirty="0">
                <a:solidFill>
                  <a:srgbClr val="36842C"/>
                </a:solidFill>
              </a:rPr>
              <a:t> </a:t>
            </a:r>
            <a:r>
              <a:rPr lang="ru-RU" sz="2800" b="1" dirty="0" smtClean="0">
                <a:solidFill>
                  <a:srgbClr val="36842C"/>
                </a:solidFill>
              </a:rPr>
              <a:t>(І семестр 1 </a:t>
            </a:r>
            <a:r>
              <a:rPr lang="ru-RU" sz="2800" b="1" dirty="0" err="1" smtClean="0">
                <a:solidFill>
                  <a:srgbClr val="36842C"/>
                </a:solidFill>
              </a:rPr>
              <a:t>класу</a:t>
            </a:r>
            <a:r>
              <a:rPr lang="ru-RU" sz="2800" b="1" dirty="0" smtClean="0">
                <a:solidFill>
                  <a:srgbClr val="36842C"/>
                </a:solidFill>
              </a:rPr>
              <a:t>).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2800" b="1" dirty="0" err="1" smtClean="0">
                <a:solidFill>
                  <a:srgbClr val="36842C"/>
                </a:solidFill>
              </a:rPr>
              <a:t>Початковий</a:t>
            </a:r>
            <a:r>
              <a:rPr lang="ru-RU" sz="2800" b="1" dirty="0" smtClean="0">
                <a:solidFill>
                  <a:srgbClr val="36842C"/>
                </a:solidFill>
              </a:rPr>
              <a:t> ( ІІ семестр 1 </a:t>
            </a:r>
            <a:r>
              <a:rPr lang="ru-RU" sz="2800" b="1" dirty="0" err="1" smtClean="0">
                <a:solidFill>
                  <a:srgbClr val="36842C"/>
                </a:solidFill>
              </a:rPr>
              <a:t>класу</a:t>
            </a:r>
            <a:r>
              <a:rPr lang="ru-RU" sz="2800" b="1" dirty="0">
                <a:solidFill>
                  <a:srgbClr val="36842C"/>
                </a:solidFill>
              </a:rPr>
              <a:t> </a:t>
            </a:r>
            <a:r>
              <a:rPr lang="ru-RU" sz="2800" b="1" dirty="0" smtClean="0">
                <a:solidFill>
                  <a:srgbClr val="36842C"/>
                </a:solidFill>
              </a:rPr>
              <a:t>– 2 </a:t>
            </a:r>
            <a:r>
              <a:rPr lang="ru-RU" sz="2800" b="1" dirty="0" err="1" smtClean="0">
                <a:solidFill>
                  <a:srgbClr val="36842C"/>
                </a:solidFill>
              </a:rPr>
              <a:t>клас</a:t>
            </a:r>
            <a:r>
              <a:rPr lang="ru-RU" sz="2800" b="1" dirty="0" smtClean="0">
                <a:solidFill>
                  <a:srgbClr val="36842C"/>
                </a:solidFill>
              </a:rPr>
              <a:t>).</a:t>
            </a:r>
          </a:p>
          <a:p>
            <a:pPr marL="571500" indent="-571500">
              <a:buFont typeface="+mj-lt"/>
              <a:buAutoNum type="romanUcPeriod"/>
            </a:pPr>
            <a:r>
              <a:rPr lang="ru-RU" sz="2800" b="1" dirty="0" err="1" smtClean="0">
                <a:solidFill>
                  <a:srgbClr val="36842C"/>
                </a:solidFill>
              </a:rPr>
              <a:t>Основний</a:t>
            </a:r>
            <a:r>
              <a:rPr lang="ru-RU" sz="2800" b="1" dirty="0" smtClean="0">
                <a:solidFill>
                  <a:srgbClr val="36842C"/>
                </a:solidFill>
              </a:rPr>
              <a:t> (3-4 </a:t>
            </a:r>
            <a:r>
              <a:rPr lang="ru-RU" sz="2800" b="1" dirty="0" err="1" smtClean="0">
                <a:solidFill>
                  <a:srgbClr val="36842C"/>
                </a:solidFill>
              </a:rPr>
              <a:t>класи</a:t>
            </a:r>
            <a:r>
              <a:rPr lang="ru-RU" sz="2800" b="1" dirty="0" smtClean="0">
                <a:solidFill>
                  <a:srgbClr val="36842C"/>
                </a:solidFill>
              </a:rPr>
              <a:t>.)</a:t>
            </a:r>
            <a:endParaRPr lang="ru-RU" sz="2800" b="1" dirty="0">
              <a:solidFill>
                <a:srgbClr val="368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97199"/>
            <a:ext cx="2365581" cy="176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19" y="2295399"/>
            <a:ext cx="2442530" cy="18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32" y="3516176"/>
            <a:ext cx="2446710" cy="185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9521" y="1038939"/>
            <a:ext cx="541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accent1"/>
                </a:solidFill>
              </a:rPr>
              <a:t>Робота з виставкою книг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1253" y="4246087"/>
            <a:ext cx="1606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C3300"/>
                </a:solidFill>
              </a:rPr>
              <a:t>Українські </a:t>
            </a:r>
          </a:p>
          <a:p>
            <a:pPr algn="ctr"/>
            <a:r>
              <a:rPr lang="uk-UA" b="1" dirty="0">
                <a:solidFill>
                  <a:srgbClr val="CC3300"/>
                </a:solidFill>
              </a:rPr>
              <a:t>л</a:t>
            </a:r>
            <a:r>
              <a:rPr lang="uk-UA" b="1" dirty="0" smtClean="0">
                <a:solidFill>
                  <a:srgbClr val="CC3300"/>
                </a:solidFill>
              </a:rPr>
              <a:t>ітературні</a:t>
            </a:r>
          </a:p>
          <a:p>
            <a:pPr algn="ctr"/>
            <a:r>
              <a:rPr lang="uk-UA" b="1" dirty="0">
                <a:solidFill>
                  <a:srgbClr val="CC3300"/>
                </a:solidFill>
              </a:rPr>
              <a:t>ч</a:t>
            </a:r>
            <a:r>
              <a:rPr lang="uk-UA" b="1" dirty="0" smtClean="0">
                <a:solidFill>
                  <a:srgbClr val="CC3300"/>
                </a:solidFill>
              </a:rPr>
              <a:t>арівні казки</a:t>
            </a:r>
            <a:endParaRPr lang="ru-RU" b="1" dirty="0">
              <a:solidFill>
                <a:srgbClr val="CC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5722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38087" y="53891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34684" y="4166886"/>
            <a:ext cx="1651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EA2C0C"/>
                </a:solidFill>
              </a:rPr>
              <a:t>Сторінками </a:t>
            </a:r>
          </a:p>
          <a:p>
            <a:r>
              <a:rPr lang="uk-UA" b="1" dirty="0">
                <a:solidFill>
                  <a:srgbClr val="EA2C0C"/>
                </a:solidFill>
              </a:rPr>
              <a:t>в</a:t>
            </a:r>
            <a:r>
              <a:rPr lang="uk-UA" b="1" dirty="0" smtClean="0">
                <a:solidFill>
                  <a:srgbClr val="EA2C0C"/>
                </a:solidFill>
              </a:rPr>
              <a:t>ідомих газет </a:t>
            </a:r>
          </a:p>
          <a:p>
            <a:r>
              <a:rPr lang="uk-UA" b="1" dirty="0">
                <a:solidFill>
                  <a:srgbClr val="EA2C0C"/>
                </a:solidFill>
              </a:rPr>
              <a:t>т</a:t>
            </a:r>
            <a:r>
              <a:rPr lang="uk-UA" b="1" dirty="0" smtClean="0">
                <a:solidFill>
                  <a:srgbClr val="EA2C0C"/>
                </a:solidFill>
              </a:rPr>
              <a:t>а журналів</a:t>
            </a:r>
            <a:endParaRPr lang="ru-RU" b="1" dirty="0">
              <a:solidFill>
                <a:srgbClr val="EA2C0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9883" y="5395129"/>
            <a:ext cx="301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EA2C0C"/>
                </a:solidFill>
              </a:rPr>
              <a:t>Із скарбниці казкарів світу</a:t>
            </a:r>
            <a:endParaRPr lang="ru-RU" b="1" dirty="0">
              <a:solidFill>
                <a:srgbClr val="EA2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07" y="2136729"/>
            <a:ext cx="2022692" cy="14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36" y="2125904"/>
            <a:ext cx="1882882" cy="141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46" y="2085429"/>
            <a:ext cx="2053306" cy="14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25" y="4135629"/>
            <a:ext cx="2098905" cy="14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08" y="4117303"/>
            <a:ext cx="2052465" cy="14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467" y="4117304"/>
            <a:ext cx="2075019" cy="14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1904" y="747371"/>
            <a:ext cx="7475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336600"/>
                </a:solidFill>
              </a:rPr>
              <a:t>Оформлення до уроків </a:t>
            </a:r>
          </a:p>
          <a:p>
            <a:pPr algn="ctr"/>
            <a:r>
              <a:rPr lang="uk-UA" sz="3200" b="1" dirty="0" smtClean="0">
                <a:solidFill>
                  <a:srgbClr val="336600"/>
                </a:solidFill>
              </a:rPr>
              <a:t>позакласного читання класної кімнати</a:t>
            </a:r>
            <a:endParaRPr lang="ru-RU" sz="3200" b="1" dirty="0">
              <a:solidFill>
                <a:srgbClr val="33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9067" y="5558537"/>
            <a:ext cx="212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336600"/>
                </a:solidFill>
              </a:rPr>
              <a:t>В. Сухомлинський</a:t>
            </a:r>
          </a:p>
          <a:p>
            <a:pPr algn="ctr"/>
            <a:r>
              <a:rPr lang="uk-UA" b="1" dirty="0" smtClean="0">
                <a:solidFill>
                  <a:srgbClr val="336600"/>
                </a:solidFill>
              </a:rPr>
              <a:t>«Квітка сонця»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6381" y="5558537"/>
            <a:ext cx="199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336600"/>
                </a:solidFill>
              </a:rPr>
              <a:t>Українські казки</a:t>
            </a:r>
          </a:p>
          <a:p>
            <a:pPr algn="ctr"/>
            <a:r>
              <a:rPr lang="uk-UA" b="1" dirty="0">
                <a:solidFill>
                  <a:srgbClr val="336600"/>
                </a:solidFill>
              </a:rPr>
              <a:t>п</a:t>
            </a:r>
            <a:r>
              <a:rPr lang="uk-UA" b="1" dirty="0" smtClean="0">
                <a:solidFill>
                  <a:srgbClr val="336600"/>
                </a:solidFill>
              </a:rPr>
              <a:t>ро тварин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9096" y="5625566"/>
            <a:ext cx="215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«</a:t>
            </a:r>
            <a:r>
              <a:rPr lang="uk-UA" b="1" dirty="0" err="1" smtClean="0">
                <a:solidFill>
                  <a:srgbClr val="336600"/>
                </a:solidFill>
              </a:rPr>
              <a:t>Зима-білосніжка</a:t>
            </a:r>
            <a:r>
              <a:rPr lang="uk-UA" b="1" dirty="0" smtClean="0">
                <a:solidFill>
                  <a:srgbClr val="336600"/>
                </a:solidFill>
              </a:rPr>
              <a:t>»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386" y="3578504"/>
            <a:ext cx="250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36600"/>
                </a:solidFill>
              </a:rPr>
              <a:t>В. </a:t>
            </a:r>
            <a:r>
              <a:rPr lang="uk-UA" b="1" dirty="0" err="1" smtClean="0">
                <a:solidFill>
                  <a:srgbClr val="336600"/>
                </a:solidFill>
              </a:rPr>
              <a:t>Паронова</a:t>
            </a:r>
            <a:r>
              <a:rPr lang="uk-UA" b="1" dirty="0" smtClean="0">
                <a:solidFill>
                  <a:srgbClr val="336600"/>
                </a:solidFill>
              </a:rPr>
              <a:t> «Їжачок»</a:t>
            </a:r>
            <a:endParaRPr lang="ru-RU" b="1" dirty="0">
              <a:solidFill>
                <a:srgbClr val="33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3350" y="3554870"/>
            <a:ext cx="25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6842C"/>
                </a:solidFill>
              </a:rPr>
              <a:t>Цікава книга природи</a:t>
            </a:r>
            <a:endParaRPr lang="ru-RU" b="1" dirty="0">
              <a:solidFill>
                <a:srgbClr val="36842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2697" y="3554870"/>
            <a:ext cx="240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36842C"/>
                </a:solidFill>
              </a:rPr>
              <a:t>В.</a:t>
            </a:r>
            <a:r>
              <a:rPr lang="uk-UA" b="1" dirty="0" err="1" smtClean="0">
                <a:solidFill>
                  <a:srgbClr val="36842C"/>
                </a:solidFill>
              </a:rPr>
              <a:t>Паронова</a:t>
            </a:r>
            <a:r>
              <a:rPr lang="uk-UA" b="1" dirty="0" smtClean="0">
                <a:solidFill>
                  <a:srgbClr val="36842C"/>
                </a:solidFill>
              </a:rPr>
              <a:t> «Жабка»</a:t>
            </a:r>
            <a:endParaRPr lang="ru-RU" b="1" dirty="0">
              <a:solidFill>
                <a:srgbClr val="3684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endParaRPr lang="uk-UA" sz="5400" b="1" dirty="0" smtClean="0">
              <a:ln>
                <a:solidFill>
                  <a:srgbClr val="EA2C0C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122" y="101394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Згідно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дібраними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художніми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і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науково-художніми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літературними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творами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виділяємо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такі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типи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</a:rPr>
              <a:t>уроків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4549" y="2846724"/>
            <a:ext cx="61638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узагальнено-тематичні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жанрові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авторські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зустріч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окремим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письменником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),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рекомендаційні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бібліотечні</a:t>
            </a:r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6842C"/>
                </a:solidFill>
              </a:rPr>
              <a:t>За формою </a:t>
            </a:r>
            <a:r>
              <a:rPr lang="ru-RU" sz="4000" b="1" dirty="0" err="1" smtClean="0">
                <a:solidFill>
                  <a:srgbClr val="36842C"/>
                </a:solidFill>
              </a:rPr>
              <a:t>проведення</a:t>
            </a:r>
            <a:endParaRPr lang="ru-RU" sz="4000" b="1" dirty="0" smtClean="0">
              <a:solidFill>
                <a:srgbClr val="36842C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36842C"/>
                </a:solidFill>
              </a:rPr>
              <a:t> </a:t>
            </a:r>
            <a:r>
              <a:rPr lang="ru-RU" sz="4000" b="1" dirty="0" err="1">
                <a:solidFill>
                  <a:srgbClr val="36842C"/>
                </a:solidFill>
              </a:rPr>
              <a:t>це</a:t>
            </a:r>
            <a:r>
              <a:rPr lang="ru-RU" sz="4000" b="1" dirty="0">
                <a:solidFill>
                  <a:srgbClr val="36842C"/>
                </a:solidFill>
              </a:rPr>
              <a:t> </a:t>
            </a:r>
            <a:r>
              <a:rPr lang="ru-RU" sz="4000" b="1" dirty="0" err="1">
                <a:solidFill>
                  <a:srgbClr val="36842C"/>
                </a:solidFill>
              </a:rPr>
              <a:t>будуть</a:t>
            </a:r>
            <a:r>
              <a:rPr lang="ru-RU" sz="4000" b="1" dirty="0">
                <a:solidFill>
                  <a:srgbClr val="36842C"/>
                </a:solidFill>
              </a:rPr>
              <a:t> </a:t>
            </a:r>
            <a:r>
              <a:rPr lang="ru-RU" sz="4000" b="1" dirty="0" smtClean="0">
                <a:solidFill>
                  <a:srgbClr val="36842C"/>
                </a:solidFill>
              </a:rPr>
              <a:t>уроки:  </a:t>
            </a:r>
            <a:endParaRPr lang="uk-UA" sz="4000" b="1" dirty="0" smtClean="0">
              <a:ln>
                <a:solidFill>
                  <a:srgbClr val="EA2C0C"/>
                </a:solidFill>
              </a:ln>
              <a:solidFill>
                <a:srgbClr val="36842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03120" y="225244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</a:t>
            </a:r>
            <a:r>
              <a:rPr lang="ru-RU" sz="2800" b="1" dirty="0" err="1" smtClean="0">
                <a:solidFill>
                  <a:srgbClr val="36842C"/>
                </a:solidFill>
              </a:rPr>
              <a:t>слухання</a:t>
            </a:r>
            <a:r>
              <a:rPr lang="ru-RU" sz="2800" b="1" dirty="0">
                <a:solidFill>
                  <a:srgbClr val="36842C"/>
                </a:solidFill>
              </a:rPr>
              <a:t>, 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подорожі</a:t>
            </a:r>
            <a:r>
              <a:rPr lang="ru-RU" sz="2800" b="1" dirty="0">
                <a:solidFill>
                  <a:srgbClr val="36842C"/>
                </a:solidFill>
              </a:rPr>
              <a:t>, 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бесіди</a:t>
            </a:r>
            <a:r>
              <a:rPr lang="ru-RU" sz="2800" b="1" dirty="0" smtClean="0">
                <a:solidFill>
                  <a:srgbClr val="36842C"/>
                </a:solidFill>
              </a:rPr>
              <a:t> </a:t>
            </a:r>
            <a:r>
              <a:rPr lang="ru-RU" sz="2800" b="1" dirty="0">
                <a:solidFill>
                  <a:srgbClr val="36842C"/>
                </a:solidFill>
              </a:rPr>
              <a:t>(</a:t>
            </a:r>
            <a:r>
              <a:rPr lang="ru-RU" sz="2800" b="1" dirty="0" err="1">
                <a:solidFill>
                  <a:srgbClr val="36842C"/>
                </a:solidFill>
              </a:rPr>
              <a:t>судження</a:t>
            </a:r>
            <a:r>
              <a:rPr lang="ru-RU" sz="2800" b="1" dirty="0">
                <a:solidFill>
                  <a:srgbClr val="36842C"/>
                </a:solidFill>
              </a:rPr>
              <a:t>), 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творчості</a:t>
            </a:r>
            <a:r>
              <a:rPr lang="ru-RU" sz="2800" b="1" dirty="0" smtClean="0">
                <a:solidFill>
                  <a:srgbClr val="36842C"/>
                </a:solidFill>
              </a:rPr>
              <a:t>,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уроки-ранки</a:t>
            </a:r>
            <a:r>
              <a:rPr lang="ru-RU" sz="2800" b="1" dirty="0">
                <a:solidFill>
                  <a:srgbClr val="36842C"/>
                </a:solidFill>
              </a:rPr>
              <a:t>, 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звіти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усні</a:t>
            </a:r>
            <a:r>
              <a:rPr lang="ru-RU" sz="2800" b="1" dirty="0" smtClean="0">
                <a:solidFill>
                  <a:srgbClr val="36842C"/>
                </a:solidFill>
              </a:rPr>
              <a:t> </a:t>
            </a:r>
            <a:r>
              <a:rPr lang="ru-RU" sz="2800" b="1" dirty="0" err="1" smtClean="0">
                <a:solidFill>
                  <a:srgbClr val="36842C"/>
                </a:solidFill>
              </a:rPr>
              <a:t>журнали</a:t>
            </a:r>
            <a:endParaRPr lang="ru-RU" sz="2800" b="1" dirty="0" smtClean="0">
              <a:solidFill>
                <a:srgbClr val="36842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уроки-КВК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36842C"/>
                </a:solidFill>
              </a:rPr>
              <a:t> уроки-</a:t>
            </a:r>
            <a:r>
              <a:rPr lang="ru-RU" sz="2800" b="1" dirty="0" err="1" smtClean="0">
                <a:solidFill>
                  <a:srgbClr val="36842C"/>
                </a:solidFill>
              </a:rPr>
              <a:t>презентації</a:t>
            </a:r>
            <a:r>
              <a:rPr lang="ru-RU" sz="2800" b="1" dirty="0" smtClean="0">
                <a:solidFill>
                  <a:srgbClr val="36842C"/>
                </a:solidFill>
              </a:rPr>
              <a:t> </a:t>
            </a:r>
            <a:r>
              <a:rPr lang="ru-RU" sz="2800" b="1" dirty="0" err="1">
                <a:solidFill>
                  <a:srgbClr val="36842C"/>
                </a:solidFill>
              </a:rPr>
              <a:t>тощо</a:t>
            </a:r>
            <a:r>
              <a:rPr lang="ru-RU" sz="2800" b="1" dirty="0">
                <a:solidFill>
                  <a:srgbClr val="36842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72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827584" y="980728"/>
            <a:ext cx="7630616" cy="4734272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90872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/>
              <a:t>  </a:t>
            </a:r>
            <a:r>
              <a:rPr lang="ru-RU" sz="3200" b="1" i="1" dirty="0" smtClean="0">
                <a:ln w="10541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3200" b="1" dirty="0">
              <a:ln w="10541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300" y="-1164492"/>
            <a:ext cx="6898195" cy="914678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31401"/>
            <a:ext cx="5526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endParaRPr lang="ru-RU" sz="3200" b="1" dirty="0">
              <a:ln w="10541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709" y="719800"/>
            <a:ext cx="783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uk-UA" sz="5400" b="1" dirty="0" smtClean="0">
                <a:ln>
                  <a:solidFill>
                    <a:srgbClr val="EA2C0C"/>
                  </a:solidFill>
                </a:ln>
                <a:solidFill>
                  <a:srgbClr val="FF6600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33508" y="-1076886"/>
            <a:ext cx="6679775" cy="89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55" y="1674356"/>
            <a:ext cx="2094904" cy="163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9013"/>
            <a:ext cx="2082477" cy="166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88" y="3223788"/>
            <a:ext cx="2157458" cy="161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721217"/>
            <a:ext cx="535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Нетрадиційні форми уроків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352" y="3337803"/>
            <a:ext cx="2535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Урок-подорож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«Поезія рідного краю»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9500" y="3337802"/>
            <a:ext cx="2247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Урок-усний журнал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«Шевченко – поет і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х</a:t>
            </a:r>
            <a:r>
              <a:rPr lang="uk-UA" b="1" dirty="0" smtClean="0">
                <a:solidFill>
                  <a:srgbClr val="002060"/>
                </a:solidFill>
              </a:rPr>
              <a:t>удожник»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0682" y="4900924"/>
            <a:ext cx="233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Урок-концерт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«Снігопад талантів»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Школа">
  <a:themeElements>
    <a:clrScheme name="Другая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4D160F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306</Words>
  <Application>Microsoft Office PowerPoint</Application>
  <PresentationFormat>Экран (4:3)</PresentationFormat>
  <Paragraphs>145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2_Школа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 методы обучения</dc:title>
  <dc:creator>Аня</dc:creator>
  <cp:lastModifiedBy>Аня</cp:lastModifiedBy>
  <cp:revision>68</cp:revision>
  <dcterms:created xsi:type="dcterms:W3CDTF">2013-10-21T15:11:32Z</dcterms:created>
  <dcterms:modified xsi:type="dcterms:W3CDTF">2013-11-19T21:15:08Z</dcterms:modified>
</cp:coreProperties>
</file>