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5" r:id="rId15"/>
    <p:sldId id="269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DFC0A-2AFB-4CD5-BA85-D18B1355734D}" type="datetimeFigureOut">
              <a:rPr lang="uk-UA" smtClean="0"/>
              <a:pPr/>
              <a:t>18.12.2011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89FA4-5575-41C6-89C7-582F351FAE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DFC0A-2AFB-4CD5-BA85-D18B1355734D}" type="datetimeFigureOut">
              <a:rPr lang="uk-UA" smtClean="0"/>
              <a:pPr/>
              <a:t>18.12.2011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89FA4-5575-41C6-89C7-582F351FAE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DFC0A-2AFB-4CD5-BA85-D18B1355734D}" type="datetimeFigureOut">
              <a:rPr lang="uk-UA" smtClean="0"/>
              <a:pPr/>
              <a:t>18.12.2011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89FA4-5575-41C6-89C7-582F351FAE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DFC0A-2AFB-4CD5-BA85-D18B1355734D}" type="datetimeFigureOut">
              <a:rPr lang="uk-UA" smtClean="0"/>
              <a:pPr/>
              <a:t>18.12.2011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89FA4-5575-41C6-89C7-582F351FAE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DFC0A-2AFB-4CD5-BA85-D18B1355734D}" type="datetimeFigureOut">
              <a:rPr lang="uk-UA" smtClean="0"/>
              <a:pPr/>
              <a:t>18.12.2011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89FA4-5575-41C6-89C7-582F351FAE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DFC0A-2AFB-4CD5-BA85-D18B1355734D}" type="datetimeFigureOut">
              <a:rPr lang="uk-UA" smtClean="0"/>
              <a:pPr/>
              <a:t>18.12.2011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89FA4-5575-41C6-89C7-582F351FAE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DFC0A-2AFB-4CD5-BA85-D18B1355734D}" type="datetimeFigureOut">
              <a:rPr lang="uk-UA" smtClean="0"/>
              <a:pPr/>
              <a:t>18.12.2011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89FA4-5575-41C6-89C7-582F351FAE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DFC0A-2AFB-4CD5-BA85-D18B1355734D}" type="datetimeFigureOut">
              <a:rPr lang="uk-UA" smtClean="0"/>
              <a:pPr/>
              <a:t>18.12.2011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89FA4-5575-41C6-89C7-582F351FAE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DFC0A-2AFB-4CD5-BA85-D18B1355734D}" type="datetimeFigureOut">
              <a:rPr lang="uk-UA" smtClean="0"/>
              <a:pPr/>
              <a:t>18.12.2011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89FA4-5575-41C6-89C7-582F351FAE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DFC0A-2AFB-4CD5-BA85-D18B1355734D}" type="datetimeFigureOut">
              <a:rPr lang="uk-UA" smtClean="0"/>
              <a:pPr/>
              <a:t>18.12.2011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89FA4-5575-41C6-89C7-582F351FAE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DFC0A-2AFB-4CD5-BA85-D18B1355734D}" type="datetimeFigureOut">
              <a:rPr lang="uk-UA" smtClean="0"/>
              <a:pPr/>
              <a:t>18.12.2011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89FA4-5575-41C6-89C7-582F351FAE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79DFC0A-2AFB-4CD5-BA85-D18B1355734D}" type="datetimeFigureOut">
              <a:rPr lang="uk-UA" smtClean="0"/>
              <a:pPr/>
              <a:t>18.12.2011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289FA4-5575-41C6-89C7-582F351FAE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91;&#1079;&#1080;&#1082;&#1072;\&#1042;&#1080;&#1090;&#1072;&#1083;&#1080;&#1081;%20&#1050;&#1086;&#1079;&#1083;&#1086;&#1074;&#1089;&#1082;&#1080;&#1081;\&#1042;&#1080;&#1090;&#1072;&#1083;&#1080;&#1081;%20&#1050;&#1086;&#1079;&#1083;&#1086;&#1074;&#1089;&#1082;&#1080;&#1081;%20-%20&#1063;&#1086;&#1084;&#1091;%20&#1103;&#1074;&#1083;&#1103;&#1108;&#1096;&#1089;&#1103;%20&#1084;&#1077;&#1085;&#1110;%20&#1091;%20&#1089;&#1085;&#1110;(&#1079;&#1072;%20&#1089;&#1090;&#1080;&#1093;&#1086;&#1084;%20&#1048;.&#1060;&#1088;&#1072;&#1085;&#1082;&#1072;%20&#1063;&#1086;&#1084;&#1091;%20&#1103;&#1074;&#1083;&#1103;&#1077;&#1096;&#1089;&#1103;%20&#1084;&#1077;&#1085;i%20&#1091;%20&#1089;&#1085;i.mp3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4261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dirty="0" smtClean="0"/>
              <a:t>Незбагненна таїна любові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600" b="1" dirty="0" smtClean="0"/>
              <a:t>(за повістю Романа </a:t>
            </a:r>
            <a:r>
              <a:rPr lang="uk-UA" sz="3600" b="1" dirty="0" err="1" smtClean="0"/>
              <a:t>Горака</a:t>
            </a:r>
            <a:r>
              <a:rPr lang="uk-UA" sz="3600" b="1" dirty="0" smtClean="0"/>
              <a:t> «Тричі мені являлася любов»)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3214686"/>
            <a:ext cx="5549252" cy="1752600"/>
          </a:xfrm>
        </p:spPr>
        <p:txBody>
          <a:bodyPr>
            <a:normAutofit/>
          </a:bodyPr>
          <a:lstStyle/>
          <a:p>
            <a:r>
              <a:rPr lang="uk-UA" dirty="0" smtClean="0"/>
              <a:t>Любов – це кара, це сумна в’язниця, </a:t>
            </a:r>
          </a:p>
          <a:p>
            <a:r>
              <a:rPr lang="uk-UA" dirty="0" smtClean="0"/>
              <a:t>Бог від якої заховав ключі.</a:t>
            </a:r>
          </a:p>
          <a:p>
            <a:pPr algn="r"/>
            <a:r>
              <a:rPr lang="uk-UA" dirty="0" smtClean="0"/>
              <a:t>П. Сорока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/>
          <a:lstStyle/>
          <a:p>
            <a:pPr marL="79375" indent="536575" algn="just">
              <a:buNone/>
              <a:tabLst>
                <a:tab pos="185738" algn="l"/>
              </a:tabLst>
            </a:pPr>
            <a:r>
              <a:rPr lang="uk-UA" sz="2400" dirty="0" smtClean="0"/>
              <a:t>З 1926 по 1932 рік Ольга </a:t>
            </a:r>
            <a:r>
              <a:rPr lang="uk-UA" sz="2400" dirty="0" err="1" smtClean="0"/>
              <a:t>Рошкевич</a:t>
            </a:r>
            <a:r>
              <a:rPr lang="uk-UA" sz="2400" dirty="0" smtClean="0"/>
              <a:t> проживала в     с. </a:t>
            </a:r>
            <a:r>
              <a:rPr lang="uk-UA" sz="2400" dirty="0" err="1" smtClean="0"/>
              <a:t>Беримівці</a:t>
            </a:r>
            <a:r>
              <a:rPr lang="uk-UA" sz="2400" dirty="0" smtClean="0"/>
              <a:t> Зборівського р-ну.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800px-Zboriv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000100" y="1214422"/>
            <a:ext cx="8143900" cy="5072098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Частина ІІ. «Явилась друга – </a:t>
            </a:r>
            <a:r>
              <a:rPr lang="uk-UA" dirty="0" err="1" smtClean="0"/>
              <a:t>гордая</a:t>
            </a:r>
            <a:r>
              <a:rPr lang="uk-UA" dirty="0" smtClean="0"/>
              <a:t> княгиня…»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500174"/>
            <a:ext cx="7498080" cy="4800600"/>
          </a:xfrm>
        </p:spPr>
        <p:txBody>
          <a:bodyPr/>
          <a:lstStyle/>
          <a:p>
            <a:pPr marL="2330450" indent="536575">
              <a:buNone/>
            </a:pPr>
            <a:endParaRPr lang="uk-UA" sz="2400" dirty="0" smtClean="0"/>
          </a:p>
          <a:p>
            <a:pPr marL="2330450" indent="536575">
              <a:buNone/>
            </a:pPr>
            <a:endParaRPr lang="uk-UA" sz="2400" dirty="0" smtClean="0"/>
          </a:p>
          <a:p>
            <a:pPr marL="2330450" indent="536575">
              <a:buNone/>
            </a:pPr>
            <a:r>
              <a:rPr lang="uk-UA" sz="2400" dirty="0" smtClean="0"/>
              <a:t>У багатстві другого кохання</a:t>
            </a:r>
          </a:p>
          <a:p>
            <a:pPr marL="2330450" indent="536575">
              <a:buNone/>
            </a:pPr>
            <a:r>
              <a:rPr lang="uk-UA" sz="2400" dirty="0" smtClean="0"/>
              <a:t>Першого завжди іскринка тліє. </a:t>
            </a:r>
          </a:p>
          <a:p>
            <a:pPr marL="2330450" indent="536575" algn="r">
              <a:buNone/>
            </a:pPr>
            <a:r>
              <a:rPr lang="uk-UA" sz="2400" dirty="0" smtClean="0"/>
              <a:t>Д. Павличко</a:t>
            </a:r>
          </a:p>
          <a:p>
            <a:endParaRPr lang="uk-UA" dirty="0"/>
          </a:p>
        </p:txBody>
      </p:sp>
      <p:pic>
        <p:nvPicPr>
          <p:cNvPr id="4" name="Рисунок 3" descr="IMG_174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852" y="1857364"/>
            <a:ext cx="2833701" cy="459107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Частина ІІІ. «Явилась третя… – і очам приємно…»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9975" indent="536575" algn="ctr">
              <a:buNone/>
            </a:pPr>
            <a:endParaRPr lang="uk-UA" sz="900" dirty="0" smtClean="0"/>
          </a:p>
          <a:p>
            <a:pPr marL="2339975" indent="536575" algn="ctr">
              <a:buNone/>
            </a:pPr>
            <a:r>
              <a:rPr lang="uk-UA" sz="2800" dirty="0" smtClean="0"/>
              <a:t>«Не знаю, що мене до тебе тягне…»</a:t>
            </a:r>
          </a:p>
          <a:p>
            <a:endParaRPr lang="uk-UA" dirty="0"/>
          </a:p>
        </p:txBody>
      </p:sp>
      <p:pic>
        <p:nvPicPr>
          <p:cNvPr id="1027" name="Рисунок 16" descr="IMG_17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2522199" cy="4286280"/>
          </a:xfrm>
          <a:prstGeom prst="rect">
            <a:avLst/>
          </a:prstGeom>
          <a:noFill/>
        </p:spPr>
      </p:pic>
      <p:pic>
        <p:nvPicPr>
          <p:cNvPr id="1026" name="Рисунок 17" descr="IMG_1745.JPG"/>
          <p:cNvPicPr>
            <a:picLocks noChangeAspect="1" noChangeArrowheads="1"/>
          </p:cNvPicPr>
          <p:nvPr/>
        </p:nvPicPr>
        <p:blipFill>
          <a:blip r:embed="rId3"/>
          <a:srcRect r="7143"/>
          <a:stretch>
            <a:fillRect/>
          </a:stretch>
        </p:blipFill>
        <p:spPr bwMode="auto">
          <a:xfrm>
            <a:off x="3929058" y="2978554"/>
            <a:ext cx="2928958" cy="3376229"/>
          </a:xfrm>
          <a:prstGeom prst="rect">
            <a:avLst/>
          </a:prstGeom>
          <a:noFill/>
        </p:spPr>
      </p:pic>
      <p:pic>
        <p:nvPicPr>
          <p:cNvPr id="1025" name="Рисунок 18" descr="IMG_17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524388"/>
            <a:ext cx="1857388" cy="309206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01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875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9" descr="IMG_1746.JPG"/>
          <p:cNvPicPr>
            <a:picLocks noChangeAspect="1" noChangeArrowheads="1"/>
          </p:cNvPicPr>
          <p:nvPr/>
        </p:nvPicPr>
        <p:blipFill>
          <a:blip r:embed="rId2"/>
          <a:srcRect t="10398"/>
          <a:stretch>
            <a:fillRect/>
          </a:stretch>
        </p:blipFill>
        <p:spPr bwMode="auto">
          <a:xfrm>
            <a:off x="6143636" y="1357298"/>
            <a:ext cx="2786082" cy="40013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715304" cy="15112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Частина І</a:t>
            </a:r>
            <a:r>
              <a:rPr lang="en-US" dirty="0" smtClean="0"/>
              <a:t>V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err="1" smtClean="0"/>
              <a:t>Жінка</a:t>
            </a:r>
            <a:r>
              <a:rPr lang="ru-RU" dirty="0" smtClean="0"/>
              <a:t>, </a:t>
            </a:r>
            <a:r>
              <a:rPr lang="ru-RU" dirty="0" err="1" smtClean="0"/>
              <a:t>котра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…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500174"/>
            <a:ext cx="7498080" cy="4929222"/>
          </a:xfrm>
        </p:spPr>
        <p:txBody>
          <a:bodyPr>
            <a:normAutofit fontScale="92500" lnSpcReduction="10000"/>
          </a:bodyPr>
          <a:lstStyle/>
          <a:p>
            <a:pPr marL="1709738" indent="536575" algn="just">
              <a:buNone/>
            </a:pPr>
            <a:endParaRPr lang="uk-UA" sz="2000" dirty="0" smtClean="0"/>
          </a:p>
          <a:p>
            <a:pPr marL="1709738" indent="536575" algn="just">
              <a:buNone/>
            </a:pPr>
            <a:endParaRPr lang="uk-UA" sz="2000" dirty="0" smtClean="0"/>
          </a:p>
          <a:p>
            <a:pPr marL="1709738" indent="536575" algn="just">
              <a:buNone/>
            </a:pPr>
            <a:endParaRPr lang="uk-UA" sz="2000" dirty="0" smtClean="0"/>
          </a:p>
          <a:p>
            <a:pPr marL="1709738" indent="536575" algn="just">
              <a:buNone/>
            </a:pPr>
            <a:endParaRPr lang="uk-UA" sz="2000" dirty="0" smtClean="0"/>
          </a:p>
          <a:p>
            <a:pPr marL="1709738" indent="536575" algn="just">
              <a:buNone/>
            </a:pPr>
            <a:endParaRPr lang="uk-UA" sz="2000" dirty="0" smtClean="0"/>
          </a:p>
          <a:p>
            <a:pPr marL="1709738" indent="536575" algn="just">
              <a:buNone/>
            </a:pPr>
            <a:endParaRPr lang="uk-UA" sz="2000" dirty="0" smtClean="0"/>
          </a:p>
          <a:p>
            <a:pPr marL="1709738" indent="536575" algn="just">
              <a:buNone/>
            </a:pPr>
            <a:endParaRPr lang="uk-UA" sz="2000" dirty="0" smtClean="0"/>
          </a:p>
          <a:p>
            <a:pPr marL="1709738" indent="536575" algn="just">
              <a:buNone/>
            </a:pPr>
            <a:endParaRPr lang="uk-UA" sz="2000" dirty="0" smtClean="0"/>
          </a:p>
          <a:p>
            <a:pPr marL="1709738" indent="536575" algn="just">
              <a:buNone/>
            </a:pPr>
            <a:endParaRPr lang="uk-UA" sz="2000" dirty="0" smtClean="0"/>
          </a:p>
          <a:p>
            <a:pPr marL="1709738" indent="536575" algn="just">
              <a:buNone/>
            </a:pPr>
            <a:endParaRPr lang="uk-UA" sz="2000" dirty="0" smtClean="0"/>
          </a:p>
          <a:p>
            <a:pPr marL="1709738" indent="536575" algn="just">
              <a:buNone/>
            </a:pPr>
            <a:endParaRPr lang="uk-UA" sz="2000" dirty="0" smtClean="0"/>
          </a:p>
          <a:p>
            <a:pPr marL="1709738" indent="536575" algn="just">
              <a:buNone/>
            </a:pPr>
            <a:endParaRPr lang="uk-UA" sz="1000" dirty="0" smtClean="0"/>
          </a:p>
          <a:p>
            <a:pPr marL="1709738" indent="536575" algn="just">
              <a:buNone/>
            </a:pPr>
            <a:r>
              <a:rPr lang="uk-UA" sz="2200" dirty="0" smtClean="0"/>
              <a:t>Родом із Слобожанщини. Освічена. Шлюб із доктрини мав символізувати єдність Західної і Східної України.</a:t>
            </a:r>
          </a:p>
          <a:p>
            <a:endParaRPr lang="uk-UA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50017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64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683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20" descr="IMG_17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2786082" cy="387277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00364" y="1428736"/>
            <a:ext cx="3071834" cy="4236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984250" algn="just">
              <a:buNone/>
              <a:tabLst>
                <a:tab pos="6635750" algn="l"/>
                <a:tab pos="6721475" algn="l"/>
              </a:tabLst>
            </a:pPr>
            <a:r>
              <a:rPr lang="uk-UA" sz="2000" dirty="0" smtClean="0"/>
              <a:t>А обличчям О.</a:t>
            </a:r>
            <a:r>
              <a:rPr lang="uk-UA" sz="2000" dirty="0" err="1" smtClean="0"/>
              <a:t>Хорунжинської</a:t>
            </a:r>
            <a:r>
              <a:rPr lang="uk-UA" sz="2000" dirty="0" smtClean="0"/>
              <a:t> ніхто ніколи не захоплювався. Кожен дошукувався іншого, що продиралося крізь рядки поезій «Зів’ялого листя» і вимальовуються в пам’яті поколінь образи жінок, які зраджували Івану Франку і ним погорджували, а її – забудеться.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Обговорення в загальному колі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83464">
              <a:spcBef>
                <a:spcPts val="600"/>
              </a:spcBef>
              <a:buSzPct val="80000"/>
              <a:buFont typeface="Wingdings" pitchFamily="2" charset="2"/>
              <a:buChar char="Ø"/>
            </a:pPr>
            <a:r>
              <a:rPr lang="uk-UA" dirty="0" smtClean="0"/>
              <a:t>Чи можна кохання О.</a:t>
            </a:r>
            <a:r>
              <a:rPr lang="uk-UA" dirty="0" err="1" smtClean="0"/>
              <a:t>Рошкевич</a:t>
            </a:r>
            <a:r>
              <a:rPr lang="uk-UA" dirty="0" smtClean="0"/>
              <a:t> та І.Франка вважати нерозділеним?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" pitchFamily="2" charset="2"/>
              <a:buChar char="Ø"/>
            </a:pPr>
            <a:r>
              <a:rPr lang="uk-UA" dirty="0" smtClean="0"/>
              <a:t>Чи можна рядки Д. Павличка прокоментувати, використовуючи матеріал другої частини повісті?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" pitchFamily="2" charset="2"/>
              <a:buChar char="Ø"/>
            </a:pPr>
            <a:r>
              <a:rPr lang="uk-UA" dirty="0" smtClean="0"/>
              <a:t>Сформулюйте характер взаємин І.Франка з Ц. </a:t>
            </a:r>
            <a:r>
              <a:rPr lang="uk-UA" dirty="0" err="1" smtClean="0"/>
              <a:t>Зигмунтовською</a:t>
            </a:r>
            <a:r>
              <a:rPr lang="uk-UA" dirty="0" smtClean="0"/>
              <a:t> одним реченням.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" pitchFamily="2" charset="2"/>
              <a:buChar char="Ø"/>
            </a:pPr>
            <a:r>
              <a:rPr lang="uk-UA" dirty="0" smtClean="0"/>
              <a:t>Чому Роман </a:t>
            </a:r>
            <a:r>
              <a:rPr lang="uk-UA" dirty="0" err="1" smtClean="0"/>
              <a:t>Горак</a:t>
            </a:r>
            <a:r>
              <a:rPr lang="uk-UA" dirty="0" smtClean="0"/>
              <a:t> вирішив у четвертому розділі розповісти про неї, Ольгу Франко?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" pitchFamily="2" charset="2"/>
              <a:buChar char="Ø"/>
            </a:pPr>
            <a:r>
              <a:rPr lang="uk-UA" dirty="0" smtClean="0"/>
              <a:t>Як розуміти зміст епіграфа до уроку?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" pitchFamily="2" charset="2"/>
              <a:buChar char="Ø"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4" name="Виталий Козловский - Чому являєшся мені у сні(за стихом И.Франка Чому являешся менi у сн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3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357166"/>
            <a:ext cx="7498080" cy="4800600"/>
          </a:xfrm>
        </p:spPr>
        <p:txBody>
          <a:bodyPr/>
          <a:lstStyle/>
          <a:p>
            <a:pPr marL="1069975" indent="-282575" defTabSz="1074738">
              <a:buNone/>
            </a:pPr>
            <a:r>
              <a:rPr lang="uk-UA" dirty="0" smtClean="0"/>
              <a:t>Розвійтеся з вітром, листочки зів’ялі,</a:t>
            </a:r>
          </a:p>
          <a:p>
            <a:pPr marL="1069975" indent="-282575" defTabSz="1074738">
              <a:buNone/>
            </a:pPr>
            <a:r>
              <a:rPr lang="uk-UA" dirty="0" smtClean="0"/>
              <a:t>Розвійтесь, як тихе зітхання.</a:t>
            </a:r>
          </a:p>
          <a:p>
            <a:pPr marL="1069975" indent="-282575" defTabSz="1074738">
              <a:buNone/>
            </a:pPr>
            <a:r>
              <a:rPr lang="uk-UA" dirty="0" err="1" smtClean="0"/>
              <a:t>Незгоєні</a:t>
            </a:r>
            <a:r>
              <a:rPr lang="uk-UA" dirty="0" smtClean="0"/>
              <a:t> рани, </a:t>
            </a:r>
            <a:r>
              <a:rPr lang="uk-UA" dirty="0" err="1" smtClean="0"/>
              <a:t>невтишені</a:t>
            </a:r>
            <a:r>
              <a:rPr lang="uk-UA" dirty="0" smtClean="0"/>
              <a:t> жалі,</a:t>
            </a:r>
          </a:p>
          <a:p>
            <a:pPr marL="1069975" indent="-282575" defTabSz="1074738">
              <a:buNone/>
            </a:pPr>
            <a:r>
              <a:rPr lang="uk-UA" dirty="0" err="1" smtClean="0"/>
              <a:t>Завмерлеє</a:t>
            </a:r>
            <a:r>
              <a:rPr lang="uk-UA" dirty="0" smtClean="0"/>
              <a:t> в серці кохання.</a:t>
            </a:r>
          </a:p>
          <a:p>
            <a:pPr>
              <a:buNone/>
            </a:pPr>
            <a:endParaRPr lang="uk-UA" sz="1100" dirty="0" smtClean="0"/>
          </a:p>
          <a:p>
            <a:pPr marL="365125" indent="-365125" algn="r">
              <a:buNone/>
            </a:pPr>
            <a:r>
              <a:rPr lang="uk-UA" dirty="0" smtClean="0"/>
              <a:t>І.Франко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5072074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Wingdings" pitchFamily="2" charset="2"/>
              <a:buChar char="Ø"/>
            </a:pPr>
            <a:r>
              <a:rPr lang="uk-UA" sz="2800" dirty="0" smtClean="0"/>
              <a:t>Хто, на Вашу думку, була та жінка, що мовчала і яку впізнав І.Франко?</a:t>
            </a:r>
            <a:endParaRPr lang="uk-UA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728" y="4000504"/>
            <a:ext cx="749808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“Мікрофон”</a:t>
            </a:r>
            <a:endParaRPr kumimoji="0" lang="uk-UA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926358"/>
          </a:xfrm>
        </p:spPr>
        <p:txBody>
          <a:bodyPr>
            <a:normAutofit fontScale="90000"/>
          </a:bodyPr>
          <a:lstStyle/>
          <a:p>
            <a:r>
              <a:rPr lang="uk-UA" b="1" u="sng" dirty="0" smtClean="0"/>
              <a:t>Тема проекту.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Незбагненна таїна любові </a:t>
            </a:r>
            <a:br>
              <a:rPr lang="uk-UA" b="1" dirty="0" smtClean="0"/>
            </a:br>
            <a:r>
              <a:rPr lang="uk-UA" b="1" dirty="0" smtClean="0"/>
              <a:t>(за повістю Романа </a:t>
            </a:r>
            <a:r>
              <a:rPr lang="uk-UA" b="1" dirty="0" err="1" smtClean="0"/>
              <a:t>Горака</a:t>
            </a:r>
            <a:r>
              <a:rPr lang="uk-UA" b="1" dirty="0" smtClean="0"/>
              <a:t> «Тричі мені являлася любов»).</a:t>
            </a:r>
            <a:br>
              <a:rPr lang="uk-UA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571876"/>
            <a:ext cx="7406640" cy="2928958"/>
          </a:xfrm>
        </p:spPr>
        <p:txBody>
          <a:bodyPr>
            <a:normAutofit/>
          </a:bodyPr>
          <a:lstStyle/>
          <a:p>
            <a:r>
              <a:rPr lang="uk-UA" i="1" dirty="0" smtClean="0"/>
              <a:t>Мета:</a:t>
            </a:r>
            <a:r>
              <a:rPr lang="uk-UA" dirty="0" smtClean="0"/>
              <a:t> </a:t>
            </a:r>
          </a:p>
          <a:p>
            <a:pPr marL="544513" indent="-358775">
              <a:buFont typeface="Wingdings" pitchFamily="2" charset="2"/>
              <a:buChar char="§"/>
            </a:pPr>
            <a:r>
              <a:rPr lang="uk-UA" dirty="0" smtClean="0"/>
              <a:t>ознайомитися з творчим доробком Р.</a:t>
            </a:r>
            <a:r>
              <a:rPr lang="uk-UA" dirty="0" err="1" smtClean="0"/>
              <a:t>Горака</a:t>
            </a:r>
            <a:r>
              <a:rPr lang="uk-UA" dirty="0" smtClean="0"/>
              <a:t>;</a:t>
            </a:r>
          </a:p>
          <a:p>
            <a:pPr marL="544513" indent="-358775">
              <a:buFont typeface="Wingdings" pitchFamily="2" charset="2"/>
              <a:buChar char="§"/>
            </a:pPr>
            <a:r>
              <a:rPr lang="uk-UA" dirty="0" smtClean="0"/>
              <a:t>поглибити знання про І.Франка як людину і поета;</a:t>
            </a:r>
          </a:p>
          <a:p>
            <a:pPr marL="544513" indent="-358775">
              <a:buFont typeface="Wingdings" pitchFamily="2" charset="2"/>
              <a:buChar char="§"/>
            </a:pPr>
            <a:r>
              <a:rPr lang="uk-UA" dirty="0" smtClean="0"/>
              <a:t>дослідити, як щирість і глибину людських почуттів можна передати словом.</a:t>
            </a:r>
            <a:endParaRPr lang="uk-U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Переднє слово про автора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976438" indent="531813" algn="just">
              <a:buNone/>
            </a:pPr>
            <a:r>
              <a:rPr lang="uk-UA" sz="2600" dirty="0" smtClean="0"/>
              <a:t>Народився в </a:t>
            </a:r>
            <a:r>
              <a:rPr lang="uk-UA" sz="2600" dirty="0" err="1" smtClean="0"/>
              <a:t>підльвівському</a:t>
            </a:r>
            <a:r>
              <a:rPr lang="uk-UA" sz="2600" dirty="0" smtClean="0"/>
              <a:t> містечку Городку 17 січня 1942 року. Виростав у атмосфері поваги до Івана Франка, який часто бував у цьому місті,і якого тут пам’ятало ще багато людей.</a:t>
            </a:r>
          </a:p>
          <a:p>
            <a:pPr marL="1976438" indent="531813" algn="just">
              <a:buNone/>
            </a:pPr>
            <a:r>
              <a:rPr lang="uk-UA" sz="2600" dirty="0" smtClean="0"/>
              <a:t>Член Національної спілки письменників України (з 1988 р.), заслужений працівник культури України. Один із найвідоміших </a:t>
            </a:r>
            <a:r>
              <a:rPr lang="uk-UA" sz="2600" dirty="0" err="1" smtClean="0"/>
              <a:t>музейників</a:t>
            </a:r>
            <a:r>
              <a:rPr lang="uk-UA" sz="2600" dirty="0" smtClean="0"/>
              <a:t> України. З 1993 року – директор Львівського літературно-меморіального музею Івана Франка.</a:t>
            </a:r>
          </a:p>
          <a:p>
            <a:pPr marL="11113" indent="531813" algn="just">
              <a:buNone/>
            </a:pPr>
            <a:r>
              <a:rPr lang="uk-UA" sz="2600" dirty="0" smtClean="0"/>
              <a:t> 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IMG_173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2428868"/>
            <a:ext cx="2643206" cy="394811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Літературні особистості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00325" indent="527050" algn="just">
              <a:buNone/>
            </a:pPr>
            <a:r>
              <a:rPr lang="uk-UA" sz="2400" dirty="0" smtClean="0"/>
              <a:t>Літературним та </a:t>
            </a:r>
            <a:r>
              <a:rPr lang="uk-UA" sz="2400" dirty="0" err="1" smtClean="0"/>
              <a:t>дослідни-цьким</a:t>
            </a:r>
            <a:r>
              <a:rPr lang="uk-UA" sz="2400" dirty="0" smtClean="0"/>
              <a:t> об’єктом творчості Романа </a:t>
            </a:r>
            <a:r>
              <a:rPr lang="uk-UA" sz="2400" dirty="0" err="1" smtClean="0"/>
              <a:t>Горака</a:t>
            </a:r>
            <a:r>
              <a:rPr lang="uk-UA" sz="2400" dirty="0" smtClean="0"/>
              <a:t> є біографічні романи про письменників та діячів культури з різних епох (М.Шашкевича, Я.Головацького, М.</a:t>
            </a:r>
            <a:r>
              <a:rPr lang="uk-UA" sz="2400" dirty="0" err="1" smtClean="0"/>
              <a:t>Устияновича</a:t>
            </a:r>
            <a:r>
              <a:rPr lang="uk-UA" sz="2400" dirty="0" smtClean="0"/>
              <a:t>, І.Франка та ін.), в результаті чого створюється історія української літератури через дані особистості та тогочасні суспільні відносини, в яких вони жили та творили.</a:t>
            </a:r>
          </a:p>
          <a:p>
            <a:endParaRPr lang="uk-UA" dirty="0"/>
          </a:p>
        </p:txBody>
      </p:sp>
      <p:pic>
        <p:nvPicPr>
          <p:cNvPr id="4" name="Рисунок 3" descr="image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8" y="2571744"/>
            <a:ext cx="3643338" cy="357664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Іван Франко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62263" indent="536575" algn="just">
              <a:buNone/>
            </a:pPr>
            <a:r>
              <a:rPr lang="uk-UA" sz="2600" dirty="0" smtClean="0"/>
              <a:t>Разом з Ярославом </a:t>
            </a:r>
            <a:r>
              <a:rPr lang="uk-UA" sz="2600" dirty="0" err="1" smtClean="0"/>
              <a:t>Гнатівим</a:t>
            </a:r>
            <a:r>
              <a:rPr lang="uk-UA" sz="2600" dirty="0" smtClean="0"/>
              <a:t> Роман </a:t>
            </a:r>
            <a:r>
              <a:rPr lang="uk-UA" sz="2600" dirty="0" err="1" smtClean="0"/>
              <a:t>Горак</a:t>
            </a:r>
            <a:r>
              <a:rPr lang="uk-UA" sz="2600" dirty="0" smtClean="0"/>
              <a:t>  написав 12-томну біографію Івана Франка, під загальною назвою «Іван Франко», з яких досі друком вийшло у різних видавництвах сім: книга перша – «Рід Якова» (2000), книга друга – «Цілком нормальна школа» (2001), книга третя – «Гімназія» (2002), книга четверта – «Університет» (2004), книга п’ята – «Не пора» (2005), книга шоста – «В поті чола» (2005), книга сьома – «Протистояння» (2006).</a:t>
            </a:r>
          </a:p>
          <a:p>
            <a:endParaRPr lang="uk-UA" dirty="0"/>
          </a:p>
        </p:txBody>
      </p:sp>
      <p:pic>
        <p:nvPicPr>
          <p:cNvPr id="4" name="Рисунок 3" descr="IMG_1758.JPG"/>
          <p:cNvPicPr/>
          <p:nvPr/>
        </p:nvPicPr>
        <p:blipFill>
          <a:blip r:embed="rId2" cstate="print"/>
          <a:srcRect l="2441" t="3125"/>
          <a:stretch>
            <a:fillRect/>
          </a:stretch>
        </p:blipFill>
        <p:spPr>
          <a:xfrm>
            <a:off x="714348" y="2285992"/>
            <a:ext cx="3357586" cy="4024317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Повість-есе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13013" indent="536575" algn="just">
              <a:buNone/>
              <a:tabLst>
                <a:tab pos="3052763" algn="l"/>
              </a:tabLst>
            </a:pPr>
            <a:r>
              <a:rPr lang="uk-UA" sz="2400" dirty="0" smtClean="0"/>
              <a:t>1983 р. Всього один вірш із третього жмутку безсмертного «Зів’ялого листя» та один лист Івана франка до свого молодшого товариша Агатангела Кримського взяв Роман </a:t>
            </a:r>
            <a:r>
              <a:rPr lang="uk-UA" sz="2400" dirty="0" err="1" smtClean="0"/>
              <a:t>Горак</a:t>
            </a:r>
            <a:r>
              <a:rPr lang="uk-UA" sz="2400" dirty="0" smtClean="0"/>
              <a:t> за основу для створення повісті-есе «Тричі мені являлася любов».</a:t>
            </a:r>
          </a:p>
          <a:p>
            <a:pPr marL="2513013" indent="536575" algn="just">
              <a:buNone/>
              <a:tabLst>
                <a:tab pos="3052763" algn="l"/>
              </a:tabLst>
            </a:pPr>
            <a:r>
              <a:rPr lang="uk-UA" sz="2400" dirty="0" smtClean="0"/>
              <a:t>Повість-есе – документальна повість на основі листів, фактичних даних.</a:t>
            </a:r>
          </a:p>
          <a:p>
            <a:endParaRPr lang="uk-UA" dirty="0"/>
          </a:p>
        </p:txBody>
      </p:sp>
      <p:pic>
        <p:nvPicPr>
          <p:cNvPr id="4" name="Рисунок 3" descr="b_5_22_big.gif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2428868"/>
            <a:ext cx="3643338" cy="3838579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Лист до А. Кримського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>
            <a:normAutofit fontScale="40000" lnSpcReduction="20000"/>
          </a:bodyPr>
          <a:lstStyle/>
          <a:p>
            <a:pPr marL="1514475" indent="536575" algn="just">
              <a:buNone/>
              <a:tabLst>
                <a:tab pos="1074738" algn="l"/>
              </a:tabLst>
            </a:pPr>
            <a:r>
              <a:rPr lang="uk-UA" sz="4500" dirty="0" smtClean="0"/>
              <a:t>«Значний вплив на моє життя, а, значить, також на мою літературу мали зносини мої з жіноцтвом. Ще в гімназії я влюбився був у дочку одного руського </a:t>
            </a:r>
            <a:r>
              <a:rPr lang="uk-UA" sz="4500" dirty="0" err="1" smtClean="0"/>
              <a:t>попа</a:t>
            </a:r>
            <a:r>
              <a:rPr lang="uk-UA" sz="4500" dirty="0" smtClean="0"/>
              <a:t>, Ольгу </a:t>
            </a:r>
            <a:r>
              <a:rPr lang="uk-UA" sz="4500" dirty="0" err="1" smtClean="0"/>
              <a:t>Рошкевич</a:t>
            </a:r>
            <a:r>
              <a:rPr lang="uk-UA" sz="4500" dirty="0" smtClean="0"/>
              <a:t>… Пізніше я познайомився з двома руськими поетесами, Юлією </a:t>
            </a:r>
            <a:r>
              <a:rPr lang="uk-UA" sz="4500" dirty="0" err="1" smtClean="0"/>
              <a:t>Шнайдер</a:t>
            </a:r>
            <a:r>
              <a:rPr lang="uk-UA" sz="4500" dirty="0" smtClean="0"/>
              <a:t> і </a:t>
            </a:r>
            <a:r>
              <a:rPr lang="uk-UA" sz="4500" dirty="0" err="1" smtClean="0"/>
              <a:t>Климентією</a:t>
            </a:r>
            <a:r>
              <a:rPr lang="uk-UA" sz="4500" dirty="0" smtClean="0"/>
              <a:t> Попович, але жодна з них не мала на мене тривкого впливу. Більше враження зробила на мене знайомість з одною полькою </a:t>
            </a:r>
            <a:r>
              <a:rPr lang="uk-UA" sz="4500" dirty="0" err="1" smtClean="0"/>
              <a:t>Йосифою</a:t>
            </a:r>
            <a:r>
              <a:rPr lang="uk-UA" sz="4500" dirty="0" smtClean="0"/>
              <a:t> </a:t>
            </a:r>
            <a:r>
              <a:rPr lang="uk-UA" sz="4500" dirty="0" err="1" smtClean="0"/>
              <a:t>Дзвонковською</a:t>
            </a:r>
            <a:r>
              <a:rPr lang="uk-UA" sz="4500" dirty="0" smtClean="0"/>
              <a:t>. Фатальне для мене було те, що, вже листуючись з моєю теперішньою жінкою, я здалеку пізнав одну панночку-польку і закохався в неї. Отся любов перемучила мене дальших десять літ; під її впливом були мої писання «</a:t>
            </a:r>
            <a:r>
              <a:rPr lang="uk-UA" sz="4500" dirty="0" err="1" smtClean="0"/>
              <a:t>Маніпулянтка</a:t>
            </a:r>
            <a:r>
              <a:rPr lang="uk-UA" sz="4500" dirty="0" smtClean="0"/>
              <a:t>», «Зів’яле листя», дві п’єски в </a:t>
            </a:r>
            <a:r>
              <a:rPr lang="uk-UA" sz="4500" dirty="0" err="1" smtClean="0"/>
              <a:t>Ізмарагді</a:t>
            </a:r>
            <a:r>
              <a:rPr lang="uk-UA" sz="4500" dirty="0" smtClean="0"/>
              <a:t> і ненадрукована повість. З теперішньою моєю жінкою я оженився без любові, а з доктрини, що треба оженитися з українкою, і то більш освіченою, курсисткою. Певна річ, мій вибір не був </a:t>
            </a:r>
            <a:r>
              <a:rPr lang="uk-UA" sz="4500" dirty="0" err="1" smtClean="0"/>
              <a:t>архіблискучий</a:t>
            </a:r>
            <a:r>
              <a:rPr lang="uk-UA" sz="4500" dirty="0" smtClean="0"/>
              <a:t>, і, </a:t>
            </a:r>
            <a:r>
              <a:rPr lang="uk-UA" sz="4500" dirty="0" err="1" smtClean="0"/>
              <a:t>мавши</a:t>
            </a:r>
            <a:r>
              <a:rPr lang="uk-UA" sz="4500" dirty="0" smtClean="0"/>
              <a:t> іншу жінку, я міг би розвинутися краще і доконати іншого, ну та дарма, судженої конем не об’їдеш…» </a:t>
            </a:r>
          </a:p>
          <a:p>
            <a:pPr marL="1514475" indent="536575" algn="just">
              <a:buNone/>
              <a:tabLst>
                <a:tab pos="1074738" algn="l"/>
              </a:tabLst>
            </a:pPr>
            <a:r>
              <a:rPr lang="uk-UA" sz="4500" dirty="0" smtClean="0"/>
              <a:t>З листа Івана Франка до Агатангела Кримського.</a:t>
            </a:r>
          </a:p>
          <a:p>
            <a:pPr algn="just"/>
            <a:endParaRPr lang="uk-UA" dirty="0"/>
          </a:p>
        </p:txBody>
      </p:sp>
      <p:pic>
        <p:nvPicPr>
          <p:cNvPr id="4" name="Рисунок 3" descr="185-11-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82" y="2571744"/>
            <a:ext cx="2714644" cy="356712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Композиція повісті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54013" indent="536575" algn="just">
              <a:buNone/>
            </a:pPr>
            <a:r>
              <a:rPr lang="uk-UA" dirty="0" smtClean="0"/>
              <a:t>Складається із чотирьох частин, кожна з яких має епіграф з листа до Агатангела Кримського та назву за віршем.</a:t>
            </a:r>
          </a:p>
          <a:p>
            <a:pPr marL="354013" lvl="0" indent="536575" algn="just">
              <a:buFont typeface="+mj-lt"/>
              <a:buAutoNum type="romanUcPeriod"/>
            </a:pPr>
            <a:r>
              <a:rPr lang="uk-UA" dirty="0" smtClean="0"/>
              <a:t>«Одна несміла, як лілея біла…»</a:t>
            </a:r>
          </a:p>
          <a:p>
            <a:pPr marL="354013" lvl="0" indent="536575" algn="just">
              <a:buFont typeface="+mj-lt"/>
              <a:buAutoNum type="romanUcPeriod"/>
            </a:pPr>
            <a:r>
              <a:rPr lang="uk-UA" dirty="0" smtClean="0"/>
              <a:t>«Явилась друга – </a:t>
            </a:r>
            <a:r>
              <a:rPr lang="uk-UA" dirty="0" err="1" smtClean="0"/>
              <a:t>гордая</a:t>
            </a:r>
            <a:r>
              <a:rPr lang="uk-UA" dirty="0" smtClean="0"/>
              <a:t> княгиня…»</a:t>
            </a:r>
          </a:p>
          <a:p>
            <a:pPr marL="354013" lvl="0" indent="536575" algn="just">
              <a:buFont typeface="+mj-lt"/>
              <a:buAutoNum type="romanUcPeriod"/>
            </a:pPr>
            <a:r>
              <a:rPr lang="uk-UA" dirty="0" smtClean="0"/>
              <a:t>«Явилась третя… – і очам приємно…»</a:t>
            </a:r>
          </a:p>
          <a:p>
            <a:pPr marL="354013" lvl="0" indent="536575" algn="just">
              <a:buFont typeface="+mj-lt"/>
              <a:buAutoNum type="romanUcPeriod"/>
            </a:pPr>
            <a:r>
              <a:rPr lang="uk-UA" dirty="0" smtClean="0"/>
              <a:t>Жінка, котра була поруч… – назва прозаїчна.</a:t>
            </a:r>
          </a:p>
          <a:p>
            <a:pPr marL="354013" indent="536575" algn="just">
              <a:buNone/>
            </a:pPr>
            <a:r>
              <a:rPr lang="uk-UA" dirty="0" smtClean="0"/>
              <a:t>Кожна із частин присвячена відтворенню взаємин Івана Франка з жінкою.</a:t>
            </a:r>
          </a:p>
          <a:p>
            <a:endParaRPr lang="uk-UA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15716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Частина І. </a:t>
            </a:r>
            <a:br>
              <a:rPr lang="uk-UA" dirty="0" smtClean="0"/>
            </a:br>
            <a:r>
              <a:rPr lang="uk-UA" dirty="0" smtClean="0"/>
              <a:t>«Одна несміла, як лілея біла…»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Рисунок 3" descr="IMG_173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7950" y="2071678"/>
            <a:ext cx="2614616" cy="4000528"/>
          </a:xfrm>
          <a:prstGeom prst="rect">
            <a:avLst/>
          </a:prstGeom>
        </p:spPr>
      </p:pic>
      <p:pic>
        <p:nvPicPr>
          <p:cNvPr id="5" name="Рисунок 4" descr="IMG_173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868" y="1714488"/>
            <a:ext cx="2714644" cy="4000528"/>
          </a:xfrm>
          <a:prstGeom prst="rect">
            <a:avLst/>
          </a:prstGeom>
        </p:spPr>
      </p:pic>
      <p:pic>
        <p:nvPicPr>
          <p:cNvPr id="6" name="Рисунок 5" descr="IMG_173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1538" y="1357298"/>
            <a:ext cx="2428877" cy="4071966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</TotalTime>
  <Words>822</Words>
  <Application>Microsoft Office PowerPoint</Application>
  <PresentationFormat>Экран (4:3)</PresentationFormat>
  <Paragraphs>73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Незбагненна таїна любові  (за повістю Романа Горака «Тричі мені являлася любов») </vt:lpstr>
      <vt:lpstr>Тема проекту.  Незбагненна таїна любові  (за повістю Романа Горака «Тричі мені являлася любов»).  </vt:lpstr>
      <vt:lpstr>Переднє слово про автора</vt:lpstr>
      <vt:lpstr>Літературні особистості</vt:lpstr>
      <vt:lpstr>Іван Франко</vt:lpstr>
      <vt:lpstr>Повість-есе</vt:lpstr>
      <vt:lpstr>Лист до А. Кримського</vt:lpstr>
      <vt:lpstr>Композиція повісті</vt:lpstr>
      <vt:lpstr>Частина І.  «Одна несміла, як лілея біла…» </vt:lpstr>
      <vt:lpstr>Слайд 10</vt:lpstr>
      <vt:lpstr>Частина ІІ. «Явилась друга – гордая княгиня…»</vt:lpstr>
      <vt:lpstr>Частина ІІІ. «Явилась третя… – і очам приємно…»</vt:lpstr>
      <vt:lpstr>Частина ІV.  Жінка, котра була поруч… </vt:lpstr>
      <vt:lpstr>Обговорення в загальному колі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проекту.  Незбагненна таїна любові  (за повістю Романа Горака «Тричі мені являлася любов»).</dc:title>
  <dc:creator>User</dc:creator>
  <cp:lastModifiedBy>User</cp:lastModifiedBy>
  <cp:revision>9</cp:revision>
  <dcterms:created xsi:type="dcterms:W3CDTF">2011-12-18T07:37:12Z</dcterms:created>
  <dcterms:modified xsi:type="dcterms:W3CDTF">2011-12-18T08:53:44Z</dcterms:modified>
</cp:coreProperties>
</file>