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7" r:id="rId4"/>
    <p:sldId id="260" r:id="rId5"/>
    <p:sldId id="258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uk-UA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66"/>
    <a:srgbClr val="0000C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58F2B9-1DFC-4E28-AA22-BFA88906E6EB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189BD8-15EE-40A6-99FE-2528CDC8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13159C-9731-48C5-B214-1E2261A066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40DCE-9DB8-4706-B43E-3971249C097C}" type="datetimeFigureOut">
              <a:rPr lang="uk-UA"/>
              <a:pPr/>
              <a:t>04.01.2013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F2FE4-2D41-4F25-987D-EB6C99A44400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02F67-DFF0-4B77-9E44-4F88440B4CF9}" type="datetimeFigureOut">
              <a:rPr lang="uk-UA"/>
              <a:pPr/>
              <a:t>04.01.2013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2BDE8-21C2-4F2A-92B6-38C20E1BE295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DE2EC-2155-4D7E-A23D-5E83F0385777}" type="datetimeFigureOut">
              <a:rPr lang="uk-UA"/>
              <a:pPr/>
              <a:t>04.01.2013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9F7FB-3A6B-42EA-97B6-133DE6D9D200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2345F-83E9-4C80-96FB-462E94EC5087}" type="datetimeFigureOut">
              <a:rPr lang="uk-UA"/>
              <a:pPr/>
              <a:t>04.01.2013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66C22-734F-4387-B1FB-BAF1F9FA7A4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389DE-3F49-4464-A5C8-6DACD25CB0A8}" type="datetimeFigureOut">
              <a:rPr lang="uk-UA"/>
              <a:pPr/>
              <a:t>04.01.2013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0C5D8-73BD-4BE6-9FC3-ABF546D4B418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FAE92-0C0A-4098-8367-155563B1B609}" type="datetimeFigureOut">
              <a:rPr lang="uk-UA"/>
              <a:pPr/>
              <a:t>04.01.2013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29DAF-28D7-4ADC-AE98-67E490FCD4C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37FEC-60C8-450A-B079-EF7BF6D8036C}" type="datetimeFigureOut">
              <a:rPr lang="uk-UA"/>
              <a:pPr/>
              <a:t>04.01.2013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EEA1F-CAC0-45D6-9DC1-DC4861C9007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50915-8369-4EE4-B2FE-2FCF0A9B80DA}" type="datetimeFigureOut">
              <a:rPr lang="uk-UA"/>
              <a:pPr/>
              <a:t>04.01.2013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16BE1-A405-4DE7-AFD8-FF7CC40AB36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007404-836D-4360-B8FC-4731CE617FB5}" type="datetimeFigureOut">
              <a:rPr lang="uk-UA"/>
              <a:pPr/>
              <a:t>04.01.2013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1EBC9-D5B2-441B-B424-10030AED68C5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958605-9328-46E3-9A14-8CEFC18E35BD}" type="datetimeFigureOut">
              <a:rPr lang="uk-UA"/>
              <a:pPr/>
              <a:t>04.01.2013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20EDE-19EA-4A5B-AD8F-9CD50D7EFD0B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2CF1A-7785-4E25-8604-3E24477F6782}" type="datetimeFigureOut">
              <a:rPr lang="uk-UA"/>
              <a:pPr/>
              <a:t>04.01.2013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77E45-00A4-46CB-8721-A0F83E2A9838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3A8CC5E-C972-4E6F-9D5C-076501B506A3}" type="datetimeFigureOut">
              <a:rPr lang="uk-UA"/>
              <a:pPr/>
              <a:t>04.01.2013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389F98C-C697-4645-952B-7C4F0352FD65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-323850" y="404813"/>
            <a:ext cx="2447925" cy="5907087"/>
          </a:xfrm>
        </p:spPr>
        <p:txBody>
          <a:bodyPr/>
          <a:lstStyle/>
          <a:p>
            <a:pPr defTabSz="914400" eaLnBrk="1" hangingPunct="1"/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endParaRPr lang="uk-UA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150" y="1412875"/>
            <a:ext cx="5976938" cy="3600450"/>
          </a:xfrm>
        </p:spPr>
        <p:txBody>
          <a:bodyPr/>
          <a:lstStyle/>
          <a:p>
            <a:pPr defTabSz="914400" eaLnBrk="1" hangingPunct="1"/>
            <a:r>
              <a:rPr lang="uk-UA" sz="7200" b="1" smtClean="0">
                <a:solidFill>
                  <a:srgbClr val="00B0F0"/>
                </a:solidFill>
              </a:rPr>
              <a:t>УКРАЇНСЬКОЇ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0"/>
            <a:ext cx="719138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uk-UA" sz="5400" b="1">
                <a:latin typeface="Calibri" pitchFamily="34" charset="0"/>
              </a:rPr>
              <a:t>РОЗВИТОК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95850" y="3429000"/>
            <a:ext cx="4248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uk-UA" sz="7200">
                <a:solidFill>
                  <a:srgbClr val="FFFF00"/>
                </a:solidFill>
                <a:latin typeface="Calibri" pitchFamily="34" charset="0"/>
              </a:rPr>
              <a:t>МОВИ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11638" y="6381750"/>
            <a:ext cx="5370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uk-UA" b="1">
                <a:latin typeface="Calibri" pitchFamily="34" charset="0"/>
              </a:rPr>
              <a:t>Підготували: Щурик Мар’яна і Стихальська Яна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88" y="357188"/>
            <a:ext cx="850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600">
                <a:latin typeface="Calibri" pitchFamily="34" charset="0"/>
              </a:rPr>
              <a:t>   Дехто вважає мову лише засобом порозуміння між людьми. Насправді ж мова — це скарбниця духовних надбань нації, досліду співжиття, праці і творчості багатьох поколінь.</a:t>
            </a:r>
            <a:r>
              <a:rPr lang="en-US" sz="1600">
                <a:latin typeface="Calibri" pitchFamily="34" charset="0"/>
              </a:rPr>
              <a:t> </a:t>
            </a:r>
            <a:r>
              <a:rPr lang="ru-RU" sz="1600">
                <a:latin typeface="Calibri" pitchFamily="34" charset="0"/>
              </a:rPr>
              <a:t> </a:t>
            </a:r>
            <a:r>
              <a:rPr lang="uk-UA" sz="1600">
                <a:latin typeface="Calibri" pitchFamily="34" charset="0"/>
              </a:rPr>
              <a:t>Д</a:t>
            </a:r>
            <a:r>
              <a:rPr lang="ru-RU" sz="1600">
                <a:latin typeface="Calibri" pitchFamily="34" charset="0"/>
              </a:rPr>
              <a:t>ля кожного народу вона стає ніби другою природою, що оточує його, живе з ним всюди і завжди. Без неї, як і без сонця, повітря, рослин, людина не може існувати. Сучасна українська літературна мова склалася протягом багатьох століть. В епоху родового ладу всі слов'яни говорили однією мовою - загальнослов'янською. В певних історичних умовах стародавні слов'яни поступово поділились на групи племен, а з відокремленням цих груп почала дробитися їхня колись єдина мова. Східна частина слов'ян утворила першу східнослов'янську державу — Київську Русь, стала творцем і носієм староруської мови . Минуло понад тисячу років. З територіальних діалектів мови східних слов'ян розвинулись споріднені — російська, українська і білоруська. Об'єднавшись з Литвою, Польща загарбала українські і білоруські землі і почала запроваджувати тут польську мову як державну. В цей час уже робляться спроби ввести до літературного вжитку українську народну і перекладаються на розмовну церковні тексти. Мова цих творів мала старослов'янську основу, але багато було в ній і елементів народної розмовної.</a:t>
            </a:r>
          </a:p>
          <a:p>
            <a:pPr defTabSz="914400"/>
            <a:r>
              <a:rPr lang="ru-RU" sz="1600">
                <a:latin typeface="Calibri" pitchFamily="34" charset="0"/>
              </a:rPr>
              <a:t>Посилюється народний елемент і в діловій мові. Новий етап розвитку української літературної</a:t>
            </a:r>
          </a:p>
          <a:p>
            <a:pPr defTabSz="914400"/>
            <a:r>
              <a:rPr lang="ru-RU" sz="1600">
                <a:latin typeface="Calibri" pitchFamily="34" charset="0"/>
              </a:rPr>
              <a:t>починається з часу виходу з друку «Енеїди» Котляревського (1798 р.). Нормальному розвитку української літературної мови довгий час перешкоджали утиски й заборони російського царизму. Негативно позначилося на її розвитку також роз'єднання українських земель між різними державами, українська мова не мала навіть єдиного правопису, між орфографією, вживаною в східній і західній частині України, існували значні розбіжності. Та, незважаючи на всі перешкоди, вона жила в устах народу, в піснях і думах, оповіданнях і казках,передавалась від покоління до покоління. З кінця </a:t>
            </a:r>
            <a:r>
              <a:rPr lang="en-US" sz="1600">
                <a:latin typeface="Calibri" pitchFamily="34" charset="0"/>
              </a:rPr>
              <a:t>XVIII </a:t>
            </a:r>
            <a:r>
              <a:rPr lang="ru-RU" sz="1600">
                <a:latin typeface="Calibri" pitchFamily="34" charset="0"/>
              </a:rPr>
              <a:t>і першої половини </a:t>
            </a:r>
            <a:r>
              <a:rPr lang="en-US" sz="1600">
                <a:latin typeface="Calibri" pitchFamily="34" charset="0"/>
              </a:rPr>
              <a:t>XIX </a:t>
            </a:r>
            <a:r>
              <a:rPr lang="ru-RU" sz="1600">
                <a:latin typeface="Calibri" pitchFamily="34" charset="0"/>
              </a:rPr>
              <a:t>століття загальнонародні норми нової української літературної мови починають закріплятися в літературі, а саме: у творах І. П. Котляревського, Є. П. Гребінки, Л. І. Боровиковського та Г. Ф. Квітки-Основ'яненка. Т. Г. Шевченко підніс її на рівень найрозвиненіших мов світу. У другій половині </a:t>
            </a:r>
            <a:r>
              <a:rPr lang="en-US" sz="1600">
                <a:latin typeface="Calibri" pitchFamily="34" charset="0"/>
              </a:rPr>
              <a:t>XIX </a:t>
            </a:r>
            <a:r>
              <a:rPr lang="ru-RU" sz="1600">
                <a:latin typeface="Calibri" pitchFamily="34" charset="0"/>
              </a:rPr>
              <a:t>і початку </a:t>
            </a:r>
            <a:r>
              <a:rPr lang="en-US" sz="1600">
                <a:latin typeface="Calibri" pitchFamily="34" charset="0"/>
              </a:rPr>
              <a:t>XX </a:t>
            </a:r>
            <a:r>
              <a:rPr lang="ru-RU" sz="1600">
                <a:latin typeface="Calibri" pitchFamily="34" charset="0"/>
              </a:rPr>
              <a:t>століття українська літературна мова збагачується й розвивається </a:t>
            </a:r>
            <a:r>
              <a:rPr lang="uk-UA" sz="1600"/>
              <a:t>у</a:t>
            </a:r>
            <a:r>
              <a:rPr lang="ru-RU" sz="1600">
                <a:latin typeface="Calibri" pitchFamily="34" charset="0"/>
              </a:rPr>
              <a:t> творчості таких видатних прогресивних письменників, як Марко Вовчок, І. С. Нечуй-Левицький, Панас Мирний, </a:t>
            </a:r>
            <a:endParaRPr lang="ru-RU" sz="1600"/>
          </a:p>
          <a:p>
            <a:pPr defTabSz="914400"/>
            <a:r>
              <a:rPr lang="ru-RU" sz="1600">
                <a:latin typeface="Calibri" pitchFamily="34" charset="0"/>
              </a:rPr>
              <a:t>І. К. Тобілевич, М. П. Старицький, І.Я.Франко, П.А.Грабовський, Леся Українка, М. М. Коцюбинський, В. С.Стефаник та ін.,</a:t>
            </a:r>
            <a:r>
              <a:rPr lang="ru-RU" sz="1600"/>
              <a:t>у</a:t>
            </a:r>
            <a:r>
              <a:rPr lang="ru-RU" sz="1600">
                <a:latin typeface="Calibri" pitchFamily="34" charset="0"/>
              </a:rPr>
              <a:t> друг</a:t>
            </a:r>
            <a:r>
              <a:rPr lang="ru-RU" sz="1600"/>
              <a:t>ій</a:t>
            </a:r>
            <a:r>
              <a:rPr lang="ru-RU" sz="1600">
                <a:latin typeface="Calibri" pitchFamily="34" charset="0"/>
              </a:rPr>
              <a:t> половин</a:t>
            </a:r>
            <a:r>
              <a:rPr lang="ru-RU" sz="1600"/>
              <a:t>і</a:t>
            </a:r>
            <a:r>
              <a:rPr lang="ru-RU" sz="1600">
                <a:latin typeface="Calibri" pitchFamily="34" charset="0"/>
              </a:rPr>
              <a:t> ХХ ст. - О.Вишня, П.Тичина, М.Рильський, Д.Павличко, Р.Іваничук, В.Стус.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rmAutofit fontScale="90000"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Періоди розвитку української мови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pPr marL="514350" indent="-514350" defTabSz="914400" eaLnBrk="1" hangingPunct="1">
              <a:buFont typeface="Arial" charset="0"/>
              <a:buNone/>
            </a:pPr>
            <a:r>
              <a:rPr lang="uk-UA" smtClean="0"/>
              <a:t>1. Індоєвропейський              </a:t>
            </a:r>
          </a:p>
          <a:p>
            <a:pPr marL="514350" indent="-514350" defTabSz="914400" eaLnBrk="1" hangingPunct="1">
              <a:buFont typeface="Arial" charset="0"/>
              <a:buNone/>
            </a:pPr>
            <a:r>
              <a:rPr lang="uk-UA" smtClean="0"/>
              <a:t>                                       </a:t>
            </a:r>
            <a:r>
              <a:rPr lang="uk-UA" smtClean="0">
                <a:solidFill>
                  <a:schemeClr val="bg1"/>
                </a:solidFill>
              </a:rPr>
              <a:t>2. Праслов</a:t>
            </a:r>
            <a:r>
              <a:rPr lang="en-US" smtClean="0">
                <a:solidFill>
                  <a:schemeClr val="bg1"/>
                </a:solidFill>
              </a:rPr>
              <a:t>’</a:t>
            </a:r>
            <a:r>
              <a:rPr lang="uk-UA" smtClean="0">
                <a:solidFill>
                  <a:schemeClr val="bg1"/>
                </a:solidFill>
              </a:rPr>
              <a:t>янський </a:t>
            </a:r>
          </a:p>
          <a:p>
            <a:pPr marL="514350" indent="-514350" defTabSz="914400" eaLnBrk="1" hangingPunct="1">
              <a:buFont typeface="Arial" charset="0"/>
              <a:buNone/>
            </a:pPr>
            <a:endParaRPr lang="uk-UA" smtClean="0"/>
          </a:p>
          <a:p>
            <a:pPr marL="514350" indent="-514350" defTabSz="914400" eaLnBrk="1" hangingPunct="1">
              <a:buFont typeface="Arial" charset="0"/>
              <a:buNone/>
            </a:pPr>
            <a:r>
              <a:rPr lang="uk-UA" smtClean="0"/>
              <a:t>    3. Протоукраїнський </a:t>
            </a:r>
          </a:p>
          <a:p>
            <a:pPr marL="514350" indent="-514350" defTabSz="914400" eaLnBrk="1" hangingPunct="1">
              <a:buFont typeface="Arial" charset="0"/>
              <a:buNone/>
            </a:pPr>
            <a:r>
              <a:rPr lang="uk-UA" smtClean="0"/>
              <a:t>                                           </a:t>
            </a:r>
          </a:p>
          <a:p>
            <a:pPr marL="514350" indent="-514350" defTabSz="914400" eaLnBrk="1" hangingPunct="1">
              <a:buFont typeface="Arial" charset="0"/>
              <a:buNone/>
            </a:pPr>
            <a:r>
              <a:rPr lang="uk-UA" smtClean="0">
                <a:solidFill>
                  <a:schemeClr val="bg1"/>
                </a:solidFill>
              </a:rPr>
              <a:t>                                       4. Староукраїнський</a:t>
            </a:r>
          </a:p>
          <a:p>
            <a:pPr marL="514350" indent="-514350" defTabSz="914400" eaLnBrk="1" hangingPunct="1">
              <a:buFont typeface="Arial" charset="0"/>
              <a:buNone/>
            </a:pPr>
            <a:r>
              <a:rPr lang="uk-UA" smtClean="0"/>
              <a:t>     5. Новий                             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0700" y="1000125"/>
            <a:ext cx="4813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6300788" y="5373688"/>
            <a:ext cx="236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uk-UA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1. Індоєвропейський період</a:t>
            </a:r>
            <a:endParaRPr lang="ru-RU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00688"/>
          </a:xfrm>
        </p:spPr>
        <p:txBody>
          <a:bodyPr/>
          <a:lstStyle/>
          <a:p>
            <a:pPr marL="342900" indent="-342900" defTabSz="914400" eaLnBrk="1" hangingPunct="1">
              <a:buFont typeface="Arial" charset="0"/>
              <a:buNone/>
            </a:pPr>
            <a:r>
              <a:rPr lang="uk-UA" smtClean="0"/>
              <a:t>    У цей період утворилася індоєвропейська прамова</a:t>
            </a:r>
            <a:r>
              <a:rPr lang="uk-UA" smtClean="0">
                <a:latin typeface="Arial" charset="0"/>
              </a:rPr>
              <a:t>,</a:t>
            </a:r>
            <a:r>
              <a:rPr lang="uk-UA" smtClean="0"/>
              <a:t> яка об</a:t>
            </a:r>
            <a:r>
              <a:rPr lang="en-US" smtClean="0"/>
              <a:t>’</a:t>
            </a:r>
            <a:r>
              <a:rPr lang="uk-UA" smtClean="0"/>
              <a:t>єднала певні спільні ознаки мов</a:t>
            </a:r>
            <a:r>
              <a:rPr lang="uk-UA" smtClean="0">
                <a:latin typeface="Arial" charset="0"/>
              </a:rPr>
              <a:t>,</a:t>
            </a:r>
            <a:r>
              <a:rPr lang="uk-UA" smtClean="0"/>
              <a:t> що входять до індоєвропейської сім</a:t>
            </a:r>
            <a:r>
              <a:rPr lang="en-US" smtClean="0"/>
              <a:t>’</a:t>
            </a:r>
            <a:r>
              <a:rPr lang="uk-UA" smtClean="0"/>
              <a:t>ї. Почали формуватися особливі, відмінні один від одного діалекти, які пізніше дали початок окремим мовам. Так у ІІІ тис. до н.е. з індоєвропейської прамови виокремилася праслов</a:t>
            </a:r>
            <a:r>
              <a:rPr lang="en-US" smtClean="0"/>
              <a:t>’</a:t>
            </a:r>
            <a:r>
              <a:rPr lang="uk-UA" smtClean="0"/>
              <a:t>янська мова.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-315913"/>
            <a:ext cx="5975350" cy="1143001"/>
          </a:xfrm>
        </p:spPr>
        <p:txBody>
          <a:bodyPr rtlCol="0">
            <a:normAutofit fontScale="90000"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uk-UA" dirty="0" smtClean="0"/>
              <a:t>2. Праслов’янський період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250"/>
            <a:ext cx="8229600" cy="1368425"/>
          </a:xfrm>
        </p:spPr>
        <p:txBody>
          <a:bodyPr rtlCol="0">
            <a:normAutofit fontScale="92500" lnSpcReduction="10000"/>
          </a:bodyPr>
          <a:lstStyle/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    У цей період сформувалася праслов’янська мова – предок усіх сучасних слов’янських мов. Вона проіснувала майже 2000 років. </a:t>
            </a:r>
          </a:p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1773238"/>
            <a:ext cx="6313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uk-UA" sz="4000">
                <a:latin typeface="Calibri" pitchFamily="34" charset="0"/>
              </a:rPr>
              <a:t>3. Протоукраїнський період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420938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uk-UA" sz="2800">
                <a:latin typeface="Calibri" pitchFamily="34" charset="0"/>
              </a:rPr>
              <a:t>У </a:t>
            </a:r>
            <a:r>
              <a:rPr lang="en-US" sz="2800">
                <a:latin typeface="Calibri" pitchFamily="34" charset="0"/>
              </a:rPr>
              <a:t>VI – I</a:t>
            </a:r>
            <a:r>
              <a:rPr lang="uk-UA" sz="2800">
                <a:latin typeface="Calibri" pitchFamily="34" charset="0"/>
              </a:rPr>
              <a:t>Х ст. на основі праслов’янської мови сформувалися окремі мови. Основні риси української мови склалися в цей час, сукупність цих рис називають протоукраїнською мовою.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005263"/>
            <a:ext cx="9144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uk-UA" sz="2800">
                <a:latin typeface="Calibri" pitchFamily="34" charset="0"/>
              </a:rPr>
              <a:t>З давньослов’янських часів виокремлювалися ознаки сучасної української мови: специфічний звук (и), ненаголошені (е) – (и), закінчення (у) в родовому відмінку (гомону), закінчення –ові,-еві  в давальному відмінку (батькові), кличний відмінок та інші.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5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5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-242888"/>
            <a:ext cx="6923087" cy="1143001"/>
          </a:xfrm>
        </p:spPr>
        <p:txBody>
          <a:bodyPr rtlCol="0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4. Староукраїнський період </a:t>
            </a:r>
            <a:endParaRPr lang="uk-U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8697913" cy="2089150"/>
          </a:xfrm>
        </p:spPr>
        <p:txBody>
          <a:bodyPr rtlCol="0">
            <a:normAutofit fontScale="85000" lnSpcReduction="20000"/>
          </a:bodyPr>
          <a:lstStyle/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   </a:t>
            </a:r>
            <a:r>
              <a:rPr lang="uk-UA" dirty="0" smtClean="0">
                <a:solidFill>
                  <a:schemeClr val="bg1"/>
                </a:solidFill>
              </a:rPr>
              <a:t>Українська мова є однією із старописемних мов індоєвропейської родини. Внаслідок розвитку традицій літературної мови Київської Русі та збагачення її народнорозмовними елементами утворилася староукраїнська мова, вплив якої на літературу був дуже великим.</a:t>
            </a:r>
          </a:p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11188" y="2636838"/>
            <a:ext cx="87137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5. Новий період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213100"/>
            <a:ext cx="8964613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uk-UA" sz="2800">
                <a:solidFill>
                  <a:schemeClr val="bg1"/>
                </a:solidFill>
                <a:latin typeface="Calibri" pitchFamily="34" charset="0"/>
              </a:rPr>
              <a:t>Зачинателем нової української літературної мови є Іван  Котляревський, що є автором поеми “Енеїда” (1798). Ця мова увібрала в себе писемні традиції староукраїнської книжної мови, скарби усної народної творчості, розмаїття живого мовлення . Тарас Шевченко у своїх творах розкрив красу і силу українського слова, відшліфував його лексичні, орфоепічні й граматичні норми, збагатив виражальними засобами.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71500"/>
          </a:xfrm>
        </p:spPr>
        <p:txBody>
          <a:bodyPr rtlCol="0">
            <a:normAutofit fontScale="90000"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Труднощі</a:t>
            </a:r>
            <a:r>
              <a:rPr lang="uk-UA" dirty="0" smtClean="0"/>
              <a:t>, </a:t>
            </a:r>
            <a:r>
              <a:rPr lang="uk-UA" b="1" dirty="0" smtClean="0"/>
              <a:t>які</a:t>
            </a:r>
            <a:r>
              <a:rPr lang="uk-UA" dirty="0" smtClean="0"/>
              <a:t> </a:t>
            </a:r>
            <a:r>
              <a:rPr lang="uk-UA" b="1" dirty="0" smtClean="0"/>
              <a:t>подолала</a:t>
            </a:r>
            <a:r>
              <a:rPr lang="uk-UA" dirty="0" smtClean="0"/>
              <a:t> </a:t>
            </a:r>
            <a:r>
              <a:rPr lang="uk-UA" b="1" dirty="0" smtClean="0"/>
              <a:t>українська</a:t>
            </a:r>
            <a:r>
              <a:rPr lang="uk-UA" dirty="0" smtClean="0"/>
              <a:t> </a:t>
            </a:r>
            <a:r>
              <a:rPr lang="uk-UA" b="1" dirty="0" smtClean="0"/>
              <a:t>мова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714375"/>
            <a:ext cx="8858250" cy="6143625"/>
          </a:xfrm>
        </p:spPr>
        <p:txBody>
          <a:bodyPr/>
          <a:lstStyle/>
          <a:p>
            <a:pPr marL="342900" indent="-342900" defTabSz="914400" eaLnBrk="1" hangingPunct="1">
              <a:buFont typeface="Arial" charset="0"/>
              <a:buNone/>
            </a:pPr>
            <a:r>
              <a:rPr lang="uk-UA" sz="1600" smtClean="0">
                <a:solidFill>
                  <a:schemeClr val="bg1"/>
                </a:solidFill>
              </a:rPr>
              <a:t>1709 р. – указ російського царя Петра І про заборону книгодрукування українською мовою.</a:t>
            </a:r>
          </a:p>
          <a:p>
            <a:pPr marL="342900" indent="-342900" defTabSz="914400" eaLnBrk="1" hangingPunct="1">
              <a:buFont typeface="Arial" charset="0"/>
              <a:buNone/>
            </a:pPr>
            <a:r>
              <a:rPr lang="ru-RU" sz="1600" smtClean="0">
                <a:solidFill>
                  <a:schemeClr val="bg1"/>
                </a:solidFill>
              </a:rPr>
              <a:t> 1721 р. – указ про заборону використання знарядь письма – чорнила і пера без</a:t>
            </a:r>
          </a:p>
          <a:p>
            <a:pPr marL="342900" indent="-342900" defTabSz="914400" eaLnBrk="1" hangingPunct="1">
              <a:buFont typeface="Arial" charset="0"/>
              <a:buNone/>
            </a:pPr>
            <a:r>
              <a:rPr lang="ru-RU" sz="1600" smtClean="0">
                <a:solidFill>
                  <a:schemeClr val="bg1"/>
                </a:solidFill>
              </a:rPr>
              <a:t>дозволу начальства.</a:t>
            </a:r>
          </a:p>
          <a:p>
            <a:pPr marL="342900" indent="-342900" defTabSz="914400" eaLnBrk="1" hangingPunct="1">
              <a:buFont typeface="Arial" charset="0"/>
              <a:buNone/>
            </a:pPr>
            <a:r>
              <a:rPr lang="uk-UA" sz="1600" smtClean="0">
                <a:solidFill>
                  <a:schemeClr val="bg1"/>
                </a:solidFill>
              </a:rPr>
              <a:t>1763 р. – указ Катерини ІІ про заборону викладання українською мовою в Києво – Могилянській академії.</a:t>
            </a:r>
          </a:p>
          <a:p>
            <a:pPr marL="342900" indent="-342900" defTabSz="914400" eaLnBrk="1" hangingPunct="1">
              <a:buFont typeface="Arial" charset="0"/>
              <a:buNone/>
            </a:pPr>
            <a:r>
              <a:rPr lang="ru-RU" sz="1600" smtClean="0">
                <a:solidFill>
                  <a:schemeClr val="bg1"/>
                </a:solidFill>
              </a:rPr>
              <a:t> 1766 р. – указ  Св. Синода про заборону друкувати книги в Києво-Печерській  лаврі без попередньої московської цензури.</a:t>
            </a:r>
          </a:p>
          <a:p>
            <a:pPr marL="342900" indent="-342900" defTabSz="914400" eaLnBrk="1" hangingPunct="1">
              <a:buFont typeface="Arial" charset="0"/>
              <a:buNone/>
            </a:pPr>
            <a:r>
              <a:rPr lang="uk-UA" sz="1600" smtClean="0">
                <a:solidFill>
                  <a:schemeClr val="bg1"/>
                </a:solidFill>
              </a:rPr>
              <a:t>1769 р. – розпорядження Синоду російської церкви про вилучення українських букварів з навчальних закладів.</a:t>
            </a:r>
          </a:p>
          <a:p>
            <a:pPr marL="342900" indent="-342900" defTabSz="914400" eaLnBrk="1" hangingPunct="1">
              <a:buFont typeface="Arial" charset="0"/>
              <a:buNone/>
            </a:pPr>
            <a:r>
              <a:rPr lang="ru-RU" sz="1600" smtClean="0">
                <a:solidFill>
                  <a:schemeClr val="bg1"/>
                </a:solidFill>
              </a:rPr>
              <a:t>1775 р. – закриття  українських  шкіл при полкових козацьких канцеляріях, зруйнування Запорізької Січі.</a:t>
            </a:r>
          </a:p>
          <a:p>
            <a:pPr marL="342900" indent="-342900" defTabSz="914400" eaLnBrk="1" hangingPunct="1">
              <a:buFont typeface="Arial" charset="0"/>
              <a:buNone/>
            </a:pPr>
            <a:r>
              <a:rPr lang="ru-RU" sz="1600" smtClean="0">
                <a:solidFill>
                  <a:schemeClr val="bg1"/>
                </a:solidFill>
              </a:rPr>
              <a:t> 1783 р. – запровадження загальноросійської системи управління.</a:t>
            </a:r>
          </a:p>
          <a:p>
            <a:pPr marL="342900" indent="-342900" defTabSz="914400" eaLnBrk="1" hangingPunct="1">
              <a:buFont typeface="Arial" charset="0"/>
              <a:buNone/>
            </a:pPr>
            <a:r>
              <a:rPr lang="uk-UA" sz="1600" smtClean="0">
                <a:solidFill>
                  <a:schemeClr val="bg1"/>
                </a:solidFill>
              </a:rPr>
              <a:t>1817 р. – розпорядження польського сейму про викладання в школах Західної України виключно польською мовою.</a:t>
            </a:r>
          </a:p>
          <a:p>
            <a:pPr marL="342900" indent="-342900" defTabSz="914400" eaLnBrk="1" hangingPunct="1">
              <a:buFont typeface="Arial" charset="0"/>
              <a:buNone/>
            </a:pPr>
            <a:r>
              <a:rPr lang="uk-UA" sz="1600" smtClean="0">
                <a:solidFill>
                  <a:schemeClr val="bg1"/>
                </a:solidFill>
              </a:rPr>
              <a:t>1863 р. – циркуляр царського міністра Валуєва про заборону друкування українською мовою шкільних і релігійних видань.</a:t>
            </a:r>
          </a:p>
          <a:p>
            <a:pPr marL="342900" indent="-342900" defTabSz="914400" eaLnBrk="1" hangingPunct="1">
              <a:buFont typeface="Arial" charset="0"/>
              <a:buNone/>
            </a:pPr>
            <a:r>
              <a:rPr lang="uk-UA" sz="1600" smtClean="0">
                <a:solidFill>
                  <a:schemeClr val="bg1"/>
                </a:solidFill>
              </a:rPr>
              <a:t>1876 р. – Олександр ІІ у м. Емсі підписав указ про заборону ввезення українських книжок з-за кордону.</a:t>
            </a:r>
          </a:p>
          <a:p>
            <a:pPr marL="342900" indent="-342900" defTabSz="914400" eaLnBrk="1" hangingPunct="1">
              <a:buFont typeface="Arial" charset="0"/>
              <a:buNone/>
            </a:pPr>
            <a:r>
              <a:rPr lang="uk-UA" sz="1600" smtClean="0">
                <a:solidFill>
                  <a:schemeClr val="bg1"/>
                </a:solidFill>
              </a:rPr>
              <a:t>1884 р. – заборона українських театральних вистав.</a:t>
            </a:r>
          </a:p>
          <a:p>
            <a:pPr marL="342900" indent="-342900" defTabSz="914400" eaLnBrk="1" hangingPunct="1">
              <a:buFont typeface="Arial" charset="0"/>
              <a:buNone/>
            </a:pPr>
            <a:r>
              <a:rPr lang="uk-UA" sz="1600" smtClean="0">
                <a:solidFill>
                  <a:schemeClr val="bg1"/>
                </a:solidFill>
              </a:rPr>
              <a:t>1888 р. – Олександр ІІІ заборонив українську мову в офіційних установах.</a:t>
            </a:r>
          </a:p>
          <a:p>
            <a:pPr marL="342900" indent="-342900" defTabSz="914400" eaLnBrk="1" hangingPunct="1">
              <a:buFont typeface="Arial" charset="0"/>
              <a:buNone/>
            </a:pPr>
            <a:r>
              <a:rPr lang="uk-UA" sz="1600" smtClean="0">
                <a:solidFill>
                  <a:schemeClr val="bg1"/>
                </a:solidFill>
              </a:rPr>
              <a:t>1914 р. – указ Миколи ІІ про скасування української преси. </a:t>
            </a:r>
          </a:p>
          <a:p>
            <a:pPr marL="342900" indent="-342900" defTabSz="914400" eaLnBrk="1" hangingPunct="1">
              <a:buFont typeface="Arial" charset="0"/>
              <a:buNone/>
            </a:pPr>
            <a:endParaRPr lang="ru-RU" sz="200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0"/>
            <a:ext cx="87868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400">
                <a:solidFill>
                  <a:srgbClr val="FFFF00"/>
                </a:solidFill>
                <a:latin typeface="Calibri" pitchFamily="34" charset="0"/>
              </a:rPr>
              <a:t>Чого тільки не </a:t>
            </a:r>
            <a:r>
              <a:rPr lang="ru-RU" sz="2000">
                <a:solidFill>
                  <a:srgbClr val="FFFF00"/>
                </a:solidFill>
              </a:rPr>
              <a:t>застосовували</a:t>
            </a:r>
            <a:r>
              <a:rPr lang="ru-RU" sz="2400">
                <a:solidFill>
                  <a:srgbClr val="FFFF00"/>
                </a:solidFill>
                <a:latin typeface="Calibri" pitchFamily="34" charset="0"/>
              </a:rPr>
              <a:t> губителі нашої мови! І офіційно забороняли, і оголошували неіснуючою чи придуманою німцями, і вважали діалектом російської чи польської мови, і тримали в мовних гетто, й оцінювали як "хлопську", "колхозну" і підлаштовували її під іншу мову з метою прискорення її злиття в ім</a:t>
            </a:r>
            <a:r>
              <a:rPr lang="ru-RU" sz="2400">
                <a:solidFill>
                  <a:srgbClr val="FFFF00"/>
                </a:solidFill>
              </a:rPr>
              <a:t>’</a:t>
            </a:r>
            <a:r>
              <a:rPr lang="ru-RU" sz="2400">
                <a:solidFill>
                  <a:srgbClr val="FFFF00"/>
                </a:solidFill>
                <a:latin typeface="Calibri" pitchFamily="34" charset="0"/>
              </a:rPr>
              <a:t>я світлого майбутнього всього людства, і прославляли її "небувалий розквіт" завдяки дружнім впливам, - а вона таки живе. "Не вмирає душа наша!".</a:t>
            </a:r>
          </a:p>
          <a:p>
            <a:pPr defTabSz="914400"/>
            <a:endParaRPr lang="uk-UA" sz="2400">
              <a:solidFill>
                <a:srgbClr val="FFFF00"/>
              </a:solidFill>
              <a:latin typeface="Calibri" pitchFamily="34" charset="0"/>
            </a:endParaRPr>
          </a:p>
          <a:p>
            <a:pPr defTabSz="914400"/>
            <a:endParaRPr lang="uk-UA" sz="2400">
              <a:solidFill>
                <a:srgbClr val="FFFF00"/>
              </a:solidFill>
              <a:latin typeface="Calibri" pitchFamily="34" charset="0"/>
            </a:endParaRPr>
          </a:p>
          <a:p>
            <a:pPr defTabSz="914400"/>
            <a:endParaRPr lang="uk-UA" sz="2400">
              <a:solidFill>
                <a:srgbClr val="FFFF00"/>
              </a:solidFill>
              <a:latin typeface="Calibri" pitchFamily="34" charset="0"/>
            </a:endParaRPr>
          </a:p>
          <a:p>
            <a:pPr defTabSz="914400"/>
            <a:r>
              <a:rPr lang="uk-UA" sz="4800">
                <a:solidFill>
                  <a:srgbClr val="00B0F0"/>
                </a:solidFill>
                <a:latin typeface="Calibri" pitchFamily="34" charset="0"/>
              </a:rPr>
              <a:t>Тож вивчаймо українську мову,   шануймо її, пишаймося нею!!!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844</Words>
  <Application>Microsoft Office PowerPoint</Application>
  <PresentationFormat>Экран (4:3)</PresentationFormat>
  <Paragraphs>52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   </vt:lpstr>
      <vt:lpstr>Слайд 2</vt:lpstr>
      <vt:lpstr>Періоди розвитку української мови</vt:lpstr>
      <vt:lpstr>1. Індоєвропейський період</vt:lpstr>
      <vt:lpstr>2. Праслов’янський період</vt:lpstr>
      <vt:lpstr>4. Староукраїнський період </vt:lpstr>
      <vt:lpstr>Труднощі, які подолала українська мова</vt:lpstr>
      <vt:lpstr>Слайд 8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Customer</dc:creator>
  <cp:lastModifiedBy>User</cp:lastModifiedBy>
  <cp:revision>38</cp:revision>
  <dcterms:created xsi:type="dcterms:W3CDTF">2011-09-04T10:48:19Z</dcterms:created>
  <dcterms:modified xsi:type="dcterms:W3CDTF">2013-01-04T20:50:43Z</dcterms:modified>
</cp:coreProperties>
</file>