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05" autoAdjust="0"/>
  </p:normalViewPr>
  <p:slideViewPr>
    <p:cSldViewPr>
      <p:cViewPr varScale="1">
        <p:scale>
          <a:sx n="79" d="100"/>
          <a:sy n="79" d="100"/>
        </p:scale>
        <p:origin x="-258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0632-8995-4B2F-B31A-FA762FCDDBAC}" type="datetimeFigureOut">
              <a:rPr lang="uk-UA" smtClean="0"/>
              <a:pPr/>
              <a:t>04.02.2013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933C3-F2B0-4CDE-8F83-98652F31A98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90712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36146" y="1979713"/>
            <a:ext cx="39857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ПОРТФОЛІО 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721" y="5364088"/>
            <a:ext cx="460851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Боднарчук</a:t>
            </a:r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Галини </a:t>
            </a:r>
          </a:p>
          <a:p>
            <a:pPr algn="ctr"/>
            <a:r>
              <a:rPr lang="uk-UA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     Вікторівни</a:t>
            </a:r>
            <a:endParaRPr lang="uk-U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7926" y="3279338"/>
            <a:ext cx="38621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вчителя </a:t>
            </a:r>
            <a:b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</a:br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української  мови </a:t>
            </a:r>
            <a:endParaRPr lang="en-US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algn="ctr"/>
            <a:r>
              <a:rPr lang="uk-U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та    літератури</a:t>
            </a:r>
            <a:endParaRPr lang="uk-U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noFill/>
        </p:spPr>
      </p:pic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2060848" y="1"/>
            <a:ext cx="28083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                                           </a:t>
            </a:r>
            <a:endParaRPr lang="uk-UA" sz="2400" b="1" i="1" u="sng" dirty="0">
              <a:solidFill>
                <a:srgbClr val="FF0000"/>
              </a:solidFill>
            </a:endParaRPr>
          </a:p>
          <a:p>
            <a:endParaRPr lang="uk-UA" b="1" i="1" u="sng" dirty="0">
              <a:solidFill>
                <a:srgbClr val="FF0000"/>
              </a:solidFill>
            </a:endParaRPr>
          </a:p>
          <a:p>
            <a:r>
              <a:rPr lang="uk-UA" sz="3200" b="1" i="1" dirty="0" err="1">
                <a:solidFill>
                  <a:srgbClr val="002060"/>
                </a:solidFill>
                <a:latin typeface="Constantia" pitchFamily="18" charset="0"/>
              </a:rPr>
              <a:t>Боднарчук</a:t>
            </a:r>
            <a:r>
              <a:rPr lang="uk-UA" sz="3200" b="1" i="1" dirty="0">
                <a:solidFill>
                  <a:srgbClr val="002060"/>
                </a:solidFill>
                <a:latin typeface="Constantia" pitchFamily="18" charset="0"/>
              </a:rPr>
              <a:t> Галина Вікторівна</a:t>
            </a:r>
            <a:endParaRPr lang="ru-RU" sz="2800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sz="4400" dirty="0">
                <a:solidFill>
                  <a:srgbClr val="FF0000"/>
                </a:solidFill>
              </a:rPr>
              <a:t> </a:t>
            </a:r>
            <a:endParaRPr lang="uk-UA" sz="3600" dirty="0"/>
          </a:p>
        </p:txBody>
      </p:sp>
      <p:pic>
        <p:nvPicPr>
          <p:cNvPr id="6" name="Picture 7" descr="D:\desktop\Mami\SWScan0001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2051720"/>
            <a:ext cx="2505724" cy="337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84785" y="5457991"/>
            <a:ext cx="381642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uk-UA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заступник директора з навчально-виховної роботи школи І ступеня  ; вчитель української мови та літератури 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Освіта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-вища                        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Фахова спеціалізація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-вчитель російської мови та літератури,вчитель української мови та літератури , вчитель початкових класів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Місце роботи</a:t>
            </a:r>
            <a:r>
              <a:rPr lang="uk-UA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Тернопільська спеціалізована школа І-ІІІ ступенів №7 з поглибленим вивченням іноземних мов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Категорія,звання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-вища, «Старший </a:t>
            </a:r>
            <a:r>
              <a:rPr lang="uk-UA" sz="1400" b="1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вчитель”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роботи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-24 роки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Адреса </a:t>
            </a:r>
            <a:r>
              <a:rPr lang="uk-UA" sz="1400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 м. Тернопіль, вул. Гуцульська 31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Рік народження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- 08.05.1967 р.</a:t>
            </a:r>
            <a:endParaRPr lang="uk-UA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12776" y="395536"/>
            <a:ext cx="38884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u="sng" dirty="0">
                <a:solidFill>
                  <a:srgbClr val="FF0000"/>
                </a:solidFill>
                <a:latin typeface="Constantia" pitchFamily="18" charset="0"/>
              </a:rPr>
              <a:t>Працюю над </a:t>
            </a:r>
            <a:r>
              <a:rPr lang="uk-UA" sz="2800" b="1" u="sng" dirty="0" smtClean="0">
                <a:solidFill>
                  <a:srgbClr val="FF0000"/>
                </a:solidFill>
                <a:latin typeface="Constantia" pitchFamily="18" charset="0"/>
              </a:rPr>
              <a:t>проблемним питанням</a:t>
            </a:r>
            <a:r>
              <a:rPr lang="uk-UA" sz="4000" b="1" u="sng" dirty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  <a:p>
            <a:pPr algn="ctr"/>
            <a:endParaRPr lang="uk-UA" sz="36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uk-UA" sz="36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uk-UA" sz="36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endParaRPr lang="uk-UA" sz="3600" b="1" u="sng" dirty="0">
              <a:solidFill>
                <a:srgbClr val="FF0000"/>
              </a:solidFill>
              <a:latin typeface="Constantia" pitchFamily="18" charset="0"/>
            </a:endParaRPr>
          </a:p>
          <a:p>
            <a:pPr algn="ctr"/>
            <a:r>
              <a:rPr lang="uk-UA" sz="3600" b="1" u="sng" dirty="0">
                <a:solidFill>
                  <a:schemeClr val="folHlink"/>
                </a:solidFill>
                <a:latin typeface="Constantia" pitchFamily="18" charset="0"/>
              </a:rPr>
              <a:t> </a:t>
            </a:r>
            <a:endParaRPr lang="ru-RU" sz="3200" u="sng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696" y="1835696"/>
            <a:ext cx="468052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“ ВПРОВАДЖЕННЯ </a:t>
            </a:r>
            <a:r>
              <a:rPr lang="en-US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ІННОВАЦІЙНИХ ТЕХНОЛОГІЙ НАВЧАННЯ З МЕТОЮ РОЗВИТКУ   ТВОРЧИХ ЗДІБНОСТЕЙ УЧНІВ НА УРОКАХ УКРАЇНСЬКОЇ МОВИ ТА ЛІТЕРАТУРИ.”</a:t>
            </a:r>
          </a:p>
          <a:p>
            <a:pPr lvl="2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uk-UA" sz="2400" b="1" i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lvl="2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uk-UA" sz="2400" b="1" i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556792" y="5292080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latin typeface="Constantia" pitchFamily="18" charset="0"/>
              </a:rPr>
              <a:t>МОЄ ПЕДАГОГІЧНЕ КРЕДО</a:t>
            </a:r>
            <a:endParaRPr lang="ru-RU" sz="2000" b="1" u="sng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8" name="Picture 8" descr="Картинки для школьного дизайн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391" y="6516217"/>
            <a:ext cx="2647312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412777" y="5652120"/>
            <a:ext cx="3960440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Пошук  досконалості в </a:t>
            </a:r>
          </a:p>
          <a:p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Любові, Красі та Дії.</a:t>
            </a:r>
          </a:p>
          <a:p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Тільки з їх допомогою</a:t>
            </a:r>
          </a:p>
          <a:p>
            <a:r>
              <a:rPr lang="uk-UA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досягається результат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00FFCC"/>
              </a:buClr>
              <a:buSzPct val="70000"/>
              <a:buFont typeface="Wingdings" pitchFamily="2" charset="2"/>
              <a:buNone/>
            </a:pPr>
            <a:r>
              <a:rPr lang="uk-UA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noFill/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484784" y="467545"/>
            <a:ext cx="3888432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3399"/>
                </a:solidFill>
              </a:rPr>
              <a:t>Найдосвідченіший педагог ніколи не повинен спинятися на досягнутому,бо якщо немає руху вперед, то неминуче починається відставання.</a:t>
            </a:r>
          </a:p>
          <a:p>
            <a:r>
              <a:rPr lang="uk-UA" sz="2000" b="1" dirty="0">
                <a:solidFill>
                  <a:srgbClr val="003399"/>
                </a:solidFill>
              </a:rPr>
              <a:t>                                                           </a:t>
            </a:r>
            <a:r>
              <a:rPr lang="uk-UA" sz="2000" b="1" dirty="0"/>
              <a:t>  </a:t>
            </a:r>
            <a:r>
              <a:rPr lang="uk-UA" sz="2000" b="1" dirty="0" smtClean="0">
                <a:solidFill>
                  <a:srgbClr val="990033"/>
                </a:solidFill>
              </a:rPr>
              <a:t>В.Сухомлинський </a:t>
            </a:r>
            <a:endParaRPr lang="uk-UA" sz="2000" b="1" dirty="0">
              <a:solidFill>
                <a:srgbClr val="990033"/>
              </a:solidFill>
            </a:endParaRPr>
          </a:p>
        </p:txBody>
      </p:sp>
      <p:pic>
        <p:nvPicPr>
          <p:cNvPr id="5" name="Picture 4" descr="http://109.te.ua/firms/frontages/00277_1.jpg"/>
          <p:cNvPicPr>
            <a:picLocks noChangeAspect="1" noChangeArrowheads="1"/>
          </p:cNvPicPr>
          <p:nvPr/>
        </p:nvPicPr>
        <p:blipFill>
          <a:blip r:embed="rId3" cstate="print"/>
          <a:srcRect b="18367"/>
          <a:stretch>
            <a:fillRect/>
          </a:stretch>
        </p:blipFill>
        <p:spPr bwMode="auto">
          <a:xfrm>
            <a:off x="1484784" y="2771800"/>
            <a:ext cx="3696179" cy="200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14500" y="4932040"/>
            <a:ext cx="34426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uk-UA" sz="20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Заклад , який закінчила</a:t>
            </a:r>
            <a:r>
              <a:rPr lang="uk-UA" sz="20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uk-UA" sz="2000" b="1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ТДПУ          </a:t>
            </a:r>
            <a:endParaRPr lang="uk-UA" sz="800" b="1" dirty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uk-UA" b="1" i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Російська мова та література-1988 р.</a:t>
            </a:r>
            <a:endParaRPr lang="uk-UA" sz="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Диплом МВ № 946307</a:t>
            </a:r>
          </a:p>
          <a:p>
            <a:pPr eaLnBrk="0" hangingPunct="0">
              <a:defRPr/>
            </a:pPr>
            <a:endParaRPr lang="uk-UA" sz="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2.Українська мова та література 1993р.</a:t>
            </a:r>
            <a:endParaRPr lang="uk-UA" sz="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Диплом ДВА № 163423</a:t>
            </a:r>
          </a:p>
          <a:p>
            <a:pPr eaLnBrk="0" hangingPunct="0">
              <a:defRPr/>
            </a:pPr>
            <a:endParaRPr lang="uk-UA" sz="800" dirty="0"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3.Початкове навчання-1996 р.</a:t>
            </a:r>
            <a:endParaRPr lang="uk-UA" sz="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uk-UA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Диплом ДСК № 012415</a:t>
            </a:r>
            <a:endParaRPr lang="uk-UA" sz="8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noFill/>
        </p:spPr>
      </p:pic>
      <p:pic>
        <p:nvPicPr>
          <p:cNvPr id="4" name="Picture 17" descr="http://www.osvita.te.gov.ua/img/tokip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323528"/>
            <a:ext cx="3744417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8" descr="D:\desktop\Mami\семінар\DSC07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20777" y="2187735"/>
            <a:ext cx="3584397" cy="2016224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40769" y="4990407"/>
            <a:ext cx="403244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uk-UA" sz="2000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Сертифікат особистих досягнень</a:t>
            </a:r>
            <a:r>
              <a:rPr lang="uk-UA" b="1" i="1" u="sng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eaLnBrk="0" hangingPunct="0"/>
            <a:endParaRPr lang="uk-UA" sz="7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uk-UA" sz="1400" b="1" i="1" u="sng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Підвищення кваліфікації в ТОКІППО ( 2001 р.)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Залікова робота на тему : « Український романтизм у контексті світової літератури.» ( реєстраційний номер № 1677 )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1400" b="1" i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Підвищення кваліфікації в ТОКІППО ( 2006 р.)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Залікова робота на тему : « Олена </a:t>
            </a:r>
            <a:r>
              <a:rPr lang="uk-UA" sz="1400" b="1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Теліга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– поетеса і героїня.»(реєстраційний номер №2255 ).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u="sng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Підвищення кваліфікації в ТОКІППО ( 2011 р. )</a:t>
            </a:r>
            <a:endParaRPr lang="uk-UA" sz="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4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« Впровадження інноваційних технологій навчання з метою розвитку творчих здібностей учнів на уроках української мови та літератури .» (проект ) , ( реєстраційний номер №2638 )</a:t>
            </a:r>
            <a:endParaRPr lang="uk-UA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4" name="Picture 8" descr="http://ruocherv.klasna.com/uploads/editor/450/69311/sitepage_177/images/papirus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03648"/>
            <a:ext cx="170080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44824" y="1259632"/>
            <a:ext cx="352839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uk-UA" sz="800" dirty="0" smtClean="0">
              <a:solidFill>
                <a:srgbClr val="FF0000"/>
              </a:solidFill>
            </a:endParaRPr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1995 р</a:t>
            </a:r>
            <a:r>
              <a:rPr lang="uk-UA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Грамота управління освіти Тернопільського міськвиконкому за участь в міському турі всеукраїнського конкурсу  </a:t>
            </a:r>
            <a:r>
              <a:rPr lang="uk-UA" sz="1200" b="1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“Вчитель</a:t>
            </a:r>
            <a:r>
              <a:rPr lang="uk-UA" sz="1200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року .»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2002 р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 Грамота управління освіти і науки Тернопільської міської ради за багаторічну сумлінну працю у справі навчання і виховання </a:t>
            </a:r>
            <a:r>
              <a:rPr lang="uk-UA" sz="1200" b="1" i="1" dirty="0" err="1" smtClean="0">
                <a:latin typeface="Calibri" pitchFamily="34" charset="0"/>
                <a:cs typeface="Calibri" pitchFamily="34" charset="0"/>
              </a:rPr>
              <a:t>підросткового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 покоління та з нагоди  Дня працівників освіти.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2002 р. 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Грамота профспілки працівників освіти і науки м. Тернополя за сумлінну і творчу працю на педагогічній ниві , активну участь у профспілковому русі освітян м. Тернополя.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2003 р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 Грамота управління освіти і науки Тернопільської міської ради за багаторічну сумлінну працю в справі навчання і виховання підростаючого покоління.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2004 р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 Почесна грамота Міністерства освіти і науки України за багаторічну сумлінну працю,успіхи у навчанні і вихованні учнівської молоді та підсумками атестації педагогічних працівників у 2004 році. В.Г.Кремінь.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2005р. 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Почесна грамота Міністерства освіти і науки України за багаторічну сумлінну працю , успіхи у навчанні і вихованні підростаючого покоління. С.М.Ніколаєнко.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2007 р 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 Грамота профспілки працівників освіти і науки м. Тернополя за сумлінну працю, активну участь в профспілковому русі освітян міста Тернополя.</a:t>
            </a:r>
            <a:endParaRPr lang="uk-UA" sz="500" dirty="0" smtClean="0"/>
          </a:p>
          <a:p>
            <a:pPr eaLnBrk="0" hangingPunct="0">
              <a:buFontTx/>
              <a:buChar char="•"/>
            </a:pPr>
            <a:r>
              <a:rPr lang="uk-UA" sz="1200" b="1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2009 р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 Управління освіти і науки Тернопільської області державної адміністрації за належний рівень організації та проведення  ІІІ етапу ІХ Міжнародного конкурсу з української мови ім. П. </a:t>
            </a:r>
            <a:r>
              <a:rPr lang="uk-UA" sz="1200" b="1" i="1" dirty="0" err="1" smtClean="0">
                <a:latin typeface="Calibri" pitchFamily="34" charset="0"/>
                <a:cs typeface="Calibri" pitchFamily="34" charset="0"/>
              </a:rPr>
              <a:t>Яцика</a:t>
            </a:r>
            <a:r>
              <a:rPr lang="uk-UA" sz="1200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1200" dirty="0"/>
          </a:p>
        </p:txBody>
      </p:sp>
      <p:pic>
        <p:nvPicPr>
          <p:cNvPr id="10" name="Picture 9" descr="C:\Users\User\Desktop\IMG_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553694">
            <a:off x="736220" y="1072659"/>
            <a:ext cx="856300" cy="12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:\Users\User\Desktop\IMG_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1835696"/>
            <a:ext cx="881476" cy="120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Users\User\Desktop\IMG_0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82779">
            <a:off x="816846" y="2278925"/>
            <a:ext cx="874247" cy="119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C:\Users\User\Desktop\IMG_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27779">
            <a:off x="188640" y="3059832"/>
            <a:ext cx="712355" cy="91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C:\Users\User\Desktop\IMG_0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12574">
            <a:off x="725937" y="3342953"/>
            <a:ext cx="803624" cy="11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:\Users\User\Desktop\IMG_0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335248">
            <a:off x="188640" y="3923928"/>
            <a:ext cx="758266" cy="104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C:\Users\User\Desktop\IMG_0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78795">
            <a:off x="692696" y="4499992"/>
            <a:ext cx="792087" cy="114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C:\Users\User\Desktop\IMG_00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306694">
            <a:off x="0" y="5004048"/>
            <a:ext cx="877645" cy="12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C:\Users\User\Desktop\IMG_001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732868">
            <a:off x="594919" y="5511855"/>
            <a:ext cx="845437" cy="120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59146" y="323528"/>
            <a:ext cx="313970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Нагороди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User\Desktop\1325211848_aadd932a59a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400" y="0"/>
            <a:ext cx="7029400" cy="914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2" name="Прямоугольник 21"/>
          <p:cNvSpPr/>
          <p:nvPr/>
        </p:nvSpPr>
        <p:spPr>
          <a:xfrm>
            <a:off x="1268760" y="323528"/>
            <a:ext cx="403244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i="1" dirty="0" smtClean="0">
                <a:solidFill>
                  <a:schemeClr val="accent2">
                    <a:lumMod val="75000"/>
                  </a:schemeClr>
                </a:solidFill>
              </a:rPr>
              <a:t>Професійний автопортрет</a:t>
            </a:r>
            <a:endParaRPr lang="uk-UA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2776" y="1835696"/>
            <a:ext cx="3960440" cy="700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uk-UA" sz="1100" b="1" dirty="0" smtClean="0"/>
              <a:t>Кожного ранку поспішає до школи молода жінка з добрими очима та лагідним іменем Галина. Немало людей по дорозі привітно вітаються з нею.</a:t>
            </a:r>
          </a:p>
          <a:p>
            <a:pPr>
              <a:buNone/>
            </a:pPr>
            <a:r>
              <a:rPr lang="uk-UA" sz="1100" b="1" dirty="0" smtClean="0"/>
              <a:t>         А двадцять чотири  роки тому молоденькою вчителькою вона почала свій професійний шлях у Тернопільській загальноосвітній школі №7.  Не все відразу виходило в неї. Але поряд  завжди були наставники, які підтримували її. Перед собою Галина Вікторівна поставила мету: учня потрібно любити, поважати, ніколи не принижувати його особистість та гідність. Цієї мети вона дотримується завжди: і під час пізнавальних уроків, і під час позакласних заходів.</a:t>
            </a:r>
          </a:p>
          <a:p>
            <a:pPr>
              <a:buNone/>
            </a:pPr>
            <a:r>
              <a:rPr lang="uk-UA" sz="1100" b="1" dirty="0" smtClean="0"/>
              <a:t>        На уроках вчитель приділяє увагу розвитку національної самосвідомості учнів, виховує в дітей повагу до історичного минулого своєї країни, доброту, чесність, самостійність, упевненість у собі. </a:t>
            </a:r>
          </a:p>
          <a:p>
            <a:pPr>
              <a:buNone/>
            </a:pPr>
            <a:r>
              <a:rPr lang="uk-UA" sz="1100" b="1" dirty="0" smtClean="0"/>
              <a:t>       Галина Вікторівна добре володіє ефективними методами, прийомами організації навчально-виховного процесу. Постійно перебуває в творчому пошуку. Прищепленню любові, інтересу до української мови та літератури сприяє позакласна робота, яку проводить учитель-майстер: її учні займаються дослідницькою роботою по вивченню українських народних пісень, беруть участь в інсценізації уривків з різних творів,</a:t>
            </a:r>
          </a:p>
          <a:p>
            <a:pPr>
              <a:buNone/>
            </a:pPr>
            <a:r>
              <a:rPr lang="uk-UA" sz="1100" b="1" dirty="0" smtClean="0"/>
              <a:t>пропагують вивчення української мови, складають вірші.</a:t>
            </a:r>
          </a:p>
          <a:p>
            <a:pPr>
              <a:buNone/>
            </a:pPr>
            <a:r>
              <a:rPr lang="uk-UA" sz="1100" b="1" dirty="0" smtClean="0"/>
              <a:t>      Галина Вікторівна  підготувала до дорослого життя та простелила рушник на вдачу багатьом своїм учням. Серед них уже є й учителі і ті, які в майбутньому стануть викладачами української мови та літератури.</a:t>
            </a:r>
          </a:p>
          <a:p>
            <a:pPr>
              <a:buNone/>
            </a:pPr>
            <a:r>
              <a:rPr lang="uk-UA" sz="1100" b="1" dirty="0" smtClean="0"/>
              <a:t>         У 1995 році Галина Вікторівна брала участь у конкурсі «Учитель року»</a:t>
            </a:r>
          </a:p>
          <a:p>
            <a:pPr>
              <a:buNone/>
            </a:pPr>
            <a:r>
              <a:rPr lang="uk-UA" sz="1100" b="1" dirty="0" smtClean="0"/>
              <a:t> в номінації «Учитель української мови та літератури», за підсумками якого зайняла друге місце у місті.</a:t>
            </a:r>
          </a:p>
          <a:p>
            <a:pPr>
              <a:buNone/>
            </a:pPr>
            <a:r>
              <a:rPr lang="uk-UA" sz="1100" b="1" dirty="0" smtClean="0"/>
              <a:t>      Її вихованці є переможцями шкільних олімпіад з української мови,  є   призерами міського, обласного конкурсу імені Петра </a:t>
            </a:r>
            <a:r>
              <a:rPr lang="uk-UA" sz="1100" b="1" dirty="0" err="1" smtClean="0"/>
              <a:t>Яцика</a:t>
            </a:r>
            <a:r>
              <a:rPr lang="uk-UA" sz="1100" b="1" dirty="0" smtClean="0"/>
              <a:t> «Знавці української мови, а також беруть участь у різних інтелектуальних конкурсах.</a:t>
            </a:r>
          </a:p>
          <a:p>
            <a:pPr>
              <a:buNone/>
            </a:pPr>
            <a:r>
              <a:rPr lang="uk-UA" sz="1100" b="1" dirty="0" smtClean="0"/>
              <a:t>      Галина Вікторівна належить до тих людей, які випромінюють енергію та душевне тепло, її </a:t>
            </a:r>
            <a:r>
              <a:rPr lang="uk-UA" sz="1200" b="1" dirty="0" smtClean="0"/>
              <a:t>люблять діти, до її порад прислухаються батьки, її поважають колеги.</a:t>
            </a:r>
            <a:endParaRPr lang="uk-UA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821</Words>
  <Application>Microsoft Office PowerPoint</Application>
  <PresentationFormat>Экран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2013-02-02T17:57:36Z</dcterms:created>
  <dcterms:modified xsi:type="dcterms:W3CDTF">2013-02-04T21:08:21Z</dcterms:modified>
</cp:coreProperties>
</file>