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9EE"/>
    <a:srgbClr val="FFFFCC"/>
    <a:srgbClr val="FFCC99"/>
    <a:srgbClr val="FF6699"/>
    <a:srgbClr val="FF33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849B-6995-4853-8CA1-2FF9056F5B8E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1F83A-1DCF-4FC5-BC6A-DC11D330CD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2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25000">
    <p:strips dir="ru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3872-4261-4F8E-9FE0-8963EAC41A43}" type="datetimeFigureOut">
              <a:rPr lang="uk-UA" smtClean="0"/>
              <a:t>20.01.2012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6466-8D93-43F6-93DD-FF6E4146EDE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5000">
    <p:strips dir="ru"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k\&#1050;&#1056;&#1040;&#1065;&#1040;%20&#1052;&#1059;&#1047;&#1048;&#1050;&#1040;\&#1087;&#1080;&#1072;&#1085;&#1080;&#1085;&#1086;...%20-%20&#1086;&#1095;&#1077;&#1085;&#1100;%20&#1082;&#1088;&#1072;&#1089;&#1080;&#1074;&#1072;&#1103;%20&#1084;&#1077;&#1083;&#1086;&#1076;&#1080;&#1103;%20.wav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ианино... - очень красивая мелодия 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  <p:pic>
        <p:nvPicPr>
          <p:cNvPr id="6" name="Рисунок 5" descr="Зак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55576" y="404664"/>
            <a:ext cx="72808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Учітесь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читайте,                                       І чужому научайтесь,                             Й свого не цурайтесь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094016" y="5013176"/>
            <a:ext cx="4419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Т.Г. Шевченко</a:t>
            </a:r>
            <a:endParaRPr lang="uk-U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0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37558E-6 L -3.05556E-6 4.3755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2385 L -2.5E-6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-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Види складнопідрядних речень :</a:t>
            </a:r>
          </a:p>
          <a:p>
            <a:pPr algn="ctr"/>
            <a:endParaRPr lang="uk-UA" sz="5400" dirty="0"/>
          </a:p>
          <a:p>
            <a:pPr algn="ctr"/>
            <a:endParaRPr lang="uk-UA" sz="5400" dirty="0" smtClean="0"/>
          </a:p>
          <a:p>
            <a:pPr>
              <a:buFont typeface="Arial" pitchFamily="34" charset="0"/>
              <a:buChar char="•"/>
            </a:pPr>
            <a:r>
              <a:rPr lang="uk-UA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означальне</a:t>
            </a:r>
          </a:p>
          <a:p>
            <a:pPr>
              <a:buFont typeface="Arial" pitchFamily="34" charset="0"/>
              <a:buChar char="•"/>
            </a:pPr>
            <a:r>
              <a:rPr lang="uk-UA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uk-UA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’</a:t>
            </a:r>
            <a:r>
              <a:rPr lang="uk-UA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ясувальне</a:t>
            </a:r>
            <a:endParaRPr lang="uk-UA" sz="32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uk-UA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обставинне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  <p:transition advClick="0" advTm="1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4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843808" y="548680"/>
            <a:ext cx="3429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Означальне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79712" y="1556792"/>
            <a:ext cx="13239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який?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211960" y="1484784"/>
            <a:ext cx="685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923928" y="2492896"/>
            <a:ext cx="1143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чий?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5652120" y="1628800"/>
            <a:ext cx="2143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котрий? 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907704" y="3212976"/>
            <a:ext cx="5181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Займенниково</a:t>
            </a:r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- означальне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1331640" y="4077072"/>
            <a:ext cx="21526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хто саме?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995936" y="4005064"/>
            <a:ext cx="685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220072" y="4149080"/>
            <a:ext cx="21526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що саме?</a:t>
            </a: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60674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Сполучники  і сполучникові  слова:</a:t>
            </a:r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914400" y="5562600"/>
            <a:ext cx="6705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що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щоб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мов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наче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неначе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ніби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який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котрий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чий, де,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куди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звідки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коли, як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uk-UA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20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З’ясувальне</a:t>
            </a:r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858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981200" y="2514600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непрямих відмінків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067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Сполучники  і сполучникові  слова:</a:t>
            </a:r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51520" y="4869160"/>
            <a:ext cx="8712968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що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як,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щоб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мов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наче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ніби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хто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який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котрий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чий, де,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куди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 коли, як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uk-UA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18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5400" dirty="0" smtClean="0"/>
          </a:p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Види обставинних речень :</a:t>
            </a:r>
          </a:p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місця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часу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мети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способу дії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міри і ступеня дій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умови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причини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допустове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порівняльне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наслідкове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  <p:transition advClick="0" advTm="1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22"/>
          <p:cNvSpPr>
            <a:spLocks noChangeArrowheads="1" noChangeShapeType="1" noTextEdit="1"/>
          </p:cNvSpPr>
          <p:nvPr/>
        </p:nvSpPr>
        <p:spPr bwMode="auto">
          <a:xfrm>
            <a:off x="1979712" y="764704"/>
            <a:ext cx="4680520" cy="5184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Обставинне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</a:t>
            </a:r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допустове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-</a:t>
            </a:r>
          </a:p>
          <a:p>
            <a:pPr algn="ctr"/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питання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 </a:t>
            </a:r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незважаючи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на </a:t>
            </a:r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що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?</a:t>
            </a:r>
          </a:p>
          <a:p>
            <a:pPr algn="ctr"/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сполучні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слова:</a:t>
            </a:r>
          </a:p>
          <a:p>
            <a:pPr algn="ctr"/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що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не, як не;</a:t>
            </a:r>
          </a:p>
          <a:p>
            <a:pPr algn="ctr"/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сполучники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 </a:t>
            </a:r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хоч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дарма </a:t>
            </a:r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що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, хай,</a:t>
            </a:r>
          </a:p>
          <a:p>
            <a:pPr algn="ctr"/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незважаючи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на те </a:t>
            </a:r>
            <a:r>
              <a:rPr lang="ru-RU" sz="3600" b="1" i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що</a:t>
            </a: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.</a:t>
            </a:r>
            <a:endParaRPr lang="uk-UA" sz="3600" b="1" i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1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-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73210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D9EE"/>
                </a:solidFill>
                <a:latin typeface="Arial"/>
                <a:cs typeface="Arial"/>
              </a:rPr>
              <a:t>Безсполучникове    складне  речення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80343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речення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частини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якого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поєднуються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змістове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ціле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за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допомогою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інтонації</a:t>
            </a:r>
            <a:endParaRPr lang="uk-UA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990600" y="3581400"/>
            <a:ext cx="3149352" cy="1431776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i="1" kern="1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uk-UA" sz="3600" b="1" i="1" kern="1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З</a:t>
            </a:r>
            <a:r>
              <a:rPr lang="en-US" sz="3600" b="1" i="1" kern="1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uk-UA" sz="3600" b="1" i="1" kern="1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однорідними</a:t>
            </a:r>
            <a:endParaRPr lang="uk-UA" sz="3600" b="1" i="1" kern="10" dirty="0">
              <a:ln/>
              <a:solidFill>
                <a:schemeClr val="accent3"/>
              </a:solidFill>
              <a:latin typeface="Arial"/>
              <a:cs typeface="Arial"/>
            </a:endParaRPr>
          </a:p>
          <a:p>
            <a:pPr algn="ctr"/>
            <a:r>
              <a:rPr lang="uk-UA" sz="3600" b="1" i="1" kern="10" dirty="0">
                <a:ln/>
                <a:solidFill>
                  <a:schemeClr val="accent3"/>
                </a:solidFill>
                <a:latin typeface="Arial"/>
                <a:cs typeface="Arial"/>
              </a:rPr>
              <a:t>частинами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220072" y="3501008"/>
            <a:ext cx="3168352" cy="144016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i="1" kern="1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uk-UA" sz="3600" b="1" i="1" kern="1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З неоднорідними</a:t>
            </a:r>
            <a:endParaRPr lang="uk-UA" sz="3600" b="1" i="1" kern="10" dirty="0">
              <a:ln/>
              <a:solidFill>
                <a:schemeClr val="accent3"/>
              </a:solidFill>
              <a:latin typeface="Arial"/>
              <a:cs typeface="Arial"/>
            </a:endParaRPr>
          </a:p>
          <a:p>
            <a:pPr algn="ctr"/>
            <a:r>
              <a:rPr lang="uk-UA" sz="3600" b="1" i="1" kern="10" dirty="0">
                <a:ln/>
                <a:solidFill>
                  <a:schemeClr val="accent3"/>
                </a:solidFill>
                <a:latin typeface="Arial"/>
                <a:cs typeface="Arial"/>
              </a:rPr>
              <a:t>частинами</a:t>
            </a: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228600" y="5943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Душа  прекрасного бажає</a:t>
            </a: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4191000" y="6093296"/>
            <a:ext cx="533400" cy="155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4800600" y="5943600"/>
            <a:ext cx="419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приклич  натхнення  і твори</a:t>
            </a:r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ransition advClick="0" advTm="2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339752" y="260648"/>
            <a:ext cx="3962400" cy="86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З  </a:t>
            </a:r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однорідними </a:t>
            </a:r>
            <a:endParaRPr lang="uk-U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частинами</a:t>
            </a:r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539552" y="1412776"/>
            <a:ext cx="7543800" cy="228600"/>
          </a:xfrm>
          <a:prstGeom prst="leftRightArrow">
            <a:avLst>
              <a:gd name="adj1" fmla="val 50000"/>
              <a:gd name="adj2" fmla="val 6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5" name="Picture 32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33375" cy="1066800"/>
          </a:xfrm>
          <a:prstGeom prst="rect">
            <a:avLst/>
          </a:prstGeom>
          <a:noFill/>
        </p:spPr>
      </p:pic>
      <p:pic>
        <p:nvPicPr>
          <p:cNvPr id="6" name="Picture 38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333375" cy="1066800"/>
          </a:xfrm>
          <a:prstGeom prst="rect">
            <a:avLst/>
          </a:prstGeom>
          <a:noFill/>
        </p:spPr>
      </p:pic>
      <p:pic>
        <p:nvPicPr>
          <p:cNvPr id="7" name="Picture 33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33375" cy="1066800"/>
          </a:xfrm>
          <a:prstGeom prst="rect">
            <a:avLst/>
          </a:prstGeom>
          <a:noFill/>
        </p:spPr>
      </p:pic>
      <p:pic>
        <p:nvPicPr>
          <p:cNvPr id="8" name="Picture 34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828800"/>
            <a:ext cx="333375" cy="1066800"/>
          </a:xfrm>
          <a:prstGeom prst="rect">
            <a:avLst/>
          </a:prstGeom>
          <a:noFill/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28600" y="2819400"/>
            <a:ext cx="198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одночасності</a:t>
            </a:r>
          </a:p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подій</a:t>
            </a: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198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послідовності</a:t>
            </a:r>
          </a:p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подій</a:t>
            </a:r>
          </a:p>
        </p:txBody>
      </p:sp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4724400" y="2819400"/>
            <a:ext cx="198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протиставлення,</a:t>
            </a:r>
          </a:p>
          <a:p>
            <a:pPr algn="ctr"/>
            <a:r>
              <a:rPr lang="uk-UA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зісталення</a:t>
            </a:r>
            <a:endParaRPr lang="uk-UA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6934200" y="2819400"/>
            <a:ext cx="198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причини або </a:t>
            </a:r>
          </a:p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наслідку</a:t>
            </a: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2555776" y="3717032"/>
            <a:ext cx="399742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11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З неоднорідними</a:t>
            </a:r>
            <a:endParaRPr lang="uk-UA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частинами</a:t>
            </a:r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>
            <a:off x="755576" y="4653136"/>
            <a:ext cx="7543800" cy="228600"/>
          </a:xfrm>
          <a:prstGeom prst="leftRightArrow">
            <a:avLst>
              <a:gd name="adj1" fmla="val 50000"/>
              <a:gd name="adj2" fmla="val 6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35" name="Picture 36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941168"/>
            <a:ext cx="333375" cy="1066800"/>
          </a:xfrm>
          <a:prstGeom prst="rect">
            <a:avLst/>
          </a:prstGeom>
          <a:noFill/>
        </p:spPr>
      </p:pic>
      <p:pic>
        <p:nvPicPr>
          <p:cNvPr id="38" name="Picture 35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13176"/>
            <a:ext cx="333375" cy="1066800"/>
          </a:xfrm>
          <a:prstGeom prst="rect">
            <a:avLst/>
          </a:prstGeom>
          <a:noFill/>
        </p:spPr>
      </p:pic>
      <p:pic>
        <p:nvPicPr>
          <p:cNvPr id="39" name="Picture 37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941168"/>
            <a:ext cx="333375" cy="1066800"/>
          </a:xfrm>
          <a:prstGeom prst="rect">
            <a:avLst/>
          </a:prstGeom>
          <a:noFill/>
        </p:spPr>
      </p:pic>
      <p:pic>
        <p:nvPicPr>
          <p:cNvPr id="40" name="Picture 31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085184"/>
            <a:ext cx="333375" cy="1066800"/>
          </a:xfrm>
          <a:prstGeom prst="rect">
            <a:avLst/>
          </a:prstGeom>
          <a:noFill/>
        </p:spPr>
      </p:pic>
      <p:sp>
        <p:nvSpPr>
          <p:cNvPr id="43" name="WordArt 27"/>
          <p:cNvSpPr>
            <a:spLocks noChangeArrowheads="1" noChangeShapeType="1" noTextEdit="1"/>
          </p:cNvSpPr>
          <p:nvPr/>
        </p:nvSpPr>
        <p:spPr bwMode="auto">
          <a:xfrm>
            <a:off x="251520" y="5949280"/>
            <a:ext cx="2362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пояснювальні</a:t>
            </a:r>
          </a:p>
        </p:txBody>
      </p:sp>
      <p:sp>
        <p:nvSpPr>
          <p:cNvPr id="44" name="WordArt 28"/>
          <p:cNvSpPr>
            <a:spLocks noChangeArrowheads="1" noChangeShapeType="1" noTextEdit="1"/>
          </p:cNvSpPr>
          <p:nvPr/>
        </p:nvSpPr>
        <p:spPr bwMode="auto">
          <a:xfrm>
            <a:off x="2915816" y="5949280"/>
            <a:ext cx="1524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часові</a:t>
            </a:r>
          </a:p>
        </p:txBody>
      </p:sp>
      <p:sp>
        <p:nvSpPr>
          <p:cNvPr id="45" name="WordArt 29"/>
          <p:cNvSpPr>
            <a:spLocks noChangeArrowheads="1" noChangeShapeType="1" noTextEdit="1"/>
          </p:cNvSpPr>
          <p:nvPr/>
        </p:nvSpPr>
        <p:spPr bwMode="auto">
          <a:xfrm>
            <a:off x="4860032" y="5949280"/>
            <a:ext cx="1905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умовні</a:t>
            </a:r>
          </a:p>
        </p:txBody>
      </p:sp>
      <p:sp>
        <p:nvSpPr>
          <p:cNvPr id="47" name="WordArt 30"/>
          <p:cNvSpPr>
            <a:spLocks noChangeArrowheads="1" noChangeShapeType="1" noTextEdit="1"/>
          </p:cNvSpPr>
          <p:nvPr/>
        </p:nvSpPr>
        <p:spPr bwMode="auto">
          <a:xfrm>
            <a:off x="6876256" y="594928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причинові</a:t>
            </a:r>
            <a:endParaRPr lang="uk-UA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2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артинка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6673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Складне речення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 різними  видами зв'язку </a:t>
            </a:r>
            <a:endParaRPr lang="uk-UA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2667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з сурядним </a:t>
            </a:r>
          </a:p>
        </p:txBody>
      </p:sp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6172200" y="3200400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сурядним </a:t>
            </a: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7432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підрядним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37338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 безсполучниковим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І.</a:t>
            </a: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 І.</a:t>
            </a:r>
          </a:p>
        </p:txBody>
      </p:sp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609600" y="38862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 І І.</a:t>
            </a:r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1600200" y="3962400"/>
            <a:ext cx="37338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 безсполучниковим</a:t>
            </a:r>
          </a:p>
        </p:txBody>
      </p:sp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6172200" y="4038600"/>
            <a:ext cx="27432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підрядним</a:t>
            </a: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 </a:t>
            </a: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V.</a:t>
            </a:r>
            <a:endParaRPr lang="uk-UA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1600200" y="4953000"/>
            <a:ext cx="40386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 безсполучниковим,</a:t>
            </a:r>
          </a:p>
        </p:txBody>
      </p:sp>
      <p:sp>
        <p:nvSpPr>
          <p:cNvPr id="14" name="WordArt 22"/>
          <p:cNvSpPr>
            <a:spLocks noChangeArrowheads="1" noChangeShapeType="1" noTextEdit="1"/>
          </p:cNvSpPr>
          <p:nvPr/>
        </p:nvSpPr>
        <p:spPr bwMode="auto">
          <a:xfrm>
            <a:off x="2438400" y="5562600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сурядним </a:t>
            </a:r>
          </a:p>
        </p:txBody>
      </p:sp>
      <p:sp>
        <p:nvSpPr>
          <p:cNvPr id="15" name="WordArt 23"/>
          <p:cNvSpPr>
            <a:spLocks noChangeArrowheads="1" noChangeShapeType="1" noTextEdit="1"/>
          </p:cNvSpPr>
          <p:nvPr/>
        </p:nvSpPr>
        <p:spPr bwMode="auto">
          <a:xfrm>
            <a:off x="6019800" y="5562600"/>
            <a:ext cx="27432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підрядним</a:t>
            </a:r>
          </a:p>
        </p:txBody>
      </p:sp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4800600" y="22860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та</a:t>
            </a:r>
          </a:p>
        </p:txBody>
      </p:sp>
      <p:sp>
        <p:nvSpPr>
          <p:cNvPr id="17" name="WordArt 25"/>
          <p:cNvSpPr>
            <a:spLocks noChangeArrowheads="1" noChangeShapeType="1" noTextEdit="1"/>
          </p:cNvSpPr>
          <p:nvPr/>
        </p:nvSpPr>
        <p:spPr bwMode="auto">
          <a:xfrm>
            <a:off x="5410200" y="32766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та</a:t>
            </a:r>
          </a:p>
        </p:txBody>
      </p:sp>
      <p:sp>
        <p:nvSpPr>
          <p:cNvPr id="18" name="WordArt 26"/>
          <p:cNvSpPr>
            <a:spLocks noChangeArrowheads="1" noChangeShapeType="1" noTextEdit="1"/>
          </p:cNvSpPr>
          <p:nvPr/>
        </p:nvSpPr>
        <p:spPr bwMode="auto">
          <a:xfrm>
            <a:off x="5562600" y="41910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та</a:t>
            </a:r>
          </a:p>
        </p:txBody>
      </p:sp>
      <p:sp>
        <p:nvSpPr>
          <p:cNvPr id="19" name="WordArt 27"/>
          <p:cNvSpPr>
            <a:spLocks noChangeArrowheads="1" noChangeShapeType="1" noTextEdit="1"/>
          </p:cNvSpPr>
          <p:nvPr/>
        </p:nvSpPr>
        <p:spPr bwMode="auto">
          <a:xfrm>
            <a:off x="5334000" y="57150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та</a:t>
            </a:r>
          </a:p>
        </p:txBody>
      </p:sp>
    </p:spTree>
  </p:cSld>
  <p:clrMapOvr>
    <a:masterClrMapping/>
  </p:clrMapOvr>
  <p:transition advClick="0" advTm="2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69655" y="980728"/>
            <a:ext cx="5392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Складне речення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329021" y="260648"/>
            <a:ext cx="6550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Складне речення</a:t>
            </a:r>
            <a:endParaRPr lang="uk-UA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79512" y="3140968"/>
            <a:ext cx="4068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Сполучникове</a:t>
            </a:r>
            <a:endParaRPr lang="uk-UA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209829" y="3140968"/>
            <a:ext cx="4934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Безсполучникове</a:t>
            </a:r>
            <a:endParaRPr lang="uk-UA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51520" y="5661248"/>
            <a:ext cx="4001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Складносурядне</a:t>
            </a:r>
            <a:endParaRPr lang="uk-UA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427984" y="5733256"/>
            <a:ext cx="4248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Складнопідрядне</a:t>
            </a:r>
            <a:endParaRPr lang="uk-UA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" name="Picture 38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18759">
            <a:off x="4043661" y="4225765"/>
            <a:ext cx="333375" cy="1066800"/>
          </a:xfrm>
          <a:prstGeom prst="rect">
            <a:avLst/>
          </a:prstGeom>
          <a:noFill/>
        </p:spPr>
      </p:pic>
      <p:pic>
        <p:nvPicPr>
          <p:cNvPr id="18" name="Picture 38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1094">
            <a:off x="6297844" y="1381925"/>
            <a:ext cx="607568" cy="1944216"/>
          </a:xfrm>
          <a:prstGeom prst="rect">
            <a:avLst/>
          </a:prstGeom>
          <a:noFill/>
        </p:spPr>
      </p:pic>
      <p:pic>
        <p:nvPicPr>
          <p:cNvPr id="19" name="Picture 38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2760">
            <a:off x="2223881" y="1454351"/>
            <a:ext cx="576064" cy="1843405"/>
          </a:xfrm>
          <a:prstGeom prst="rect">
            <a:avLst/>
          </a:prstGeom>
          <a:noFill/>
        </p:spPr>
      </p:pic>
      <p:pic>
        <p:nvPicPr>
          <p:cNvPr id="21" name="Picture 38" descr="AG000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3149">
            <a:off x="1522539" y="4154111"/>
            <a:ext cx="333375" cy="106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81481E-6 L 0 -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7.40741E-7 L 0 7.40741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81481E-6 L 1.11022E-16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07407E-6 L 1.38889E-6 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9BD1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79512" y="332656"/>
            <a:ext cx="87366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Складносурядне речення</a:t>
            </a:r>
            <a:endParaRPr lang="uk-U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15616" y="1916832"/>
            <a:ext cx="6606480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uk-UA" sz="3600" b="1" dirty="0" smtClean="0">
                <a:ln/>
                <a:solidFill>
                  <a:schemeClr val="accent3"/>
                </a:solidFill>
              </a:rPr>
              <a:t>СКЛАДАЄТЬСЯ  З  ДВОХ АБО БІЛЬШЕ РІВНОПРАВНИХ РЕЧЕНЬ, ЯКІ ПОЄДНУЮТЬСЯ СПОЛУЧНИКАМИ СУРЯДНОСТІ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0" y="5229200"/>
            <a:ext cx="457199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Оживе</a:t>
            </a:r>
            <a:r>
              <a:rPr lang="ru-RU" sz="2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добра слава, слава </a:t>
            </a:r>
            <a:r>
              <a:rPr lang="ru-RU" sz="20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України</a:t>
            </a:r>
            <a:endParaRPr lang="uk-UA" sz="2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5076056" y="5229200"/>
            <a:ext cx="4067944" cy="4655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світ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ясний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невечірній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тихо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засіяє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355976" y="5085184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і</a:t>
            </a:r>
            <a:endParaRPr lang="uk-UA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355976" y="4437112"/>
            <a:ext cx="792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lang="uk-UA" sz="8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2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1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яные лил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585116" y="404664"/>
            <a:ext cx="7950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Сполучники сурядності</a:t>
            </a:r>
            <a:endParaRPr lang="uk-U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1691680" y="1988840"/>
          <a:ext cx="6192687" cy="39935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64229"/>
                <a:gridCol w="2064229"/>
                <a:gridCol w="2064229"/>
              </a:tblGrid>
              <a:tr h="97605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Єднальні</a:t>
                      </a:r>
                      <a:endParaRPr lang="uk-UA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Протиставні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Розділові</a:t>
                      </a:r>
                      <a:endParaRPr lang="uk-UA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81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і</a:t>
                      </a:r>
                    </a:p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та (і)</a:t>
                      </a:r>
                    </a:p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й</a:t>
                      </a:r>
                    </a:p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ні…</a:t>
                      </a:r>
                      <a:r>
                        <a:rPr lang="uk-UA" sz="4000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ні</a:t>
                      </a:r>
                      <a:endParaRPr lang="uk-UA" sz="40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але</a:t>
                      </a:r>
                    </a:p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проте</a:t>
                      </a:r>
                    </a:p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зате</a:t>
                      </a:r>
                    </a:p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однак</a:t>
                      </a:r>
                    </a:p>
                    <a:p>
                      <a:pPr algn="ctr"/>
                      <a:r>
                        <a:rPr lang="uk-UA" sz="3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та (але)</a:t>
                      </a:r>
                      <a:endParaRPr lang="uk-UA" sz="3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чи</a:t>
                      </a:r>
                    </a:p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або</a:t>
                      </a:r>
                    </a:p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то…</a:t>
                      </a:r>
                      <a:r>
                        <a:rPr lang="uk-UA" sz="4000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то</a:t>
                      </a:r>
                      <a:endParaRPr lang="uk-UA" sz="40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4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хоч…</a:t>
                      </a:r>
                      <a:r>
                        <a:rPr lang="uk-UA" sz="4000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хоч</a:t>
                      </a:r>
                      <a:endParaRPr lang="uk-UA" sz="4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0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V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Єднальні сполучники передають</a:t>
            </a:r>
          </a:p>
          <a:p>
            <a:pPr algn="ctr"/>
            <a:endParaRPr lang="uk-UA" sz="5400" dirty="0"/>
          </a:p>
          <a:p>
            <a:pPr algn="ctr"/>
            <a:endParaRPr lang="uk-UA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одночасність дії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послідовність дії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перелік дій, явищ</a:t>
            </a:r>
          </a:p>
        </p:txBody>
      </p:sp>
    </p:spTree>
  </p:cSld>
  <p:clrMapOvr>
    <a:masterClrMapping/>
  </p:clrMapOvr>
  <p:transition advClick="0" advTm="1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5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8397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Протиставні сполучники передають</a:t>
            </a:r>
          </a:p>
          <a:p>
            <a:pPr algn="ctr"/>
            <a:endParaRPr lang="uk-UA" sz="5400" dirty="0"/>
          </a:p>
          <a:p>
            <a:pPr algn="ctr"/>
            <a:endParaRPr lang="uk-UA" sz="5400" dirty="0" smtClean="0"/>
          </a:p>
          <a:p>
            <a:pPr algn="ctr"/>
            <a:endParaRPr lang="uk-UA" sz="3200" dirty="0" smtClean="0"/>
          </a:p>
          <a:p>
            <a:pPr>
              <a:buFont typeface="Arial" pitchFamily="34" charset="0"/>
              <a:buChar char="•"/>
            </a:pPr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протиставлення</a:t>
            </a:r>
          </a:p>
          <a:p>
            <a:pPr>
              <a:buFont typeface="Arial" pitchFamily="34" charset="0"/>
              <a:buChar char="•"/>
            </a:pPr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зіставлення</a:t>
            </a:r>
            <a:endParaRPr lang="uk-UA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932760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Розділові сполучники передають</a:t>
            </a:r>
          </a:p>
          <a:p>
            <a:pPr algn="ctr"/>
            <a:endParaRPr lang="uk-UA" sz="5400" dirty="0"/>
          </a:p>
          <a:p>
            <a:pPr algn="ctr"/>
            <a:endParaRPr lang="uk-UA" sz="5400" dirty="0" smtClean="0"/>
          </a:p>
          <a:p>
            <a:pPr algn="ctr">
              <a:buFont typeface="Arial" pitchFamily="34" charset="0"/>
              <a:buChar char="•"/>
            </a:pPr>
            <a:endParaRPr lang="uk-UA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чергування явищ, дій</a:t>
            </a:r>
          </a:p>
          <a:p>
            <a:pPr marL="514350" indent="-514350"/>
            <a:endParaRPr lang="uk-UA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endParaRPr lang="uk-UA" dirty="0"/>
          </a:p>
          <a:p>
            <a:pPr algn="ctr">
              <a:buFont typeface="Arial" pitchFamily="34" charset="0"/>
              <a:buChar char="•"/>
            </a:pPr>
            <a:endParaRPr lang="uk-UA" dirty="0" smtClean="0"/>
          </a:p>
          <a:p>
            <a:pPr algn="ctr">
              <a:buFont typeface="Arial" pitchFamily="34" charset="0"/>
              <a:buChar char="•"/>
            </a:pPr>
            <a:endParaRPr lang="uk-UA" dirty="0"/>
          </a:p>
          <a:p>
            <a:pPr algn="ctr">
              <a:buFont typeface="Arial" pitchFamily="34" charset="0"/>
              <a:buChar char="•"/>
            </a:pPr>
            <a:endParaRPr lang="uk-UA" dirty="0" smtClean="0"/>
          </a:p>
          <a:p>
            <a:pPr algn="ctr"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  <p:transition advClick="0" advTm="12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-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70294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1108" y="548680"/>
            <a:ext cx="9097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Складнопідрядне речення</a:t>
            </a:r>
            <a:endParaRPr lang="uk-U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87624" y="1844824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речення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, 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частини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якого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нерівноправні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 за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змістом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,  </a:t>
            </a:r>
          </a:p>
          <a:p>
            <a:pPr algn="ctr"/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поєднані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сполучниками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підрядності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або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підрядними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словами </a:t>
            </a:r>
          </a:p>
          <a:p>
            <a:pPr algn="ctr"/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та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відповідною</a:t>
            </a:r>
            <a:r>
              <a:rPr lang="ru-RU" sz="2800" i="1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інтонацією</a:t>
            </a:r>
            <a:endParaRPr lang="uk-UA" sz="2800" i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51520" y="5661248"/>
            <a:ext cx="2971800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Добре  жити  тому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2771800" y="5157192"/>
            <a:ext cx="2209800" cy="304800"/>
          </a:xfrm>
          <a:prstGeom prst="curvedDownArrow">
            <a:avLst>
              <a:gd name="adj1" fmla="val 145000"/>
              <a:gd name="adj2" fmla="val 2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203848" y="4365104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кому?</a:t>
            </a: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3419872" y="6021288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3779912" y="5733256"/>
            <a:ext cx="7429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чия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860032" y="5301208"/>
            <a:ext cx="4114800" cy="871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душа 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і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дума добро 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навчилися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любить.</a:t>
            </a:r>
            <a:endParaRPr lang="uk-UA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5000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0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397</Words>
  <Application>Microsoft Office PowerPoint</Application>
  <PresentationFormat>Экран (4:3)</PresentationFormat>
  <Paragraphs>151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34</cp:revision>
  <dcterms:created xsi:type="dcterms:W3CDTF">2011-02-14T20:18:46Z</dcterms:created>
  <dcterms:modified xsi:type="dcterms:W3CDTF">2012-01-20T09:19:49Z</dcterms:modified>
</cp:coreProperties>
</file>