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92" r:id="rId3"/>
    <p:sldId id="304" r:id="rId4"/>
    <p:sldId id="279" r:id="rId5"/>
    <p:sldId id="282" r:id="rId6"/>
    <p:sldId id="303" r:id="rId7"/>
    <p:sldId id="300" r:id="rId8"/>
    <p:sldId id="302" r:id="rId9"/>
    <p:sldId id="284" r:id="rId10"/>
    <p:sldId id="286" r:id="rId11"/>
    <p:sldId id="288" r:id="rId12"/>
    <p:sldId id="289" r:id="rId13"/>
    <p:sldId id="29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7AA6A-0B31-49AA-A6B9-4ACEBB994721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02C05-4280-438C-9927-7614294C4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CFC2-C551-4E49-86E3-FE22FB962B03}" type="datetime1">
              <a:rPr lang="ru-RU" smtClean="0"/>
              <a:pPr/>
              <a:t>24.03.2014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42D6340-A13F-4956-971A-9223AAA195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341E-1E7F-47A2-B313-4DF5CC813C31}" type="datetime1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6340-A13F-4956-971A-9223AAA195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42D6340-A13F-4956-971A-9223AAA195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080A-7AC2-49F6-81FD-E69437EE03DB}" type="datetime1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9024-1DCB-429D-8AE6-4F8EB3C70B69}" type="datetime1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42D6340-A13F-4956-971A-9223AAA195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796F-9B4D-4CC6-BBD4-1631497508EC}" type="datetime1">
              <a:rPr lang="ru-RU" smtClean="0"/>
              <a:pPr/>
              <a:t>24.03.2014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42D6340-A13F-4956-971A-9223AAA195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1992541-BFCA-4A1F-B97D-21E6F63094C6}" type="datetime1">
              <a:rPr lang="ru-RU" smtClean="0"/>
              <a:pPr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6340-A13F-4956-971A-9223AAA195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E58D-275B-413D-833B-B7F39F56447D}" type="datetime1">
              <a:rPr lang="ru-RU" smtClean="0"/>
              <a:pPr/>
              <a:t>24.03.2014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42D6340-A13F-4956-971A-9223AAA195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D7E0-246A-49F0-BCE6-DC744FE7B1CB}" type="datetime1">
              <a:rPr lang="ru-RU" smtClean="0"/>
              <a:pPr/>
              <a:t>24.03.2014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42D6340-A13F-4956-971A-9223AAA195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D6C0-9DBD-46CC-B427-C7F847255D84}" type="datetime1">
              <a:rPr lang="ru-RU" smtClean="0"/>
              <a:pPr/>
              <a:t>24.03.2014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42D6340-A13F-4956-971A-9223AAA195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42D6340-A13F-4956-971A-9223AAA195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46B3-6A5A-48B3-BEE8-61535F5D3AE2}" type="datetime1">
              <a:rPr lang="ru-RU" smtClean="0"/>
              <a:pPr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42D6340-A13F-4956-971A-9223AAA195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7DEEFBA-B66E-48F9-932D-0A86C9922BD8}" type="datetime1">
              <a:rPr lang="ru-RU" smtClean="0"/>
              <a:pPr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A9CA804-96F1-4793-B8FB-FED6DFBE3854}" type="datetime1">
              <a:rPr lang="ru-RU" smtClean="0"/>
              <a:pPr/>
              <a:t>24.03.2014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42D6340-A13F-4956-971A-9223AAA195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6340-A13F-4956-971A-9223AAA19542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4" name="Рисунок 3" descr="IMG_0916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-277325" y="2920475"/>
            <a:ext cx="3877418" cy="3037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57158" y="5572140"/>
            <a:ext cx="26432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i="1" dirty="0" smtClean="0"/>
              <a:t>Кременецька спеціалізована школа </a:t>
            </a:r>
            <a:r>
              <a:rPr lang="en-US" sz="1400" b="1" i="1" dirty="0" smtClean="0"/>
              <a:t>     </a:t>
            </a:r>
            <a:r>
              <a:rPr lang="uk-UA" sz="1400" b="1" i="1" dirty="0" smtClean="0"/>
              <a:t>І-ІІІ ступенів №2</a:t>
            </a:r>
            <a:endParaRPr lang="ru-RU" sz="1400" b="1" i="1" dirty="0"/>
          </a:p>
        </p:txBody>
      </p:sp>
      <p:sp>
        <p:nvSpPr>
          <p:cNvPr id="16" name="Заголовок 15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501122" cy="2214578"/>
          </a:xfrm>
        </p:spPr>
        <p:txBody>
          <a:bodyPr>
            <a:noAutofit/>
          </a:bodyPr>
          <a:lstStyle/>
          <a:p>
            <a:r>
              <a:rPr lang="uk-UA" sz="4800" b="1" i="1" dirty="0" smtClean="0"/>
              <a:t>СУЧАСНИЙ   </a:t>
            </a:r>
            <a:r>
              <a:rPr lang="uk-UA" sz="4800" b="1" i="1" dirty="0" smtClean="0"/>
              <a:t>УРОК: проблеми, пошуки,</a:t>
            </a:r>
            <a:br>
              <a:rPr lang="uk-UA" sz="4800" b="1" i="1" dirty="0" smtClean="0"/>
            </a:br>
            <a:r>
              <a:rPr lang="uk-UA" sz="4800" b="1" i="1" dirty="0" smtClean="0"/>
              <a:t> знахідки, перспективи</a:t>
            </a:r>
            <a:endParaRPr lang="ru-RU" sz="4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286116" y="3467117"/>
            <a:ext cx="564360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solidFill>
                  <a:schemeClr val="tx2"/>
                </a:solidFill>
              </a:rPr>
              <a:t>Тимчук </a:t>
            </a:r>
          </a:p>
          <a:p>
            <a:pPr algn="ctr"/>
            <a:r>
              <a:rPr lang="uk-UA" sz="2800" b="1" i="1" dirty="0" smtClean="0">
                <a:solidFill>
                  <a:schemeClr val="tx2"/>
                </a:solidFill>
              </a:rPr>
              <a:t>Людмила </a:t>
            </a:r>
            <a:r>
              <a:rPr lang="uk-UA" sz="2800" b="1" i="1" dirty="0" smtClean="0">
                <a:solidFill>
                  <a:schemeClr val="tx2"/>
                </a:solidFill>
                <a:cs typeface="Arial" pitchFamily="34" charset="0"/>
              </a:rPr>
              <a:t>Трохимівна,</a:t>
            </a:r>
          </a:p>
          <a:p>
            <a:pPr algn="ctr">
              <a:defRPr/>
            </a:pPr>
            <a:endParaRPr lang="uk-UA" sz="1600" b="1" i="1" dirty="0" smtClean="0">
              <a:cs typeface="Arial" pitchFamily="34" charset="0"/>
            </a:endParaRPr>
          </a:p>
          <a:p>
            <a:pPr algn="ctr">
              <a:defRPr/>
            </a:pPr>
            <a:r>
              <a:rPr lang="uk-UA" sz="1600" b="1" i="1" dirty="0" smtClean="0">
                <a:cs typeface="Arial" pitchFamily="34" charset="0"/>
              </a:rPr>
              <a:t>учитель-методист, </a:t>
            </a:r>
          </a:p>
          <a:p>
            <a:pPr algn="ctr">
              <a:defRPr/>
            </a:pPr>
            <a:r>
              <a:rPr lang="uk-UA" sz="1600" b="1" i="1" dirty="0" smtClean="0">
                <a:cs typeface="Arial" pitchFamily="34" charset="0"/>
              </a:rPr>
              <a:t>учитель біології, екології, природознавства вищої категорії,</a:t>
            </a:r>
          </a:p>
          <a:p>
            <a:pPr algn="ctr">
              <a:defRPr/>
            </a:pPr>
            <a:r>
              <a:rPr lang="uk-UA" sz="1600" b="1" i="1" dirty="0" smtClean="0">
                <a:cs typeface="Arial" pitchFamily="34" charset="0"/>
              </a:rPr>
              <a:t>керівник творчої групи “ОАЗА”</a:t>
            </a:r>
          </a:p>
          <a:p>
            <a:pPr algn="ctr"/>
            <a:endParaRPr lang="uk-UA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Подзаголовок 18"/>
          <p:cNvSpPr>
            <a:spLocks noGrp="1"/>
          </p:cNvSpPr>
          <p:nvPr>
            <p:ph type="subTitle" idx="1"/>
          </p:nvPr>
        </p:nvSpPr>
        <p:spPr>
          <a:xfrm>
            <a:off x="3214678" y="2819400"/>
            <a:ext cx="5643602" cy="395286"/>
          </a:xfrm>
        </p:spPr>
        <p:txBody>
          <a:bodyPr>
            <a:noAutofit/>
          </a:bodyPr>
          <a:lstStyle/>
          <a:p>
            <a:r>
              <a:rPr lang="uk-UA" sz="2400" i="1" cap="non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Підготувала</a:t>
            </a:r>
          </a:p>
          <a:p>
            <a:endParaRPr lang="ru-RU" sz="1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143240" y="5938083"/>
            <a:ext cx="57864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роб.тел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: +38-(03546) -21030, моб.тел:+38 -097- 491 65 29</a:t>
            </a:r>
            <a:r>
              <a:rPr lang="uk-UA" sz="1200" b="1" i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l-tymchuk@yandex.ru</a:t>
            </a:r>
            <a:endParaRPr lang="ru-RU" sz="12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57224" y="6286520"/>
            <a:ext cx="8715436" cy="276999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uk-UA" sz="1200" b="1" dirty="0" smtClean="0"/>
              <a:t> </a:t>
            </a:r>
            <a:r>
              <a:rPr lang="uk-UA" sz="1100" b="1" dirty="0" smtClean="0"/>
              <a:t>Кременець, 25 березня 2014р.</a:t>
            </a:r>
            <a:endParaRPr lang="ru-RU" sz="12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2857520" cy="1571636"/>
          </a:xfrm>
        </p:spPr>
        <p:txBody>
          <a:bodyPr lIns="0" tIns="0" rIns="0" bIns="0" anchor="t" anchorCtr="0">
            <a:noAutofit/>
          </a:bodyPr>
          <a:lstStyle/>
          <a:p>
            <a:r>
              <a:rPr lang="uk-UA" sz="1600" i="1" dirty="0" smtClean="0"/>
              <a:t>13.  Дотримання технологічних вимог:</a:t>
            </a:r>
            <a:br>
              <a:rPr lang="uk-UA" sz="1600" i="1" dirty="0" smtClean="0"/>
            </a:br>
            <a:r>
              <a:rPr lang="uk-UA" sz="1600" i="1" dirty="0" smtClean="0"/>
              <a:t>робоче місце вчителя </a:t>
            </a:r>
            <a:r>
              <a:rPr lang="uk-UA" sz="1600" i="1" dirty="0" smtClean="0"/>
              <a:t/>
            </a:r>
            <a:br>
              <a:rPr lang="uk-UA" sz="1600" i="1" dirty="0" smtClean="0"/>
            </a:br>
            <a:r>
              <a:rPr lang="uk-UA" sz="1600" i="1" dirty="0" smtClean="0"/>
              <a:t>та  учня, мобілізуючий </a:t>
            </a:r>
            <a:r>
              <a:rPr lang="uk-UA" sz="1600" i="1" dirty="0" smtClean="0"/>
              <a:t>початок уроку, раціональне використання дошки, наочності, ТЗН, дозування праці на кожному етапі з урахуванням індивідуальних можливостей учнів</a:t>
            </a:r>
            <a:endParaRPr lang="ru-RU" sz="1600" i="1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214282" y="4572008"/>
            <a:ext cx="2528918" cy="1554155"/>
          </a:xfrm>
        </p:spPr>
        <p:txBody>
          <a:bodyPr>
            <a:noAutofit/>
          </a:bodyPr>
          <a:lstStyle/>
          <a:p>
            <a:r>
              <a:rPr lang="uk-UA" b="1" i="1" dirty="0" smtClean="0"/>
              <a:t>14. Культура вчителя, широкий діапазон  його знань, </a:t>
            </a:r>
            <a:r>
              <a:rPr lang="uk-UA" b="1" i="1" dirty="0" smtClean="0"/>
              <a:t>                             інтелектуальний </a:t>
            </a:r>
            <a:r>
              <a:rPr lang="uk-UA" b="1" i="1" dirty="0" smtClean="0"/>
              <a:t>рівень</a:t>
            </a:r>
            <a:endParaRPr lang="ru-RU" b="1" i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6340-A13F-4956-971A-9223AAA19542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143108" y="142852"/>
            <a:ext cx="6786610" cy="357190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158" y="6429396"/>
            <a:ext cx="878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/>
              <a:t>Мудрість – це не зморшки, а звивини</a:t>
            </a:r>
            <a:r>
              <a:rPr lang="uk-UA" i="1" dirty="0" smtClean="0"/>
              <a:t> (В.Жемчужников, журналіст)</a:t>
            </a:r>
            <a:endParaRPr lang="ru-RU" i="1" dirty="0"/>
          </a:p>
        </p:txBody>
      </p:sp>
      <p:pic>
        <p:nvPicPr>
          <p:cNvPr id="8" name="Рисунок 7" descr="100_13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3500438"/>
            <a:ext cx="3679505" cy="2759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100_08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571480"/>
            <a:ext cx="3608066" cy="2706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2786082" cy="1714512"/>
          </a:xfrm>
        </p:spPr>
        <p:txBody>
          <a:bodyPr lIns="0" tIns="0" rIns="0" bIns="0" anchor="t" anchorCtr="0">
            <a:noAutofit/>
          </a:bodyPr>
          <a:lstStyle/>
          <a:p>
            <a:r>
              <a:rPr lang="uk-UA" sz="1800" dirty="0" smtClean="0"/>
              <a:t>15. Результативність уроку :</a:t>
            </a:r>
            <a:endParaRPr lang="ru-RU" sz="1800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214282" y="1714488"/>
            <a:ext cx="2528918" cy="4340237"/>
          </a:xfrm>
        </p:spPr>
        <p:txBody>
          <a:bodyPr>
            <a:noAutofit/>
          </a:bodyPr>
          <a:lstStyle/>
          <a:p>
            <a:r>
              <a:rPr lang="uk-UA" b="1" i="1" dirty="0" smtClean="0"/>
              <a:t>Ступінь досягнення мети</a:t>
            </a:r>
          </a:p>
          <a:p>
            <a:r>
              <a:rPr lang="uk-UA" b="1" i="1" dirty="0" smtClean="0"/>
              <a:t>Якість знань, рівень сформованості умінь і навичок</a:t>
            </a:r>
          </a:p>
          <a:p>
            <a:r>
              <a:rPr lang="uk-UA" b="1" i="1" dirty="0" smtClean="0"/>
              <a:t>Позитивні зміни в розвитку і </a:t>
            </a:r>
            <a:r>
              <a:rPr lang="uk-UA" b="1" i="1" dirty="0" smtClean="0"/>
              <a:t>вихованні </a:t>
            </a:r>
            <a:r>
              <a:rPr lang="uk-UA" b="1" i="1" dirty="0" smtClean="0"/>
              <a:t>учнів</a:t>
            </a:r>
            <a:endParaRPr lang="ru-RU" b="1" i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6340-A13F-4956-971A-9223AAA19542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143108" y="142852"/>
            <a:ext cx="6786610" cy="357190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Содержимое 6" descr="DSCF576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643570" y="1000108"/>
            <a:ext cx="333377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1 клас.jpg"/>
          <p:cNvPicPr>
            <a:picLocks noChangeAspect="1"/>
          </p:cNvPicPr>
          <p:nvPr/>
        </p:nvPicPr>
        <p:blipFill>
          <a:blip r:embed="rId3" cstate="print"/>
          <a:srcRect r="13220" b="11370"/>
          <a:stretch>
            <a:fillRect/>
          </a:stretch>
        </p:blipFill>
        <p:spPr>
          <a:xfrm>
            <a:off x="4429124" y="3643314"/>
            <a:ext cx="3929090" cy="2742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100_09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285728"/>
            <a:ext cx="257175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857232"/>
            <a:ext cx="2714644" cy="1571636"/>
          </a:xfrm>
        </p:spPr>
        <p:txBody>
          <a:bodyPr lIns="0" tIns="0" rIns="0" bIns="0" anchor="t" anchorCtr="0">
            <a:noAutofit/>
          </a:bodyPr>
          <a:lstStyle/>
          <a:p>
            <a:pPr algn="ctr"/>
            <a:r>
              <a:rPr lang="uk-UA" sz="2800" dirty="0" smtClean="0"/>
              <a:t>Зібратися разом – 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>
                <a:solidFill>
                  <a:srgbClr val="7030A0"/>
                </a:solidFill>
              </a:rPr>
              <a:t>це </a:t>
            </a:r>
            <a:r>
              <a:rPr lang="uk-UA" sz="2800" dirty="0" smtClean="0">
                <a:solidFill>
                  <a:srgbClr val="7030A0"/>
                </a:solidFill>
              </a:rPr>
              <a:t>початок, 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триматися </a:t>
            </a:r>
            <a:r>
              <a:rPr lang="uk-UA" sz="2800" dirty="0" smtClean="0"/>
              <a:t>разом – 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>
                <a:solidFill>
                  <a:srgbClr val="7030A0"/>
                </a:solidFill>
              </a:rPr>
              <a:t>це </a:t>
            </a:r>
            <a:r>
              <a:rPr lang="uk-UA" sz="2800" dirty="0" smtClean="0">
                <a:solidFill>
                  <a:srgbClr val="7030A0"/>
                </a:solidFill>
              </a:rPr>
              <a:t>прогрес, 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працювати </a:t>
            </a:r>
            <a:r>
              <a:rPr lang="uk-UA" sz="2800" dirty="0" smtClean="0"/>
              <a:t>разом – 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>
                <a:solidFill>
                  <a:srgbClr val="7030A0"/>
                </a:solidFill>
              </a:rPr>
              <a:t>це успіх!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1800" dirty="0" smtClean="0"/>
              <a:t>(Генрі </a:t>
            </a:r>
            <a:r>
              <a:rPr lang="uk-UA" sz="1800" dirty="0" smtClean="0"/>
              <a:t>Форд</a:t>
            </a:r>
            <a:r>
              <a:rPr lang="uk-UA" sz="1800" dirty="0" smtClean="0"/>
              <a:t>, 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американський підприємець</a:t>
            </a:r>
            <a:r>
              <a:rPr lang="uk-UA" sz="1800" dirty="0" smtClean="0"/>
              <a:t>)</a:t>
            </a:r>
            <a:endParaRPr lang="ru-RU" sz="1800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285720" y="6097924"/>
            <a:ext cx="2571768" cy="45719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1800" b="1" i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6340-A13F-4956-971A-9223AAA19542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143108" y="142852"/>
            <a:ext cx="6786610" cy="357190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100_1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857232"/>
            <a:ext cx="6013146" cy="45098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6340-A13F-4956-971A-9223AAA19542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228600"/>
            <a:ext cx="8501122" cy="6057920"/>
          </a:xfrm>
        </p:spPr>
        <p:txBody>
          <a:bodyPr anchor="ctr" anchorCtr="0">
            <a:normAutofit/>
          </a:bodyPr>
          <a:lstStyle/>
          <a:p>
            <a:r>
              <a:rPr lang="uk-UA" sz="8000" dirty="0" smtClean="0"/>
              <a:t>Дякую </a:t>
            </a:r>
            <a:br>
              <a:rPr lang="uk-UA" sz="8000" dirty="0" smtClean="0"/>
            </a:br>
            <a:r>
              <a:rPr lang="uk-UA" sz="8000" dirty="0" smtClean="0"/>
              <a:t>за </a:t>
            </a:r>
            <a:br>
              <a:rPr lang="uk-UA" sz="8000" dirty="0" smtClean="0"/>
            </a:br>
            <a:r>
              <a:rPr lang="uk-UA" sz="8000" dirty="0" smtClean="0"/>
              <a:t>увагу!</a:t>
            </a:r>
            <a:endParaRPr lang="ru-RU" sz="8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6340-A13F-4956-971A-9223AAA19542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2313" y="428604"/>
            <a:ext cx="7772400" cy="1524000"/>
          </a:xfrm>
        </p:spPr>
        <p:txBody>
          <a:bodyPr anchor="ctr" anchorCtr="0"/>
          <a:lstStyle/>
          <a:p>
            <a:r>
              <a:rPr lang="uk-UA" dirty="0" smtClean="0"/>
              <a:t>Сучасний урок: вимоги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643182"/>
            <a:ext cx="62865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8038" indent="-363538">
              <a:spcAft>
                <a:spcPts val="1200"/>
              </a:spcAft>
            </a:pPr>
            <a:r>
              <a:rPr lang="uk-UA" sz="3600" b="1" i="1" dirty="0" smtClean="0">
                <a:solidFill>
                  <a:srgbClr val="002060"/>
                </a:solidFill>
              </a:rPr>
              <a:t>	</a:t>
            </a:r>
          </a:p>
          <a:p>
            <a:pPr marL="808038" indent="-363538">
              <a:spcAft>
                <a:spcPts val="1200"/>
              </a:spcAft>
              <a:buFont typeface="Wingdings" pitchFamily="2" charset="2"/>
              <a:buChar char="ü"/>
            </a:pPr>
            <a:r>
              <a:rPr lang="uk-UA" sz="3600" b="1" i="1" dirty="0" err="1" smtClean="0">
                <a:solidFill>
                  <a:srgbClr val="002060"/>
                </a:solidFill>
              </a:rPr>
              <a:t>загальнопедагогічні</a:t>
            </a:r>
            <a:endParaRPr lang="uk-UA" sz="3600" b="1" i="1" dirty="0" smtClean="0">
              <a:solidFill>
                <a:srgbClr val="002060"/>
              </a:solidFill>
            </a:endParaRPr>
          </a:p>
          <a:p>
            <a:pPr marL="808038" indent="-363538">
              <a:spcAft>
                <a:spcPts val="1200"/>
              </a:spcAft>
              <a:buFont typeface="Wingdings" pitchFamily="2" charset="2"/>
              <a:buChar char="ü"/>
            </a:pPr>
            <a:r>
              <a:rPr lang="uk-UA" sz="3600" b="1" i="1" dirty="0" smtClean="0">
                <a:solidFill>
                  <a:srgbClr val="002060"/>
                </a:solidFill>
              </a:rPr>
              <a:t>дидактичні</a:t>
            </a:r>
          </a:p>
          <a:p>
            <a:pPr marL="808038" indent="-363538">
              <a:spcAft>
                <a:spcPts val="1200"/>
              </a:spcAft>
              <a:buFont typeface="Wingdings" pitchFamily="2" charset="2"/>
              <a:buChar char="ü"/>
            </a:pPr>
            <a:r>
              <a:rPr lang="uk-UA" sz="3600" b="1" i="1" dirty="0" smtClean="0">
                <a:solidFill>
                  <a:srgbClr val="002060"/>
                </a:solidFill>
              </a:rPr>
              <a:t>психологічні</a:t>
            </a:r>
          </a:p>
          <a:p>
            <a:pPr marL="808038" indent="-363538">
              <a:spcAft>
                <a:spcPts val="1200"/>
              </a:spcAft>
              <a:buFont typeface="Wingdings" pitchFamily="2" charset="2"/>
              <a:buChar char="ü"/>
            </a:pPr>
            <a:r>
              <a:rPr lang="uk-UA" sz="3600" b="1" i="1" dirty="0" smtClean="0">
                <a:solidFill>
                  <a:srgbClr val="002060"/>
                </a:solidFill>
              </a:rPr>
              <a:t> гігієнічні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348" y="6286520"/>
            <a:ext cx="849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/>
              <a:t>Учитель </a:t>
            </a:r>
            <a:r>
              <a:rPr lang="uk-UA" b="1" i="1" dirty="0" smtClean="0"/>
              <a:t>до уроку готується усе своє </a:t>
            </a:r>
            <a:r>
              <a:rPr lang="uk-UA" b="1" i="1" dirty="0" smtClean="0"/>
              <a:t>життя </a:t>
            </a:r>
            <a:r>
              <a:rPr lang="uk-UA" dirty="0" smtClean="0"/>
              <a:t>(В.Сухомлинський)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2714644" cy="2214578"/>
          </a:xfrm>
        </p:spPr>
        <p:txBody>
          <a:bodyPr lIns="0" tIns="0" rIns="0" bIns="0" anchor="t" anchorCtr="0">
            <a:noAutofit/>
          </a:bodyPr>
          <a:lstStyle/>
          <a:p>
            <a:r>
              <a:rPr lang="uk-UA" sz="1600" dirty="0" smtClean="0"/>
              <a:t>розробка  системи взаємодій учителя  та учнів, яка дозволяє  досягти чітко сформульованої мети навчально-виховного процесу</a:t>
            </a:r>
            <a:endParaRPr lang="ru-RU" sz="2600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142844" y="3429000"/>
            <a:ext cx="2714644" cy="2697163"/>
          </a:xfrm>
        </p:spPr>
        <p:txBody>
          <a:bodyPr>
            <a:noAutofit/>
          </a:bodyPr>
          <a:lstStyle/>
          <a:p>
            <a:r>
              <a:rPr lang="uk-UA" b="1" i="1" dirty="0" smtClean="0"/>
              <a:t>Функція проектування займає не менше 25% часу професійної </a:t>
            </a:r>
            <a:r>
              <a:rPr lang="uk-UA" b="1" i="1" dirty="0" smtClean="0"/>
              <a:t>діяльності  вчителя</a:t>
            </a:r>
          </a:p>
          <a:p>
            <a:r>
              <a:rPr lang="uk-UA" b="1" i="1" dirty="0" smtClean="0"/>
              <a:t> </a:t>
            </a:r>
            <a:r>
              <a:rPr lang="uk-UA" b="1" i="1" dirty="0" smtClean="0"/>
              <a:t>(</a:t>
            </a:r>
            <a:r>
              <a:rPr lang="uk-UA" b="1" i="1" dirty="0" smtClean="0"/>
              <a:t>за  </a:t>
            </a:r>
            <a:r>
              <a:rPr lang="uk-UA" b="1" i="1" dirty="0" smtClean="0"/>
              <a:t>В. </a:t>
            </a:r>
            <a:r>
              <a:rPr lang="uk-UA" b="1" i="1" dirty="0" err="1" smtClean="0"/>
              <a:t>Безруковою</a:t>
            </a:r>
            <a:r>
              <a:rPr lang="uk-UA" b="1" i="1" dirty="0" smtClean="0"/>
              <a:t>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6340-A13F-4956-971A-9223AAA19542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143108" y="142852"/>
            <a:ext cx="6786610" cy="357190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Педагогічне проектування -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Содержимое 8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500174"/>
            <a:ext cx="4286280" cy="41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43240" y="857232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Етапи  педагогічного проектування: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6357958"/>
            <a:ext cx="8572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smtClean="0"/>
              <a:t>Кого боги хочуть покарати, того вони роблять педагогом (Сенека)</a:t>
            </a:r>
            <a:endParaRPr lang="ru-RU" sz="1600" b="1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3143240" cy="990600"/>
          </a:xfrm>
        </p:spPr>
        <p:txBody>
          <a:bodyPr tIns="0" bIns="0" anchor="t" anchorCtr="0">
            <a:normAutofit/>
          </a:bodyPr>
          <a:lstStyle/>
          <a:p>
            <a:pPr algn="ctr"/>
            <a:r>
              <a:rPr lang="uk-UA" sz="2800" dirty="0" smtClean="0"/>
              <a:t>Моделювання уроку</a:t>
            </a:r>
            <a:endParaRPr lang="ru-RU" sz="2800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142844" y="1785926"/>
            <a:ext cx="2714644" cy="457203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uk-UA" sz="1800" b="1" i="1" dirty="0" smtClean="0"/>
              <a:t>Місце уроку в межах курсу, </a:t>
            </a:r>
            <a:r>
              <a:rPr lang="uk-UA" sz="1800" b="1" i="1" dirty="0" smtClean="0"/>
              <a:t>розділу</a:t>
            </a:r>
            <a:endParaRPr lang="uk-UA" sz="1800" b="1" i="1" dirty="0" smtClean="0"/>
          </a:p>
          <a:p>
            <a:pPr>
              <a:buFontTx/>
              <a:buChar char="-"/>
            </a:pPr>
            <a:r>
              <a:rPr lang="uk-UA" sz="1800" b="1" i="1" dirty="0" smtClean="0"/>
              <a:t>Мета</a:t>
            </a:r>
            <a:endParaRPr lang="uk-UA" sz="1800" b="1" i="1" dirty="0" smtClean="0"/>
          </a:p>
          <a:p>
            <a:pPr>
              <a:buFontTx/>
              <a:buChar char="-"/>
            </a:pPr>
            <a:r>
              <a:rPr lang="uk-UA" sz="1800" b="1" i="1" dirty="0" smtClean="0"/>
              <a:t>Відбір  методичної </a:t>
            </a:r>
            <a:r>
              <a:rPr lang="uk-UA" sz="1800" b="1" i="1" dirty="0" smtClean="0"/>
              <a:t>літератури,ідей </a:t>
            </a:r>
            <a:r>
              <a:rPr lang="uk-UA" sz="1800" b="1" i="1" dirty="0" smtClean="0"/>
              <a:t>власного </a:t>
            </a:r>
            <a:r>
              <a:rPr lang="uk-UA" sz="1800" b="1" i="1" dirty="0" smtClean="0"/>
              <a:t>досвіду</a:t>
            </a:r>
            <a:endParaRPr lang="uk-UA" sz="1800" b="1" i="1" dirty="0" smtClean="0"/>
          </a:p>
          <a:p>
            <a:pPr>
              <a:buFontTx/>
              <a:buChar char="-"/>
            </a:pPr>
            <a:r>
              <a:rPr lang="uk-UA" sz="1800" b="1" i="1" dirty="0" smtClean="0"/>
              <a:t>Визначення типу і форми </a:t>
            </a:r>
            <a:r>
              <a:rPr lang="uk-UA" sz="1800" b="1" i="1" dirty="0" smtClean="0"/>
              <a:t>уроку</a:t>
            </a:r>
            <a:endParaRPr lang="uk-UA" sz="1800" b="1" i="1" dirty="0" smtClean="0"/>
          </a:p>
          <a:p>
            <a:pPr>
              <a:buFontTx/>
              <a:buChar char="-"/>
            </a:pPr>
            <a:r>
              <a:rPr lang="uk-UA" sz="1800" b="1" i="1" dirty="0" smtClean="0"/>
              <a:t>Матеріальна база</a:t>
            </a:r>
          </a:p>
          <a:p>
            <a:pPr>
              <a:buFontTx/>
              <a:buChar char="-"/>
            </a:pPr>
            <a:r>
              <a:rPr lang="uk-UA" sz="1800" b="1" i="1" dirty="0" smtClean="0"/>
              <a:t>Інформаційні джерела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6340-A13F-4956-971A-9223AAA19542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143108" y="142852"/>
            <a:ext cx="6786610" cy="357190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Етапи проектування </a:t>
            </a:r>
            <a:r>
              <a:rPr kumimoji="0" lang="uk-UA" sz="24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уроку  (1)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Содержимое 11" descr="IMG_049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857885" y="2536049"/>
            <a:ext cx="3286116" cy="2464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DSC_0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571480"/>
            <a:ext cx="3391266" cy="225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DSCF57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4214818"/>
            <a:ext cx="3333742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2857488" cy="1428760"/>
          </a:xfrm>
        </p:spPr>
        <p:txBody>
          <a:bodyPr lIns="0" tIns="0" rIns="0" bIns="0" anchor="t" anchorCtr="0">
            <a:noAutofit/>
          </a:bodyPr>
          <a:lstStyle/>
          <a:p>
            <a:pPr algn="ctr"/>
            <a:r>
              <a:rPr lang="uk-UA" sz="3200" dirty="0" smtClean="0"/>
              <a:t> </a:t>
            </a:r>
            <a:r>
              <a:rPr lang="uk-UA" sz="3000" dirty="0" smtClean="0"/>
              <a:t>Створення проекту уроку </a:t>
            </a:r>
            <a:endParaRPr lang="ru-RU" sz="3000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142844" y="2000240"/>
            <a:ext cx="2714644" cy="4357718"/>
          </a:xfrm>
        </p:spPr>
        <p:txBody>
          <a:bodyPr>
            <a:noAutofit/>
          </a:bodyPr>
          <a:lstStyle/>
          <a:p>
            <a:r>
              <a:rPr lang="uk-UA" b="1" i="1" dirty="0" smtClean="0"/>
              <a:t>Постановка завдань уроку </a:t>
            </a:r>
          </a:p>
          <a:p>
            <a:r>
              <a:rPr lang="uk-UA" b="1" i="1" dirty="0" smtClean="0"/>
              <a:t>С</a:t>
            </a:r>
            <a:r>
              <a:rPr lang="uk-UA" b="1" i="1" dirty="0" smtClean="0"/>
              <a:t>піввідношення </a:t>
            </a:r>
            <a:r>
              <a:rPr lang="uk-UA" b="1" i="1" dirty="0" smtClean="0"/>
              <a:t>мети уроку й інтересів та мотивів учнів</a:t>
            </a:r>
          </a:p>
          <a:p>
            <a:r>
              <a:rPr lang="uk-UA" b="1" i="1" dirty="0" smtClean="0"/>
              <a:t>М</a:t>
            </a:r>
            <a:r>
              <a:rPr lang="uk-UA" b="1" i="1" dirty="0" smtClean="0"/>
              <a:t>ожливість </a:t>
            </a:r>
            <a:r>
              <a:rPr lang="uk-UA" b="1" i="1" dirty="0" smtClean="0"/>
              <a:t>перевірки цієї мети наприкінці уроку</a:t>
            </a:r>
          </a:p>
          <a:p>
            <a:r>
              <a:rPr lang="uk-UA" b="1" i="1" dirty="0" smtClean="0"/>
              <a:t>Опрацювання змістової частини матеріалу</a:t>
            </a:r>
          </a:p>
          <a:p>
            <a:r>
              <a:rPr lang="uk-UA" b="1" i="1" dirty="0" smtClean="0"/>
              <a:t>Визначення методів, прийомів роботи учнів зі змістом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6340-A13F-4956-971A-9223AAA19542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143108" y="142852"/>
            <a:ext cx="6786610" cy="357190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2400" b="1" dirty="0" smtClean="0">
                <a:solidFill>
                  <a:srgbClr val="FFFFFF"/>
                </a:solidFill>
              </a:rPr>
              <a:t>Етапи проектування уроку  (2)</a:t>
            </a:r>
            <a:endParaRPr lang="ru-RU" sz="2400" b="1" dirty="0">
              <a:solidFill>
                <a:srgbClr val="FFFFFF"/>
              </a:solidFill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642918"/>
            <a:ext cx="5234014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14282" y="6286520"/>
            <a:ext cx="919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smtClean="0"/>
              <a:t>Поганий учитель подає істину, хороший – учить її знаходити</a:t>
            </a:r>
            <a:r>
              <a:rPr lang="uk-UA" sz="1600" b="1" dirty="0" smtClean="0"/>
              <a:t>  </a:t>
            </a:r>
            <a:r>
              <a:rPr lang="uk-UA" dirty="0" smtClean="0"/>
              <a:t>(А.</a:t>
            </a:r>
            <a:r>
              <a:rPr lang="uk-UA" dirty="0" err="1" smtClean="0"/>
              <a:t>Дістерверг</a:t>
            </a:r>
            <a:r>
              <a:rPr lang="uk-UA" dirty="0" smtClean="0"/>
              <a:t>)</a:t>
            </a:r>
            <a:endParaRPr lang="ru-RU" dirty="0"/>
          </a:p>
        </p:txBody>
      </p:sp>
      <p:pic>
        <p:nvPicPr>
          <p:cNvPr id="8" name="Рисунок 7" descr="DSCF57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3929066"/>
            <a:ext cx="3119427" cy="2339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00_13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3929066"/>
            <a:ext cx="3071802" cy="2303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2928958" cy="1357322"/>
          </a:xfrm>
        </p:spPr>
        <p:txBody>
          <a:bodyPr tIns="0" bIns="0" anchor="t" anchorCtr="0">
            <a:noAutofit/>
          </a:bodyPr>
          <a:lstStyle/>
          <a:p>
            <a:pPr algn="ctr"/>
            <a:r>
              <a:rPr lang="uk-UA" sz="2800" dirty="0" err="1" smtClean="0"/>
              <a:t>Конструю-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err="1" smtClean="0"/>
              <a:t>вання</a:t>
            </a:r>
            <a:r>
              <a:rPr lang="uk-UA" sz="2800" dirty="0" smtClean="0"/>
              <a:t> 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уроку</a:t>
            </a:r>
            <a:endParaRPr lang="ru-RU" sz="2800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142844" y="2143116"/>
            <a:ext cx="2714644" cy="421484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uk-UA" sz="1800" b="1" i="1" dirty="0" smtClean="0"/>
              <a:t>Записана на папері послідовність дій учасників навчального процесу : </a:t>
            </a:r>
          </a:p>
          <a:p>
            <a:pPr>
              <a:buFontTx/>
              <a:buChar char="-"/>
            </a:pPr>
            <a:r>
              <a:rPr lang="uk-UA" sz="1800" b="1" i="1" dirty="0" smtClean="0"/>
              <a:t>план уроку, </a:t>
            </a:r>
          </a:p>
          <a:p>
            <a:pPr>
              <a:buFontTx/>
              <a:buChar char="-"/>
            </a:pPr>
            <a:r>
              <a:rPr lang="uk-UA" sz="1800" b="1" i="1" dirty="0" smtClean="0"/>
              <a:t>конспект, </a:t>
            </a:r>
          </a:p>
          <a:p>
            <a:pPr>
              <a:buFontTx/>
              <a:buChar char="-"/>
            </a:pPr>
            <a:r>
              <a:rPr lang="uk-UA" sz="1800" b="1" i="1" dirty="0" smtClean="0"/>
              <a:t>сценарій тощо.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6340-A13F-4956-971A-9223AAA19542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143108" y="142852"/>
            <a:ext cx="6786610" cy="357190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Етапи проектування </a:t>
            </a:r>
            <a:r>
              <a:rPr kumimoji="0" lang="uk-UA" sz="24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уроку (3)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Содержимое 7" descr="DSCF576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857884" y="1785926"/>
            <a:ext cx="3175000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14282" y="6215082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b="1" i="1" dirty="0" smtClean="0"/>
              <a:t>Мало знати, потрібно й використовувати. Мало бажати, потрібно </a:t>
            </a:r>
            <a:r>
              <a:rPr lang="uk-UA" sz="1600" b="1" i="1" dirty="0" smtClean="0"/>
              <a:t>й робити </a:t>
            </a:r>
            <a:r>
              <a:rPr lang="uk-UA" sz="1600" i="1" dirty="0" smtClean="0"/>
              <a:t>(Й.Гете</a:t>
            </a:r>
            <a:r>
              <a:rPr lang="uk-UA" sz="1600" i="1" dirty="0" smtClean="0"/>
              <a:t>)</a:t>
            </a:r>
            <a:endParaRPr lang="ru-RU" sz="1600" i="1" dirty="0"/>
          </a:p>
        </p:txBody>
      </p:sp>
      <p:pic>
        <p:nvPicPr>
          <p:cNvPr id="14" name="Рисунок 13" descr="100_05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4000504"/>
            <a:ext cx="3036563" cy="2277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100_09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642918"/>
            <a:ext cx="3000396" cy="2250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2714644" cy="4643470"/>
          </a:xfrm>
        </p:spPr>
        <p:txBody>
          <a:bodyPr lIns="0" tIns="0" rIns="0" bIns="0" anchor="t" anchorCtr="0">
            <a:noAutofit/>
          </a:bodyPr>
          <a:lstStyle/>
          <a:p>
            <a:r>
              <a:rPr lang="uk-UA" sz="1600" i="1" dirty="0" smtClean="0"/>
              <a:t>1.Знання законів психології та принципів </a:t>
            </a:r>
            <a:r>
              <a:rPr lang="uk-UA" sz="1600" i="1" dirty="0" smtClean="0"/>
              <a:t>дидактики</a:t>
            </a:r>
            <a:br>
              <a:rPr lang="uk-UA" sz="1600" i="1" dirty="0" smtClean="0"/>
            </a:br>
            <a:r>
              <a:rPr lang="uk-UA" sz="1600" i="1" dirty="0" smtClean="0"/>
              <a:t/>
            </a:r>
            <a:br>
              <a:rPr lang="uk-UA" sz="1600" i="1" dirty="0" smtClean="0"/>
            </a:br>
            <a:r>
              <a:rPr lang="uk-UA" sz="1600" i="1" dirty="0" smtClean="0"/>
              <a:t>2. Високий рівень </a:t>
            </a:r>
            <a:r>
              <a:rPr lang="uk-UA" sz="1600" i="1" dirty="0" smtClean="0"/>
              <a:t>науковості</a:t>
            </a:r>
            <a:br>
              <a:rPr lang="uk-UA" sz="1600" i="1" dirty="0" smtClean="0"/>
            </a:br>
            <a:r>
              <a:rPr lang="uk-UA" sz="1600" i="1" dirty="0" smtClean="0"/>
              <a:t/>
            </a:r>
            <a:br>
              <a:rPr lang="uk-UA" sz="1600" i="1" dirty="0" smtClean="0"/>
            </a:br>
            <a:r>
              <a:rPr lang="uk-UA" sz="1600" i="1" dirty="0" smtClean="0"/>
              <a:t>3. Контроль за якістю знань, вироблення вмінь і </a:t>
            </a:r>
            <a:r>
              <a:rPr lang="uk-UA" sz="1600" i="1" dirty="0" smtClean="0"/>
              <a:t>навичок</a:t>
            </a:r>
            <a:br>
              <a:rPr lang="uk-UA" sz="1600" i="1" dirty="0" smtClean="0"/>
            </a:br>
            <a:r>
              <a:rPr lang="uk-UA" sz="1600" i="1" dirty="0" smtClean="0"/>
              <a:t/>
            </a:r>
            <a:br>
              <a:rPr lang="uk-UA" sz="1600" i="1" dirty="0" smtClean="0"/>
            </a:br>
            <a:r>
              <a:rPr lang="uk-UA" sz="1600" i="1" dirty="0" smtClean="0"/>
              <a:t>4.  дидактична цілеспрямованість (учні повинні знати мету уроку, кожного завдання</a:t>
            </a:r>
            <a:r>
              <a:rPr lang="uk-UA" sz="1600" i="1" dirty="0" smtClean="0"/>
              <a:t>)</a:t>
            </a:r>
            <a:br>
              <a:rPr lang="uk-UA" sz="1600" i="1" dirty="0" smtClean="0"/>
            </a:br>
            <a:r>
              <a:rPr lang="uk-UA" sz="1600" i="1" dirty="0" smtClean="0"/>
              <a:t/>
            </a:r>
            <a:br>
              <a:rPr lang="uk-UA" sz="1600" i="1" dirty="0" smtClean="0"/>
            </a:br>
            <a:r>
              <a:rPr lang="uk-UA" sz="1600" i="1" dirty="0" smtClean="0"/>
              <a:t>5. використовувати раціональні способи  пізнавальної  та практичної </a:t>
            </a:r>
            <a:r>
              <a:rPr lang="uk-UA" sz="1600" i="1" dirty="0" smtClean="0"/>
              <a:t>діяльності,</a:t>
            </a:r>
            <a:br>
              <a:rPr lang="uk-UA" sz="1600" i="1" dirty="0" smtClean="0"/>
            </a:br>
            <a:r>
              <a:rPr lang="uk-UA" sz="1600" i="1" dirty="0" smtClean="0"/>
              <a:t> </a:t>
            </a:r>
            <a:r>
              <a:rPr lang="uk-UA" sz="1600" i="1" dirty="0" smtClean="0"/>
              <a:t>формувати культуру праці</a:t>
            </a:r>
            <a:endParaRPr lang="ru-RU" sz="1600" i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6340-A13F-4956-971A-9223AAA19542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143108" y="142852"/>
            <a:ext cx="6786610" cy="357190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Вимоги до сучасного  уроку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381000" y="6072206"/>
            <a:ext cx="2362200" cy="5395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3" name="Содержимое 12" descr="IMG_278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4429131"/>
            <a:ext cx="3071834" cy="2303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00B12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500042"/>
            <a:ext cx="3298502" cy="2473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00B12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35935" y="2285992"/>
            <a:ext cx="3608065" cy="2706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2714644" cy="1571636"/>
          </a:xfrm>
        </p:spPr>
        <p:txBody>
          <a:bodyPr lIns="0" tIns="0" rIns="0" bIns="0" anchor="t" anchorCtr="0">
            <a:noAutofit/>
          </a:bodyPr>
          <a:lstStyle/>
          <a:p>
            <a:r>
              <a:rPr lang="uk-UA" sz="1800" i="1" dirty="0" smtClean="0"/>
              <a:t>6. Чітка структура уроку</a:t>
            </a:r>
            <a:br>
              <a:rPr lang="uk-UA" sz="1800" i="1" dirty="0" smtClean="0"/>
            </a:br>
            <a:r>
              <a:rPr lang="uk-UA" sz="1800" i="1" dirty="0" smtClean="0"/>
              <a:t/>
            </a:r>
            <a:br>
              <a:rPr lang="uk-UA" sz="1800" i="1" dirty="0" smtClean="0"/>
            </a:br>
            <a:r>
              <a:rPr lang="uk-UA" sz="1800" i="1" dirty="0" smtClean="0"/>
              <a:t>7. Доцільність добору засобів і прийомів навчання для уроку і кожного його етапу</a:t>
            </a:r>
            <a:endParaRPr lang="ru-RU" sz="1800" i="1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214282" y="3000372"/>
            <a:ext cx="2643206" cy="3571900"/>
          </a:xfrm>
        </p:spPr>
        <p:txBody>
          <a:bodyPr>
            <a:noAutofit/>
          </a:bodyPr>
          <a:lstStyle/>
          <a:p>
            <a:r>
              <a:rPr lang="uk-UA" sz="1800" b="1" i="1" dirty="0" smtClean="0"/>
              <a:t>8. Нестандартні форми проведення уроку </a:t>
            </a:r>
          </a:p>
          <a:p>
            <a:r>
              <a:rPr lang="uk-UA" sz="1800" b="1" i="1" dirty="0" smtClean="0"/>
              <a:t>9. Здійснення </a:t>
            </a:r>
            <a:r>
              <a:rPr lang="uk-UA" sz="1800" b="1" i="1" dirty="0" err="1" smtClean="0"/>
              <a:t>міжпредметних</a:t>
            </a:r>
            <a:r>
              <a:rPr lang="uk-UA" sz="1800" b="1" i="1" dirty="0" smtClean="0"/>
              <a:t> зв'язків </a:t>
            </a:r>
          </a:p>
          <a:p>
            <a:r>
              <a:rPr lang="uk-UA" sz="1800" b="1" i="1" dirty="0" smtClean="0"/>
              <a:t>10. Врахування принципів </a:t>
            </a:r>
            <a:r>
              <a:rPr lang="uk-UA" sz="1800" b="1" i="1" smtClean="0"/>
              <a:t>диференціації </a:t>
            </a:r>
            <a:r>
              <a:rPr lang="uk-UA" sz="1800" b="1" i="1" smtClean="0"/>
              <a:t> та індивідуалізації </a:t>
            </a:r>
            <a:endParaRPr lang="uk-UA" sz="1800" b="1" i="1" dirty="0" smtClean="0"/>
          </a:p>
          <a:p>
            <a:endParaRPr lang="uk-UA" sz="1800" b="1" i="1" dirty="0" smtClean="0"/>
          </a:p>
          <a:p>
            <a:endParaRPr lang="uk-UA" sz="1800" b="1" i="1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6340-A13F-4956-971A-9223AAA19542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143108" y="142852"/>
            <a:ext cx="6786610" cy="357190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Содержимое 12" descr="100_080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572132" y="500042"/>
            <a:ext cx="3357593" cy="2518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IMG_26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3143248"/>
            <a:ext cx="4143372" cy="3107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2500330" cy="990600"/>
          </a:xfrm>
        </p:spPr>
        <p:txBody>
          <a:bodyPr lIns="0" tIns="0" rIns="0" bIns="0" anchor="t" anchorCtr="0">
            <a:noAutofit/>
          </a:bodyPr>
          <a:lstStyle/>
          <a:p>
            <a:r>
              <a:rPr lang="uk-UA" sz="1800" i="1" dirty="0" smtClean="0"/>
              <a:t>11. Гігієна розумової праці, шкільної гігієни; попередження перевантаження, </a:t>
            </a:r>
            <a:r>
              <a:rPr lang="uk-UA" sz="1800" i="1" dirty="0" smtClean="0"/>
              <a:t/>
            </a:r>
            <a:br>
              <a:rPr lang="uk-UA" sz="1800" i="1" dirty="0" smtClean="0"/>
            </a:br>
            <a:r>
              <a:rPr lang="uk-UA" sz="1800" i="1" dirty="0" smtClean="0"/>
              <a:t>стомлюваності </a:t>
            </a:r>
            <a:r>
              <a:rPr lang="uk-UA" sz="1800" i="1" dirty="0" smtClean="0"/>
              <a:t>школярів</a:t>
            </a:r>
            <a:r>
              <a:rPr lang="uk-UA" sz="1800" dirty="0" smtClean="0"/>
              <a:t/>
            </a:r>
            <a:br>
              <a:rPr lang="uk-UA" sz="1800" dirty="0" smtClean="0"/>
            </a:br>
            <a:endParaRPr lang="ru-RU" sz="1800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214282" y="3000372"/>
            <a:ext cx="2786082" cy="3125791"/>
          </a:xfrm>
        </p:spPr>
        <p:txBody>
          <a:bodyPr>
            <a:noAutofit/>
          </a:bodyPr>
          <a:lstStyle/>
          <a:p>
            <a:r>
              <a:rPr lang="uk-UA" sz="1800" b="1" i="1" dirty="0" smtClean="0"/>
              <a:t>12. Створення оптимального  психологічного режиму на уроці (атмосфера доброзичливості, </a:t>
            </a:r>
            <a:r>
              <a:rPr lang="uk-UA" sz="1800" b="1" i="1" dirty="0" smtClean="0"/>
              <a:t>   взаєморозуміння</a:t>
            </a:r>
            <a:r>
              <a:rPr lang="uk-UA" sz="1800" b="1" i="1" dirty="0" smtClean="0"/>
              <a:t>, </a:t>
            </a:r>
            <a:r>
              <a:rPr lang="uk-UA" sz="1800" b="1" i="1" dirty="0" smtClean="0"/>
              <a:t>   довіри</a:t>
            </a:r>
            <a:r>
              <a:rPr lang="uk-UA" sz="1800" b="1" i="1" dirty="0" smtClean="0"/>
              <a:t>, заохочення пізнавальних </a:t>
            </a:r>
            <a:r>
              <a:rPr lang="uk-UA" sz="1800" b="1" i="1" dirty="0" smtClean="0"/>
              <a:t> зусиль </a:t>
            </a:r>
            <a:r>
              <a:rPr lang="uk-UA" sz="1800" b="1" i="1" dirty="0" smtClean="0"/>
              <a:t>учнів)</a:t>
            </a:r>
          </a:p>
          <a:p>
            <a:endParaRPr lang="uk-UA" sz="1800" b="1" i="1" dirty="0" smtClean="0"/>
          </a:p>
          <a:p>
            <a:endParaRPr lang="uk-UA" sz="1800" b="1" i="1" dirty="0" smtClean="0"/>
          </a:p>
          <a:p>
            <a:endParaRPr lang="uk-UA" sz="1800" b="1" i="1" dirty="0" smtClean="0"/>
          </a:p>
          <a:p>
            <a:endParaRPr lang="uk-UA" sz="1800" b="1" i="1" dirty="0" smtClean="0"/>
          </a:p>
          <a:p>
            <a:endParaRPr lang="uk-UA" sz="1800" b="1" i="1" dirty="0" smtClean="0"/>
          </a:p>
          <a:p>
            <a:endParaRPr lang="ru-RU" sz="1800" b="1" i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6340-A13F-4956-971A-9223AAA19542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143108" y="142852"/>
            <a:ext cx="6786610" cy="357190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214282" y="6286520"/>
            <a:ext cx="8929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smtClean="0"/>
              <a:t>На думку вчителів, яйця курку не вчать, на думку учнів, курка не птах </a:t>
            </a:r>
            <a:r>
              <a:rPr lang="uk-UA" sz="1600" dirty="0" smtClean="0"/>
              <a:t>(О.</a:t>
            </a:r>
            <a:r>
              <a:rPr lang="uk-UA" sz="1600" dirty="0" err="1" smtClean="0"/>
              <a:t>Ботвінніков</a:t>
            </a:r>
            <a:r>
              <a:rPr lang="uk-UA" sz="1600" dirty="0" smtClean="0"/>
              <a:t>, інженер)</a:t>
            </a:r>
            <a:endParaRPr lang="ru-RU" sz="1600" dirty="0"/>
          </a:p>
        </p:txBody>
      </p:sp>
      <p:pic>
        <p:nvPicPr>
          <p:cNvPr id="15" name="Рисунок 14" descr="100_15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142852"/>
            <a:ext cx="3584286" cy="2688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100_08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24" y="3500438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100_08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1785926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926</TotalTime>
  <Words>409</Words>
  <Application>Microsoft Office PowerPoint</Application>
  <PresentationFormat>Экран (4:3)</PresentationFormat>
  <Paragraphs>82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Официальная</vt:lpstr>
      <vt:lpstr>СУЧАСНИЙ   УРОК: проблеми, пошуки,  знахідки, перспективи</vt:lpstr>
      <vt:lpstr>Сучасний урок: вимоги</vt:lpstr>
      <vt:lpstr>розробка  системи взаємодій учителя  та учнів, яка дозволяє  досягти чітко сформульованої мети навчально-виховного процесу</vt:lpstr>
      <vt:lpstr>Моделювання уроку</vt:lpstr>
      <vt:lpstr> Створення проекту уроку </vt:lpstr>
      <vt:lpstr>Конструю- вання  уроку</vt:lpstr>
      <vt:lpstr>1.Знання законів психології та принципів дидактики  2. Високий рівень науковості  3. Контроль за якістю знань, вироблення вмінь і навичок  4.  дидактична цілеспрямованість (учні повинні знати мету уроку, кожного завдання)  5. використовувати раціональні способи  пізнавальної  та практичної діяльності,  формувати культуру праці</vt:lpstr>
      <vt:lpstr>6. Чітка структура уроку  7. Доцільність добору засобів і прийомів навчання для уроку і кожного його етапу</vt:lpstr>
      <vt:lpstr>11. Гігієна розумової праці, шкільної гігієни; попередження перевантаження,  стомлюваності школярів </vt:lpstr>
      <vt:lpstr>13.  Дотримання технологічних вимог: робоче місце вчителя  та  учня, мобілізуючий початок уроку, раціональне використання дошки, наочності, ТЗН, дозування праці на кожному етапі з урахуванням індивідуальних можливостей учнів</vt:lpstr>
      <vt:lpstr>15. Результативність уроку :</vt:lpstr>
      <vt:lpstr>Зібратися разом –  це початок,  триматися разом –  це прогрес,  працювати разом –  це успіх!  (Генрі Форд,  американський підприємець)</vt:lpstr>
      <vt:lpstr>Дякую  за  увагу!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Вплив</dc:title>
  <dc:creator>Людмила</dc:creator>
  <cp:lastModifiedBy>Людмила</cp:lastModifiedBy>
  <cp:revision>125</cp:revision>
  <dcterms:created xsi:type="dcterms:W3CDTF">2013-06-11T16:47:12Z</dcterms:created>
  <dcterms:modified xsi:type="dcterms:W3CDTF">2014-03-24T01:39:02Z</dcterms:modified>
</cp:coreProperties>
</file>