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73" r:id="rId3"/>
    <p:sldId id="257" r:id="rId4"/>
    <p:sldId id="276" r:id="rId5"/>
    <p:sldId id="258" r:id="rId6"/>
    <p:sldId id="274" r:id="rId7"/>
    <p:sldId id="259" r:id="rId8"/>
    <p:sldId id="279" r:id="rId9"/>
    <p:sldId id="280" r:id="rId10"/>
    <p:sldId id="281" r:id="rId11"/>
    <p:sldId id="282" r:id="rId12"/>
    <p:sldId id="267" r:id="rId13"/>
    <p:sldId id="268" r:id="rId14"/>
    <p:sldId id="270" r:id="rId15"/>
    <p:sldId id="283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A280A-7C3B-4B01-9E7D-D0E361A5C9DB}" type="datetimeFigureOut">
              <a:rPr lang="uk-UA" smtClean="0"/>
              <a:pPr/>
              <a:t>13.01.2011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C3E64-EAEB-4EFE-A6E1-1E03A3AC216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C3E64-EAEB-4EFE-A6E1-1E03A3AC216F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43D8-65A9-4434-8072-7637BD0452CE}" type="datetimeFigureOut">
              <a:rPr lang="uk-UA" smtClean="0"/>
              <a:pPr/>
              <a:t>13.01.2011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07E-320C-4FD2-8736-6DF45A4CAF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43D8-65A9-4434-8072-7637BD0452CE}" type="datetimeFigureOut">
              <a:rPr lang="uk-UA" smtClean="0"/>
              <a:pPr/>
              <a:t>13.01.2011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07E-320C-4FD2-8736-6DF45A4CAF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43D8-65A9-4434-8072-7637BD0452CE}" type="datetimeFigureOut">
              <a:rPr lang="uk-UA" smtClean="0"/>
              <a:pPr/>
              <a:t>13.01.2011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07E-320C-4FD2-8736-6DF45A4CAF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43D8-65A9-4434-8072-7637BD0452CE}" type="datetimeFigureOut">
              <a:rPr lang="uk-UA" smtClean="0"/>
              <a:pPr/>
              <a:t>13.01.2011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07E-320C-4FD2-8736-6DF45A4CAF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43D8-65A9-4434-8072-7637BD0452CE}" type="datetimeFigureOut">
              <a:rPr lang="uk-UA" smtClean="0"/>
              <a:pPr/>
              <a:t>13.01.2011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07E-320C-4FD2-8736-6DF45A4CAF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43D8-65A9-4434-8072-7637BD0452CE}" type="datetimeFigureOut">
              <a:rPr lang="uk-UA" smtClean="0"/>
              <a:pPr/>
              <a:t>13.01.2011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07E-320C-4FD2-8736-6DF45A4CAF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43D8-65A9-4434-8072-7637BD0452CE}" type="datetimeFigureOut">
              <a:rPr lang="uk-UA" smtClean="0"/>
              <a:pPr/>
              <a:t>13.01.2011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07E-320C-4FD2-8736-6DF45A4CAF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43D8-65A9-4434-8072-7637BD0452CE}" type="datetimeFigureOut">
              <a:rPr lang="uk-UA" smtClean="0"/>
              <a:pPr/>
              <a:t>13.01.2011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07E-320C-4FD2-8736-6DF45A4CAF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43D8-65A9-4434-8072-7637BD0452CE}" type="datetimeFigureOut">
              <a:rPr lang="uk-UA" smtClean="0"/>
              <a:pPr/>
              <a:t>13.01.2011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07E-320C-4FD2-8736-6DF45A4CAF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43D8-65A9-4434-8072-7637BD0452CE}" type="datetimeFigureOut">
              <a:rPr lang="uk-UA" smtClean="0"/>
              <a:pPr/>
              <a:t>13.01.2011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07E-320C-4FD2-8736-6DF45A4CAF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43D8-65A9-4434-8072-7637BD0452CE}" type="datetimeFigureOut">
              <a:rPr lang="uk-UA" smtClean="0"/>
              <a:pPr/>
              <a:t>13.01.2011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07E-320C-4FD2-8736-6DF45A4CAF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43D8-65A9-4434-8072-7637BD0452CE}" type="datetimeFigureOut">
              <a:rPr lang="uk-UA" smtClean="0"/>
              <a:pPr/>
              <a:t>13.01.2011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E07E-320C-4FD2-8736-6DF45A4CAFB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15.jpeg"/><Relationship Id="rId7" Type="http://schemas.openxmlformats.org/officeDocument/2006/relationships/image" Target="../media/image19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4.gi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3734971" cy="569386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Спеціалізована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школа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І-ІІІ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ступенів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з поглибленим вивченням інформаційних технологій та технологічних  дисциплін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с. </a:t>
            </a:r>
            <a:r>
              <a:rPr lang="uk-UA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Васильківці </a:t>
            </a:r>
            <a:endParaRPr lang="uk-UA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Гусятинського району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Тернопільської області</a:t>
            </a:r>
            <a:endParaRPr lang="uk-UA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57166"/>
            <a:ext cx="4448175" cy="5810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resiz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7956" y="-142900"/>
            <a:ext cx="2596044" cy="10937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521497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Позакласна робота та робота </a:t>
            </a:r>
          </a:p>
          <a:p>
            <a:pPr algn="ctr"/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 обдарованими школярами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2034" y="928670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Мета нашого виховання  - навчити дітей обходитись без нас.</a:t>
            </a:r>
          </a:p>
          <a:p>
            <a:r>
              <a:rPr lang="uk-UA" i="1" dirty="0" smtClean="0"/>
              <a:t>           Легуве.</a:t>
            </a:r>
            <a:endParaRPr lang="uk-UA" i="1" dirty="0"/>
          </a:p>
        </p:txBody>
      </p:sp>
      <p:pic>
        <p:nvPicPr>
          <p:cNvPr id="9" name="Picture 11" descr="ar2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214" y="6213498"/>
            <a:ext cx="573088" cy="57308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643702" y="6417254"/>
            <a:ext cx="1528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Зрайчик Г.М.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1643050"/>
            <a:ext cx="84296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     </a:t>
            </a:r>
            <a:r>
              <a:rPr lang="uk-UA" sz="2000" b="1" dirty="0" smtClean="0"/>
              <a:t>У  2007 році мною було створено історико-правознавчий клуб</a:t>
            </a:r>
          </a:p>
          <a:p>
            <a:r>
              <a:rPr lang="uk-UA" sz="2000" b="1" dirty="0" smtClean="0"/>
              <a:t> “ Геродот ”. Учасники клубу  займаються  випуском шкільної газети</a:t>
            </a:r>
          </a:p>
          <a:p>
            <a:r>
              <a:rPr lang="uk-UA" sz="2000" b="1" dirty="0" smtClean="0"/>
              <a:t> “ Історичний вісник ”, виготовляють історичні карти, переглядають історичні фільми,  беруть участь у різноманітних конкурсах. Учениця Кузьмак Христина зайняла І місце у конкурсі “ Голодомор 1932-1933 рр. Україна пам’ятає ” (2007/2008 н. р.), Козелко Ірина була відзначена у конкурсі  учнівської творчості, присвяченому  Шевченківським дням (2008/2009 н. р.) номінація “ Історія України і державотворення ”. </a:t>
            </a:r>
          </a:p>
          <a:p>
            <a:r>
              <a:rPr lang="uk-UA" sz="2000" b="1" dirty="0" smtClean="0"/>
              <a:t>    У 2010 /2011 н. р. учениця 10 класу Рогатинська Христина стала  переможцем цього ж конкурсу у номінації “ Історія України і державотворення ”. </a:t>
            </a:r>
          </a:p>
          <a:p>
            <a:r>
              <a:rPr lang="uk-UA" sz="2000" b="1" dirty="0" smtClean="0"/>
              <a:t>    Крім того,члени клубу “ Геродот ” беруть активну участь у  позакласній роботі. Вони є організаторами та учасниками  брейн-рингів, КВК, ігор</a:t>
            </a:r>
          </a:p>
          <a:p>
            <a:r>
              <a:rPr lang="uk-UA" sz="2000" b="1" dirty="0" smtClean="0"/>
              <a:t> “ Що? Де? Коли? ” та “ Щасливий випадок ”; охоче допомагають в організації відзначення  важливих історичних дат та подій.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resiz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7956" y="0"/>
            <a:ext cx="2596044" cy="10937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357166"/>
            <a:ext cx="403290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Вікторина</a:t>
            </a:r>
          </a:p>
          <a:p>
            <a:pPr algn="ctr"/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« Історична мозаїка»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Администратор\Рабочий стол\різні фотографії\феміда\100_07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470" y="1357298"/>
            <a:ext cx="4095778" cy="3071834"/>
          </a:xfrm>
          <a:prstGeom prst="horizontalScroll">
            <a:avLst/>
          </a:prstGeom>
          <a:noFill/>
        </p:spPr>
      </p:pic>
      <p:pic>
        <p:nvPicPr>
          <p:cNvPr id="1027" name="Picture 3" descr="C:\Documents and Settings\Администратор\Рабочий стол\різні фотографії\феміда\100_07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071546"/>
            <a:ext cx="4056720" cy="2857520"/>
          </a:xfrm>
          <a:prstGeom prst="verticalScroll">
            <a:avLst/>
          </a:prstGeom>
          <a:noFill/>
        </p:spPr>
      </p:pic>
      <p:pic>
        <p:nvPicPr>
          <p:cNvPr id="1028" name="Picture 4" descr="C:\Documents and Settings\Администратор\Рабочий стол\різні фотографії\феміда\100_07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143380"/>
            <a:ext cx="3429024" cy="2571768"/>
          </a:xfrm>
          <a:prstGeom prst="ribbon2">
            <a:avLst/>
          </a:prstGeom>
          <a:noFill/>
        </p:spPr>
      </p:pic>
      <p:pic>
        <p:nvPicPr>
          <p:cNvPr id="9" name="Picture 11" descr="ar2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58214" y="6213498"/>
            <a:ext cx="573088" cy="57308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643702" y="6286520"/>
            <a:ext cx="1528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Зрайчик Г.М.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resiz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596044" cy="10937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4514" y="285728"/>
            <a:ext cx="692948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Голодомор 1932-1933 рр…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100_07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36"/>
            <a:ext cx="3286148" cy="2463179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51" name="Picture 3" descr="100_07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142984"/>
            <a:ext cx="3241139" cy="2428892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52" name="Picture 4" descr="100_07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714752"/>
            <a:ext cx="3144653" cy="2357454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53" name="Picture 5" descr="100_076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143379"/>
            <a:ext cx="3171913" cy="237505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29058" y="1571612"/>
            <a:ext cx="13573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Вкраїна,</a:t>
            </a:r>
          </a:p>
          <a:p>
            <a:r>
              <a:rPr lang="en-US" b="1" dirty="0" smtClean="0"/>
              <a:t>XX </a:t>
            </a:r>
            <a:r>
              <a:rPr lang="uk-UA" b="1" dirty="0" smtClean="0"/>
              <a:t>століття.</a:t>
            </a:r>
          </a:p>
          <a:p>
            <a:r>
              <a:rPr lang="uk-UA" b="1" dirty="0" smtClean="0"/>
              <a:t>І не рік,  а </a:t>
            </a:r>
          </a:p>
          <a:p>
            <a:r>
              <a:rPr lang="uk-UA" b="1" dirty="0" smtClean="0"/>
              <a:t>криваве  клеймо</a:t>
            </a:r>
          </a:p>
          <a:p>
            <a:r>
              <a:rPr lang="uk-UA" b="1" dirty="0" smtClean="0"/>
              <a:t>“ Тридцять два – тридцять три ”</a:t>
            </a:r>
            <a:endParaRPr lang="uk-UA" b="1" dirty="0"/>
          </a:p>
        </p:txBody>
      </p:sp>
      <p:pic>
        <p:nvPicPr>
          <p:cNvPr id="2054" name="Picture 6" descr="HH02166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100" flipH="1">
            <a:off x="3801346" y="4438417"/>
            <a:ext cx="1195388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55" name="Picture 7" descr="HH02166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872526" flipH="1">
            <a:off x="4224499" y="4619622"/>
            <a:ext cx="1195388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1" name="Picture 11" descr="ar2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58214" y="6213498"/>
            <a:ext cx="573088" cy="57308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572264" y="6286520"/>
            <a:ext cx="1528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Зрайчик Г.М.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3571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i="1" dirty="0" smtClean="0">
                <a:solidFill>
                  <a:srgbClr val="000000"/>
                </a:solidFill>
              </a:rPr>
              <a:t>Щоб уникати помилок, треба набиратися досвіду; щоб набиратися досвіду, треба робити помилки.</a:t>
            </a:r>
            <a:endParaRPr lang="uk-UA" dirty="0"/>
          </a:p>
        </p:txBody>
      </p:sp>
      <p:pic>
        <p:nvPicPr>
          <p:cNvPr id="3" name="Picture 9" descr="resiz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596044" cy="10937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357298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Під час уроків  з використанням  групових методів роботи навчаю учнів:</a:t>
            </a:r>
            <a:endParaRPr lang="uk-UA" sz="3200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928662" y="2500307"/>
            <a:ext cx="721523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buFont typeface="Wingdings" pitchFamily="2" charset="2"/>
              <a:buChar char="Ø"/>
            </a:pPr>
            <a:r>
              <a:rPr lang="uk-UA" b="1" i="1" dirty="0">
                <a:solidFill>
                  <a:srgbClr val="000000"/>
                </a:solidFill>
              </a:rPr>
              <a:t>БУТИ ДЕМОКРАТИЧНИМИ, ВМІЛО ВИСЛОВЛЮВАТИ ВЛАСНУ </a:t>
            </a:r>
            <a:r>
              <a:rPr lang="uk-UA" b="1" i="1" dirty="0" smtClean="0">
                <a:solidFill>
                  <a:srgbClr val="000000"/>
                </a:solidFill>
              </a:rPr>
              <a:t>ДУМКУ;</a:t>
            </a:r>
            <a:endParaRPr lang="uk-UA" b="1" i="1" dirty="0">
              <a:solidFill>
                <a:srgbClr val="000000"/>
              </a:solidFill>
            </a:endParaRPr>
          </a:p>
          <a:p>
            <a:pPr defTabSz="912813"/>
            <a:endParaRPr lang="uk-UA" b="1" i="1" dirty="0">
              <a:solidFill>
                <a:srgbClr val="000000"/>
              </a:solidFill>
            </a:endParaRPr>
          </a:p>
          <a:p>
            <a:pPr defTabSz="912813">
              <a:buFont typeface="Wingdings" pitchFamily="2" charset="2"/>
              <a:buChar char="Ø"/>
            </a:pPr>
            <a:r>
              <a:rPr lang="uk-UA" b="1" i="1" dirty="0">
                <a:solidFill>
                  <a:srgbClr val="000000"/>
                </a:solidFill>
              </a:rPr>
              <a:t>САМОСТІЙНО ПРАЦЮВАТИ З </a:t>
            </a:r>
            <a:r>
              <a:rPr lang="uk-UA" b="1" i="1" dirty="0" smtClean="0">
                <a:solidFill>
                  <a:srgbClr val="000000"/>
                </a:solidFill>
              </a:rPr>
              <a:t>ПІДРУЧНИКАМИ, НАУКОВОЮ ТА </a:t>
            </a:r>
          </a:p>
          <a:p>
            <a:pPr defTabSz="912813"/>
            <a:r>
              <a:rPr lang="uk-UA" b="1" i="1" dirty="0" smtClean="0">
                <a:solidFill>
                  <a:srgbClr val="000000"/>
                </a:solidFill>
              </a:rPr>
              <a:t>    ДОВІДКОВОЮ  ЛІТЕРАТУРОЮ;</a:t>
            </a:r>
          </a:p>
          <a:p>
            <a:pPr defTabSz="912813"/>
            <a:endParaRPr lang="uk-UA" b="1" i="1" dirty="0">
              <a:solidFill>
                <a:srgbClr val="000000"/>
              </a:solidFill>
            </a:endParaRPr>
          </a:p>
          <a:p>
            <a:pPr defTabSz="912813">
              <a:buFont typeface="Wingdings" pitchFamily="2" charset="2"/>
              <a:buChar char="Ø"/>
            </a:pPr>
            <a:r>
              <a:rPr lang="uk-UA" b="1" i="1" dirty="0">
                <a:solidFill>
                  <a:srgbClr val="000000"/>
                </a:solidFill>
              </a:rPr>
              <a:t>КРИТИЧНО  ТА ЛОГІЧНО </a:t>
            </a:r>
            <a:r>
              <a:rPr lang="uk-UA" b="1" i="1" dirty="0" smtClean="0">
                <a:solidFill>
                  <a:srgbClr val="000000"/>
                </a:solidFill>
              </a:rPr>
              <a:t>МИСЛИТИ;</a:t>
            </a:r>
            <a:endParaRPr lang="uk-UA" b="1" i="1" dirty="0">
              <a:solidFill>
                <a:srgbClr val="000000"/>
              </a:solidFill>
            </a:endParaRPr>
          </a:p>
          <a:p>
            <a:pPr defTabSz="912813">
              <a:buFont typeface="Wingdings" pitchFamily="2" charset="2"/>
              <a:buChar char="Ø"/>
            </a:pPr>
            <a:endParaRPr lang="uk-UA" b="1" i="1" dirty="0">
              <a:solidFill>
                <a:srgbClr val="000000"/>
              </a:solidFill>
            </a:endParaRPr>
          </a:p>
          <a:p>
            <a:pPr defTabSz="912813">
              <a:buFont typeface="Wingdings" pitchFamily="2" charset="2"/>
              <a:buChar char="Ø"/>
            </a:pPr>
            <a:r>
              <a:rPr lang="uk-UA" b="1" i="1" dirty="0">
                <a:solidFill>
                  <a:srgbClr val="000000"/>
                </a:solidFill>
              </a:rPr>
              <a:t>СПОНУКАЮ ДО ПОШУКУ, ДОСЛІДЖЕНЬ, </a:t>
            </a:r>
            <a:r>
              <a:rPr lang="uk-UA" b="1" i="1" dirty="0" smtClean="0">
                <a:solidFill>
                  <a:srgbClr val="000000"/>
                </a:solidFill>
              </a:rPr>
              <a:t>ТВОРЧОСТІ;</a:t>
            </a:r>
          </a:p>
          <a:p>
            <a:pPr defTabSz="912813">
              <a:buFont typeface="Wingdings" pitchFamily="2" charset="2"/>
              <a:buChar char="Ø"/>
            </a:pPr>
            <a:endParaRPr lang="uk-UA" b="1" i="1" dirty="0">
              <a:solidFill>
                <a:srgbClr val="000000"/>
              </a:solidFill>
            </a:endParaRPr>
          </a:p>
          <a:p>
            <a:pPr defTabSz="912813">
              <a:buFont typeface="Wingdings" pitchFamily="2" charset="2"/>
              <a:buChar char="Ø"/>
            </a:pPr>
            <a:r>
              <a:rPr lang="uk-UA" b="1" i="1" dirty="0" smtClean="0">
                <a:solidFill>
                  <a:srgbClr val="000000"/>
                </a:solidFill>
              </a:rPr>
              <a:t> ЗАСТОСОВУВАТИ НАБУТІ </a:t>
            </a:r>
            <a:r>
              <a:rPr lang="uk-UA" b="1" i="1" dirty="0">
                <a:solidFill>
                  <a:srgbClr val="000000"/>
                </a:solidFill>
              </a:rPr>
              <a:t>ЗНАННЯ НА </a:t>
            </a:r>
            <a:r>
              <a:rPr lang="uk-UA" b="1" i="1" dirty="0" smtClean="0">
                <a:solidFill>
                  <a:srgbClr val="000000"/>
                </a:solidFill>
              </a:rPr>
              <a:t>ПРАКТИЦІ;</a:t>
            </a:r>
            <a:endParaRPr lang="uk-UA" b="1" i="1" dirty="0">
              <a:solidFill>
                <a:srgbClr val="000000"/>
              </a:solidFill>
            </a:endParaRPr>
          </a:p>
          <a:p>
            <a:pPr defTabSz="912813">
              <a:buFont typeface="Wingdings" pitchFamily="2" charset="2"/>
              <a:buChar char="Ø"/>
            </a:pPr>
            <a:endParaRPr lang="ru-RU" b="1" i="1" dirty="0">
              <a:solidFill>
                <a:srgbClr val="000000"/>
              </a:solidFill>
            </a:endParaRPr>
          </a:p>
          <a:p>
            <a:pPr defTabSz="912813">
              <a:buFont typeface="Wingdings" pitchFamily="2" charset="2"/>
              <a:buChar char="Ø"/>
            </a:pPr>
            <a:r>
              <a:rPr lang="ru-RU" b="1" i="1" dirty="0">
                <a:solidFill>
                  <a:srgbClr val="000000"/>
                </a:solidFill>
              </a:rPr>
              <a:t>УЗАГАЛЬНЮВАТИ МАТЕРІАЛ , РОБИТИ </a:t>
            </a:r>
            <a:r>
              <a:rPr lang="ru-RU" b="1" i="1" dirty="0" smtClean="0">
                <a:solidFill>
                  <a:srgbClr val="000000"/>
                </a:solidFill>
              </a:rPr>
              <a:t>ВИСНОВКИ;</a:t>
            </a:r>
          </a:p>
          <a:p>
            <a:pPr defTabSz="912813"/>
            <a:endParaRPr lang="ru-RU" b="1" i="1" dirty="0" smtClean="0">
              <a:solidFill>
                <a:srgbClr val="000000"/>
              </a:solidFill>
            </a:endParaRPr>
          </a:p>
          <a:p>
            <a:pPr defTabSz="912813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0000"/>
                </a:solidFill>
              </a:rPr>
              <a:t> </a:t>
            </a:r>
            <a:r>
              <a:rPr lang="uk-UA" b="1" i="1" dirty="0" smtClean="0">
                <a:solidFill>
                  <a:srgbClr val="000000"/>
                </a:solidFill>
              </a:rPr>
              <a:t>ВСТАНОВЛЮВАТИ ПРИЧИННО-НАСЛІДКОВІ ЗВЯ’ЗКИ.</a:t>
            </a:r>
            <a:endParaRPr lang="uk-UA" b="1" i="1" dirty="0">
              <a:solidFill>
                <a:srgbClr val="000000"/>
              </a:solidFill>
            </a:endParaRPr>
          </a:p>
          <a:p>
            <a:pPr defTabSz="912813"/>
            <a:endParaRPr lang="ru-RU" sz="1800" b="1" i="1" dirty="0">
              <a:solidFill>
                <a:srgbClr val="000000"/>
              </a:solidFill>
            </a:endParaRPr>
          </a:p>
          <a:p>
            <a:pPr defTabSz="912813"/>
            <a:endParaRPr lang="ru-RU" sz="1800" b="1" i="1" dirty="0"/>
          </a:p>
        </p:txBody>
      </p:sp>
      <p:pic>
        <p:nvPicPr>
          <p:cNvPr id="6" name="Picture 11" descr="ar2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214" y="6213498"/>
            <a:ext cx="573088" cy="5730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643702" y="6286520"/>
            <a:ext cx="1528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Зрайчик Г.М.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3" y="188913"/>
            <a:ext cx="6769119" cy="576262"/>
          </a:xfrm>
        </p:spPr>
        <p:txBody>
          <a:bodyPr>
            <a:normAutofit fontScale="90000"/>
          </a:bodyPr>
          <a:lstStyle/>
          <a:p>
            <a:r>
              <a:rPr lang="uk-UA" sz="2400" b="1" dirty="0"/>
              <a:t>При цьому  складаються такі </a:t>
            </a:r>
            <a:r>
              <a:rPr lang="uk-UA" sz="2400" b="1" dirty="0" smtClean="0"/>
              <a:t>відносини </a:t>
            </a:r>
            <a:r>
              <a:rPr lang="uk-UA" sz="2400" b="1" dirty="0"/>
              <a:t>з учнями:</a:t>
            </a:r>
            <a:r>
              <a:rPr lang="uk-UA" sz="4000" dirty="0"/>
              <a:t> </a:t>
            </a:r>
            <a:endParaRPr lang="ru-RU" sz="4000" dirty="0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860550" y="838200"/>
            <a:ext cx="2001838" cy="2952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uk-UA" sz="1800" b="1" dirty="0">
                <a:solidFill>
                  <a:schemeClr val="bg2"/>
                </a:solidFill>
                <a:latin typeface="Arial" charset="0"/>
              </a:rPr>
              <a:t>Учень</a:t>
            </a:r>
            <a:endParaRPr lang="ru-RU" sz="1800" b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6227763" y="830263"/>
            <a:ext cx="2001837" cy="2952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uk-UA" sz="1800" b="1" dirty="0">
                <a:solidFill>
                  <a:schemeClr val="bg2"/>
                </a:solidFill>
                <a:latin typeface="Arial" charset="0"/>
              </a:rPr>
              <a:t>Вчитель</a:t>
            </a:r>
            <a:endParaRPr lang="ru-RU" sz="1800" b="1" dirty="0">
              <a:solidFill>
                <a:schemeClr val="bg2"/>
              </a:solidFill>
              <a:latin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76375" y="1281113"/>
            <a:ext cx="7173913" cy="588962"/>
            <a:chOff x="204" y="981"/>
            <a:chExt cx="5261" cy="363"/>
          </a:xfrm>
        </p:grpSpPr>
        <p:sp>
          <p:nvSpPr>
            <p:cNvPr id="61446" name="Rectangle 6"/>
            <p:cNvSpPr>
              <a:spLocks noChangeArrowheads="1"/>
            </p:cNvSpPr>
            <p:nvPr/>
          </p:nvSpPr>
          <p:spPr bwMode="auto">
            <a:xfrm>
              <a:off x="3379" y="981"/>
              <a:ext cx="2086" cy="363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uk-UA" sz="1600" b="1" dirty="0">
                  <a:solidFill>
                    <a:schemeClr val="bg2"/>
                  </a:solidFill>
                  <a:latin typeface="Arial" charset="0"/>
                </a:rPr>
                <a:t>Допомагає учневі в цьому</a:t>
              </a:r>
              <a:endParaRPr lang="ru-RU" sz="1600" b="1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61447" name="Rectangle 7"/>
            <p:cNvSpPr>
              <a:spLocks noChangeArrowheads="1"/>
            </p:cNvSpPr>
            <p:nvPr/>
          </p:nvSpPr>
          <p:spPr bwMode="auto">
            <a:xfrm>
              <a:off x="204" y="981"/>
              <a:ext cx="2008" cy="363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uk-UA" sz="1500" b="1" dirty="0">
                  <a:solidFill>
                    <a:schemeClr val="bg2"/>
                  </a:solidFill>
                  <a:latin typeface="Arial" charset="0"/>
                </a:rPr>
                <a:t>Визначає мету діяльності</a:t>
              </a:r>
              <a:endParaRPr lang="ru-RU" sz="1500" b="1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61448" name="Line 8"/>
            <p:cNvSpPr>
              <a:spLocks noChangeShapeType="1"/>
            </p:cNvSpPr>
            <p:nvPr/>
          </p:nvSpPr>
          <p:spPr bwMode="auto">
            <a:xfrm>
              <a:off x="2160" y="1176"/>
              <a:ext cx="1272" cy="28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uk-UA"/>
            </a:p>
          </p:txBody>
        </p:sp>
      </p:grp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1476375" y="2163763"/>
            <a:ext cx="2566988" cy="5873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uk-UA" sz="1500" b="1" dirty="0">
                <a:solidFill>
                  <a:schemeClr val="bg2"/>
                </a:solidFill>
                <a:latin typeface="Arial" charset="0"/>
              </a:rPr>
              <a:t>Відкриває нові знання</a:t>
            </a:r>
            <a:endParaRPr lang="ru-RU" sz="1500" b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5862638" y="2163763"/>
            <a:ext cx="2787650" cy="5873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uk-UA" sz="1600" b="1" dirty="0">
                <a:solidFill>
                  <a:schemeClr val="bg2"/>
                </a:solidFill>
                <a:latin typeface="Arial" charset="0"/>
              </a:rPr>
              <a:t>Рекомендує джерела знань</a:t>
            </a:r>
            <a:endParaRPr lang="ru-RU" sz="1600" b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4043363" y="2455863"/>
            <a:ext cx="1819275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142976" y="3071810"/>
            <a:ext cx="7031038" cy="957263"/>
            <a:chOff x="204" y="2069"/>
            <a:chExt cx="5261" cy="590"/>
          </a:xfrm>
        </p:grpSpPr>
        <p:sp>
          <p:nvSpPr>
            <p:cNvPr id="61453" name="Rectangle 13"/>
            <p:cNvSpPr>
              <a:spLocks noChangeArrowheads="1"/>
            </p:cNvSpPr>
            <p:nvPr/>
          </p:nvSpPr>
          <p:spPr bwMode="auto">
            <a:xfrm>
              <a:off x="204" y="2069"/>
              <a:ext cx="1814" cy="545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uk-UA" sz="1500" b="1" dirty="0">
                  <a:solidFill>
                    <a:schemeClr val="bg2"/>
                  </a:solidFill>
                  <a:latin typeface="Arial" charset="0"/>
                </a:rPr>
                <a:t>Експериментує</a:t>
              </a:r>
              <a:endParaRPr lang="ru-RU" sz="1500" b="1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61454" name="Rectangle 14"/>
            <p:cNvSpPr>
              <a:spLocks noChangeArrowheads="1"/>
            </p:cNvSpPr>
            <p:nvPr/>
          </p:nvSpPr>
          <p:spPr bwMode="auto">
            <a:xfrm>
              <a:off x="3379" y="2069"/>
              <a:ext cx="2086" cy="59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uk-UA" sz="1400" b="1" dirty="0">
                <a:latin typeface="Arial" charset="0"/>
              </a:endParaRPr>
            </a:p>
            <a:p>
              <a:pPr algn="ctr"/>
              <a:r>
                <a:rPr lang="uk-UA" sz="1200" b="1" dirty="0">
                  <a:solidFill>
                    <a:schemeClr val="bg2"/>
                  </a:solidFill>
                  <a:latin typeface="Arial" charset="0"/>
                </a:rPr>
                <a:t>Розкриває можливі форми і </a:t>
              </a:r>
            </a:p>
            <a:p>
              <a:pPr algn="ctr"/>
              <a:r>
                <a:rPr lang="uk-UA" sz="1200" b="1" dirty="0">
                  <a:solidFill>
                    <a:schemeClr val="bg2"/>
                  </a:solidFill>
                  <a:latin typeface="Arial" charset="0"/>
                </a:rPr>
                <a:t>методи експерименту, допомагає </a:t>
              </a:r>
            </a:p>
            <a:p>
              <a:pPr algn="ctr"/>
              <a:r>
                <a:rPr lang="uk-UA" sz="1200" b="1" dirty="0">
                  <a:solidFill>
                    <a:schemeClr val="bg2"/>
                  </a:solidFill>
                  <a:latin typeface="Arial" charset="0"/>
                </a:rPr>
                <a:t>організувати пізнавально-трудову</a:t>
              </a:r>
            </a:p>
            <a:p>
              <a:pPr algn="ctr"/>
              <a:r>
                <a:rPr lang="uk-UA" sz="1200" b="1" dirty="0">
                  <a:solidFill>
                    <a:schemeClr val="bg2"/>
                  </a:solidFill>
                  <a:latin typeface="Arial" charset="0"/>
                </a:rPr>
                <a:t>діяльність </a:t>
              </a:r>
            </a:p>
            <a:p>
              <a:pPr algn="ctr"/>
              <a:endParaRPr lang="ru-RU" sz="1200" b="1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61455" name="Line 15"/>
            <p:cNvSpPr>
              <a:spLocks noChangeShapeType="1"/>
            </p:cNvSpPr>
            <p:nvPr/>
          </p:nvSpPr>
          <p:spPr bwMode="auto">
            <a:xfrm>
              <a:off x="2018" y="2296"/>
              <a:ext cx="1361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uk-UA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071538" y="4357694"/>
            <a:ext cx="7031038" cy="588962"/>
            <a:chOff x="204" y="2886"/>
            <a:chExt cx="5261" cy="363"/>
          </a:xfrm>
        </p:grpSpPr>
        <p:sp>
          <p:nvSpPr>
            <p:cNvPr id="61457" name="Rectangle 17"/>
            <p:cNvSpPr>
              <a:spLocks noChangeArrowheads="1"/>
            </p:cNvSpPr>
            <p:nvPr/>
          </p:nvSpPr>
          <p:spPr bwMode="auto">
            <a:xfrm>
              <a:off x="204" y="2886"/>
              <a:ext cx="1814" cy="363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uk-UA" sz="1800" b="1" dirty="0">
                  <a:solidFill>
                    <a:schemeClr val="bg2"/>
                  </a:solidFill>
                  <a:latin typeface="Arial" charset="0"/>
                </a:rPr>
                <a:t>Творчо працює</a:t>
              </a:r>
              <a:endParaRPr lang="ru-RU" sz="1800" b="1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61458" name="Rectangle 18"/>
            <p:cNvSpPr>
              <a:spLocks noChangeArrowheads="1"/>
            </p:cNvSpPr>
            <p:nvPr/>
          </p:nvSpPr>
          <p:spPr bwMode="auto">
            <a:xfrm>
              <a:off x="3379" y="2886"/>
              <a:ext cx="2086" cy="363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uk-UA" sz="1400" b="1" dirty="0">
                  <a:solidFill>
                    <a:schemeClr val="bg2"/>
                  </a:solidFill>
                  <a:latin typeface="Arial" charset="0"/>
                </a:rPr>
                <a:t>Створює умови для </a:t>
              </a:r>
            </a:p>
            <a:p>
              <a:pPr algn="ctr"/>
              <a:r>
                <a:rPr lang="uk-UA" sz="1400" b="1" dirty="0">
                  <a:solidFill>
                    <a:schemeClr val="bg2"/>
                  </a:solidFill>
                  <a:latin typeface="Arial" charset="0"/>
                </a:rPr>
                <a:t>розвитку творчості</a:t>
              </a:r>
              <a:endParaRPr lang="ru-RU" sz="1400" b="1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61459" name="Line 19"/>
            <p:cNvSpPr>
              <a:spLocks noChangeShapeType="1"/>
            </p:cNvSpPr>
            <p:nvPr/>
          </p:nvSpPr>
          <p:spPr bwMode="auto">
            <a:xfrm>
              <a:off x="2018" y="3067"/>
              <a:ext cx="1361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uk-UA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000100" y="5357826"/>
            <a:ext cx="7273925" cy="955675"/>
            <a:chOff x="204" y="3521"/>
            <a:chExt cx="5307" cy="589"/>
          </a:xfrm>
        </p:grpSpPr>
        <p:sp>
          <p:nvSpPr>
            <p:cNvPr id="61461" name="Rectangle 21"/>
            <p:cNvSpPr>
              <a:spLocks noChangeArrowheads="1"/>
            </p:cNvSpPr>
            <p:nvPr/>
          </p:nvSpPr>
          <p:spPr bwMode="auto">
            <a:xfrm>
              <a:off x="204" y="3566"/>
              <a:ext cx="1814" cy="363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uk-UA" sz="1500" b="1" dirty="0">
                  <a:solidFill>
                    <a:schemeClr val="bg2"/>
                  </a:solidFill>
                  <a:latin typeface="Arial" charset="0"/>
                </a:rPr>
                <a:t>Відповідає за результати </a:t>
              </a:r>
            </a:p>
            <a:p>
              <a:pPr algn="ctr"/>
              <a:r>
                <a:rPr lang="uk-UA" sz="1500" b="1" dirty="0">
                  <a:solidFill>
                    <a:schemeClr val="bg2"/>
                  </a:solidFill>
                  <a:latin typeface="Arial" charset="0"/>
                </a:rPr>
                <a:t>своєї діяльності</a:t>
              </a:r>
              <a:endParaRPr lang="ru-RU" sz="1500" b="1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61462" name="Rectangle 22"/>
            <p:cNvSpPr>
              <a:spLocks noChangeArrowheads="1"/>
            </p:cNvSpPr>
            <p:nvPr/>
          </p:nvSpPr>
          <p:spPr bwMode="auto">
            <a:xfrm>
              <a:off x="3379" y="3521"/>
              <a:ext cx="2132" cy="589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uk-UA" sz="1400" b="1" dirty="0">
                <a:latin typeface="Arial" charset="0"/>
              </a:endParaRPr>
            </a:p>
            <a:p>
              <a:pPr algn="ctr"/>
              <a:r>
                <a:rPr lang="uk-UA" sz="1400" b="1" dirty="0">
                  <a:solidFill>
                    <a:schemeClr val="bg2"/>
                  </a:solidFill>
                  <a:latin typeface="Arial" charset="0"/>
                </a:rPr>
                <a:t>Допомагає оцінити отримані </a:t>
              </a:r>
            </a:p>
            <a:p>
              <a:pPr algn="ctr"/>
              <a:r>
                <a:rPr lang="uk-UA" sz="1400" b="1" dirty="0">
                  <a:solidFill>
                    <a:schemeClr val="bg2"/>
                  </a:solidFill>
                  <a:latin typeface="Arial" charset="0"/>
                </a:rPr>
                <a:t>результати, виявити </a:t>
              </a:r>
            </a:p>
            <a:p>
              <a:pPr algn="ctr"/>
              <a:r>
                <a:rPr lang="uk-UA" sz="1400" b="1" dirty="0">
                  <a:solidFill>
                    <a:schemeClr val="bg2"/>
                  </a:solidFill>
                  <a:latin typeface="Arial" charset="0"/>
                </a:rPr>
                <a:t>способи вдосконалення </a:t>
              </a:r>
            </a:p>
            <a:p>
              <a:pPr algn="ctr"/>
              <a:r>
                <a:rPr lang="uk-UA" sz="1400" b="1" dirty="0">
                  <a:solidFill>
                    <a:schemeClr val="bg2"/>
                  </a:solidFill>
                  <a:latin typeface="Arial" charset="0"/>
                </a:rPr>
                <a:t>діяльності</a:t>
              </a:r>
            </a:p>
            <a:p>
              <a:pPr algn="ctr"/>
              <a:endParaRPr lang="ru-RU" sz="1400" b="1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61463" name="Line 23"/>
            <p:cNvSpPr>
              <a:spLocks noChangeShapeType="1"/>
            </p:cNvSpPr>
            <p:nvPr/>
          </p:nvSpPr>
          <p:spPr bwMode="auto">
            <a:xfrm>
              <a:off x="2018" y="3748"/>
              <a:ext cx="1361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uk-UA"/>
            </a:p>
          </p:txBody>
        </p:sp>
      </p:grpSp>
      <p:pic>
        <p:nvPicPr>
          <p:cNvPr id="61464" name="Picture 24" descr="ar2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8350" y="6213475"/>
            <a:ext cx="576263" cy="644525"/>
          </a:xfrm>
          <a:prstGeom prst="rect">
            <a:avLst/>
          </a:prstGeom>
          <a:noFill/>
        </p:spPr>
      </p:pic>
      <p:pic>
        <p:nvPicPr>
          <p:cNvPr id="25" name="Picture 9" descr="resiz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"/>
            <a:ext cx="2596044" cy="1093775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6643702" y="6488668"/>
            <a:ext cx="1528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Зрайчик Г.М.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nimBg="1"/>
      <p:bldP spid="61444" grpId="0" animBg="1"/>
      <p:bldP spid="61449" grpId="0" animBg="1"/>
      <p:bldP spid="61450" grpId="0" animBg="1"/>
      <p:bldP spid="614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resiz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3740" y="285728"/>
            <a:ext cx="2596044" cy="10937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69459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Участь у педагогічних  конкурсах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6264" y="1285860"/>
            <a:ext cx="90163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І місце у районному етапі  конкурсу «Історія міст і сіл України»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 шкіл І-ІІ ступенів</a:t>
            </a:r>
            <a:r>
              <a:rPr kumimoji="0" lang="uk-UA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2008/2009 н. р.;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ІІ місце у  районному етапі конкурсу</a:t>
            </a:r>
            <a:r>
              <a:rPr kumimoji="0" lang="uk-UA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виховних моделей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«Виховати особистість»</a:t>
            </a:r>
            <a:r>
              <a:rPr kumimoji="0" lang="uk-UA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uk-UA" sz="2000" b="1" i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2009/2010 н. р.</a:t>
            </a: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68841" y="3143248"/>
            <a:ext cx="8775159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9431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Відкритий урок у 6 класі. Урок усного тематичного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431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оцінювання з елементами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письмового опитування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43100" algn="l"/>
              </a:tabLst>
            </a:pP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 комп’ютері по темі “ Давній Єгипет </a:t>
            </a:r>
            <a:r>
              <a:rPr lang="uk-UA" baseline="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”. (ММО вчителів історії 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</a:pP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>2. </a:t>
            </a:r>
            <a:r>
              <a:rPr lang="uk-UA" dirty="0" smtClean="0">
                <a:latin typeface="Arial Black" pitchFamily="34" charset="0"/>
                <a:cs typeface="Times New Roman" pitchFamily="18" charset="0"/>
              </a:rPr>
              <a:t>Урочиста посвята учнів 7 класу у члени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</a:pPr>
            <a:r>
              <a:rPr lang="uk-UA" dirty="0" smtClean="0">
                <a:latin typeface="Arial Black" pitchFamily="34" charset="0"/>
                <a:cs typeface="Times New Roman" pitchFamily="18" charset="0"/>
              </a:rPr>
              <a:t>    історико-правознавчого клубу «Геродот». (Семінар класних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</a:pPr>
            <a:r>
              <a:rPr lang="uk-UA" dirty="0" smtClean="0">
                <a:latin typeface="Arial Black" pitchFamily="34" charset="0"/>
                <a:cs typeface="Times New Roman" pitchFamily="18" charset="0"/>
              </a:rPr>
              <a:t>     керівників)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>3. </a:t>
            </a:r>
            <a:r>
              <a:rPr lang="uk-UA" dirty="0" smtClean="0">
                <a:latin typeface="Arial Black" pitchFamily="34" charset="0"/>
                <a:cs typeface="Times New Roman" pitchFamily="18" charset="0"/>
              </a:rPr>
              <a:t>Відкритий урок у 6 класі «Античні міста-держави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</a:pPr>
            <a:r>
              <a:rPr lang="uk-UA" dirty="0" smtClean="0">
                <a:latin typeface="Arial Black" pitchFamily="34" charset="0"/>
                <a:cs typeface="Times New Roman" pitchFamily="18" charset="0"/>
              </a:rPr>
              <a:t>     у Північному  Причорномор’ї та Криму.» (Семінар-практикум 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</a:pP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43702" y="6215082"/>
            <a:ext cx="1528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Зрайчик Г.М.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571744"/>
            <a:ext cx="78199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Участь у методичних заходах району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49" grpId="0"/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57620" y="3357562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14290"/>
            <a:ext cx="385765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досвіду роботи 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Вчителя історії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4810" y="214290"/>
            <a:ext cx="42758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Зрайчик  Галини</a:t>
            </a:r>
          </a:p>
          <a:p>
            <a:pPr algn="ctr"/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Михайлівни</a:t>
            </a:r>
            <a:endParaRPr lang="ru-RU" sz="40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Picture 11" descr="ar2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50" y="5949950"/>
            <a:ext cx="573088" cy="573088"/>
          </a:xfrm>
          <a:prstGeom prst="rect">
            <a:avLst/>
          </a:prstGeom>
          <a:noFill/>
        </p:spPr>
      </p:pic>
      <p:pic>
        <p:nvPicPr>
          <p:cNvPr id="13" name="Рисунок 12" descr="F:\IMG_5476.JPG"/>
          <p:cNvPicPr/>
          <p:nvPr/>
        </p:nvPicPr>
        <p:blipFill>
          <a:blip r:embed="rId3" cstate="print"/>
          <a:srcRect l="8503" t="4345"/>
          <a:stretch>
            <a:fillRect/>
          </a:stretch>
        </p:blipFill>
        <p:spPr bwMode="auto">
          <a:xfrm rot="5400000">
            <a:off x="-341743" y="1984760"/>
            <a:ext cx="4612511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6215074" y="614364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Зрайчик Г.М.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319877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71934" y="1785926"/>
            <a:ext cx="48577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u="sng" dirty="0" smtClean="0"/>
              <a:t>Дата і місце народження: </a:t>
            </a:r>
          </a:p>
          <a:p>
            <a:r>
              <a:rPr lang="uk-UA" sz="2800" b="1" dirty="0" smtClean="0"/>
              <a:t>17.12.1979 р. с. Оришківці</a:t>
            </a:r>
          </a:p>
          <a:p>
            <a:r>
              <a:rPr lang="uk-UA" sz="2800" b="1" dirty="0" smtClean="0"/>
              <a:t> Гусятинського р-ну  Тернопільської обл.</a:t>
            </a:r>
          </a:p>
          <a:p>
            <a:r>
              <a:rPr lang="uk-UA" sz="2800" b="1" u="sng" dirty="0" smtClean="0"/>
              <a:t>Освіта :</a:t>
            </a:r>
          </a:p>
          <a:p>
            <a:r>
              <a:rPr lang="uk-UA" sz="2800" b="1" dirty="0" smtClean="0"/>
              <a:t>Вища. ТДПУ ім. В. Гнатюка. Вчитель історії. Спеціаліст.</a:t>
            </a:r>
          </a:p>
          <a:p>
            <a:r>
              <a:rPr lang="uk-UA" sz="2800" b="1" u="sng" dirty="0" smtClean="0"/>
              <a:t>Стаж роботи: </a:t>
            </a:r>
            <a:r>
              <a:rPr lang="uk-UA" sz="2800" b="1" dirty="0" smtClean="0"/>
              <a:t>5 років</a:t>
            </a:r>
          </a:p>
          <a:p>
            <a:r>
              <a:rPr lang="uk-UA" sz="2800" b="1" u="sng" dirty="0" smtClean="0"/>
              <a:t>Кваліфікаційна категорія : </a:t>
            </a:r>
            <a:r>
              <a:rPr lang="uk-UA" sz="2800" b="1" dirty="0" smtClean="0"/>
              <a:t>спеціаліст ІІ категорії</a:t>
            </a:r>
            <a:endParaRPr lang="uk-UA" sz="28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resiz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044" y="285728"/>
            <a:ext cx="2596044" cy="10937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71934" y="428604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Щоб бути гарним викладачем , треба  любити те, що викладаєш, і любити </a:t>
            </a:r>
          </a:p>
          <a:p>
            <a:r>
              <a:rPr lang="uk-UA" i="1" dirty="0" smtClean="0"/>
              <a:t>тих ,кому викладаєш.</a:t>
            </a:r>
          </a:p>
          <a:p>
            <a:r>
              <a:rPr lang="uk-UA" i="1" dirty="0"/>
              <a:t> </a:t>
            </a:r>
            <a:r>
              <a:rPr lang="uk-UA" i="1" dirty="0" smtClean="0"/>
              <a:t>                                                   В.Ключевський.</a:t>
            </a:r>
            <a:endParaRPr lang="uk-UA" i="1" dirty="0"/>
          </a:p>
        </p:txBody>
      </p:sp>
      <p:pic>
        <p:nvPicPr>
          <p:cNvPr id="4" name="Picture 11" descr="ar2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5949950"/>
            <a:ext cx="573088" cy="5730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3429000"/>
            <a:ext cx="3357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Педагогічне кредо:</a:t>
            </a:r>
            <a:endParaRPr lang="ru-RU" sz="2400" b="1" i="1" dirty="0">
              <a:effectLst>
                <a:outerShdw blurRad="38100" dist="38100" dir="2700000" algn="tl">
                  <a:srgbClr val="FFFFFF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929066"/>
            <a:ext cx="414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/>
              <a:t>На роботу -з </a:t>
            </a:r>
            <a:r>
              <a:rPr lang="uk-UA" sz="2800" b="1" i="1" smtClean="0"/>
              <a:t>радістю,</a:t>
            </a:r>
          </a:p>
          <a:p>
            <a:r>
              <a:rPr lang="uk-UA" sz="2800" b="1" i="1" smtClean="0"/>
              <a:t> </a:t>
            </a:r>
            <a:r>
              <a:rPr lang="uk-UA" sz="2800" b="1" i="1" dirty="0" smtClean="0"/>
              <a:t>а з роботи – з гордістю </a:t>
            </a:r>
            <a:endParaRPr lang="uk-UA" sz="28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3429000"/>
            <a:ext cx="335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Життєве кредо:</a:t>
            </a:r>
            <a:endParaRPr lang="uk-UA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857752" y="4071942"/>
            <a:ext cx="3929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/>
              <a:t>Всерівно </a:t>
            </a:r>
          </a:p>
          <a:p>
            <a:r>
              <a:rPr lang="uk-UA" sz="4000" b="1" i="1" dirty="0" smtClean="0"/>
              <a:t>          сонце </a:t>
            </a:r>
          </a:p>
          <a:p>
            <a:r>
              <a:rPr lang="uk-UA" sz="4000" b="1" i="1" dirty="0"/>
              <a:t> </a:t>
            </a:r>
            <a:r>
              <a:rPr lang="uk-UA" sz="4000" b="1" i="1" dirty="0" smtClean="0"/>
              <a:t>               зійде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5786446" y="607220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Зрайчик Г.М.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728" y="1500174"/>
            <a:ext cx="49226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800" b="1" i="1" cap="none" spc="0" dirty="0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Проблема, над якою працюю:</a:t>
            </a:r>
            <a:endParaRPr lang="uk-UA" sz="2800" b="1" i="1" cap="none" spc="0" dirty="0">
              <a:ln w="11430"/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2000240"/>
            <a:ext cx="80613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Групові методи роботи на уроці історії </a:t>
            </a:r>
          </a:p>
          <a:p>
            <a:pPr algn="ctr"/>
            <a:r>
              <a:rPr lang="uk-UA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як засіб підвищення якості знань  учнів</a:t>
            </a:r>
            <a:endParaRPr lang="uk-UA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resiz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263523"/>
            <a:ext cx="2596044" cy="10937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214290"/>
            <a:ext cx="71368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Досвід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вчителів-наставників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643050"/>
            <a:ext cx="8215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Arial Black" pitchFamily="34" charset="0"/>
              </a:rPr>
              <a:t>    Реалізовуючи проблему групових методів роботи на уроках історії , опираюся на методику О.Г. Рівіна та  його учня та послідовника  В.К. Дяченко, які розробили сучасну  групову технологію і провели її апробацію. </a:t>
            </a:r>
          </a:p>
          <a:p>
            <a:r>
              <a:rPr lang="uk-UA" sz="2400" dirty="0" smtClean="0">
                <a:latin typeface="Arial Black" pitchFamily="34" charset="0"/>
              </a:rPr>
              <a:t>     Крім того , використовую досвід вчителів-наставників району:</a:t>
            </a:r>
          </a:p>
          <a:p>
            <a:r>
              <a:rPr lang="uk-UA" sz="2400" dirty="0" smtClean="0">
                <a:latin typeface="Arial Black" pitchFamily="34" charset="0"/>
              </a:rPr>
              <a:t>Лозовської Л.М. , вчителя історії ЗОШ І-ІІІ ступенів м. Копичинці ( школа - гімназія); та Вецал М.В. , вчителя історії ЗОШ І-ІІІ ступенів с. Городниця.</a:t>
            </a:r>
            <a:endParaRPr lang="uk-UA" sz="2400" dirty="0">
              <a:latin typeface="Arial Black" pitchFamily="34" charset="0"/>
            </a:endParaRPr>
          </a:p>
        </p:txBody>
      </p:sp>
      <p:pic>
        <p:nvPicPr>
          <p:cNvPr id="5" name="Picture 11" descr="ar2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5949950"/>
            <a:ext cx="573088" cy="5730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572264" y="6143644"/>
            <a:ext cx="1528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Зрайчик Г.М.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ar2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50" y="5949950"/>
            <a:ext cx="573088" cy="5730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14962" y="285728"/>
            <a:ext cx="65290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Від мети до реалізації:</a:t>
            </a:r>
            <a:endParaRPr lang="uk-UA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9" descr="resiz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2596044" cy="10937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215074" y="6286520"/>
            <a:ext cx="1528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Зрайчик Г.М.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1000108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Навчаючи інших, ми навчаємося самі.</a:t>
            </a:r>
          </a:p>
          <a:p>
            <a:r>
              <a:rPr lang="uk-UA" i="1" dirty="0"/>
              <a:t> </a:t>
            </a:r>
            <a:r>
              <a:rPr lang="uk-UA" i="1" dirty="0" smtClean="0"/>
              <a:t>               Сенека Молодший</a:t>
            </a:r>
            <a:endParaRPr lang="uk-UA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1500174"/>
            <a:ext cx="79296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 Black" pitchFamily="34" charset="0"/>
              </a:rPr>
              <a:t>- Групова технологія навчання передбачає організацію навчального процесу, за якої навчання здійснюється  у процесі спілкування з учнями (взаємонавчання) у групах.</a:t>
            </a:r>
          </a:p>
          <a:p>
            <a:r>
              <a:rPr lang="uk-UA" sz="2000" dirty="0" smtClean="0">
                <a:latin typeface="Arial Black" pitchFamily="34" charset="0"/>
              </a:rPr>
              <a:t>- Група може складатися з двох і більше учнів, може бути однорідною або різнорідною за певними ознаками, може бути постійною або мобільною.</a:t>
            </a:r>
          </a:p>
          <a:p>
            <a:r>
              <a:rPr lang="uk-UA" sz="2000" dirty="0" smtClean="0">
                <a:latin typeface="Arial Black" pitchFamily="34" charset="0"/>
              </a:rPr>
              <a:t>- Групові форми надають змогу диференціювати та індивідуалізувати  процес навчання. Формують внутрішню мотивацію до активного сприйняття, засвоєння та передачі інформації.</a:t>
            </a:r>
          </a:p>
          <a:p>
            <a:pPr>
              <a:buFontTx/>
              <a:buChar char="-"/>
            </a:pPr>
            <a:r>
              <a:rPr lang="uk-UA" sz="2000" dirty="0" smtClean="0">
                <a:latin typeface="Arial Black" pitchFamily="34" charset="0"/>
              </a:rPr>
              <a:t> Робота в групах сприяє формуванню комунікативних якостей учнів, активізує розумову діяльність. </a:t>
            </a:r>
          </a:p>
          <a:p>
            <a:pPr>
              <a:buFontTx/>
              <a:buChar char="-"/>
            </a:pPr>
            <a:r>
              <a:rPr lang="uk-UA" sz="2000" dirty="0" smtClean="0">
                <a:latin typeface="Arial Black" pitchFamily="34" charset="0"/>
              </a:rPr>
              <a:t> Групова технологія роботи дає найбільший ефект у засвоєнні знань.</a:t>
            </a:r>
            <a:endParaRPr lang="uk-UA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5720" y="2786058"/>
            <a:ext cx="864399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Impact" pitchFamily="34" charset="0"/>
                <a:ea typeface="Times New Roman" pitchFamily="18" charset="0"/>
                <a:cs typeface="Times New Roman" pitchFamily="18" charset="0"/>
              </a:rPr>
              <a:t> довірлива атмосфера спілкування вчителя та учнів</a:t>
            </a:r>
            <a:r>
              <a:rPr lang="uk-UA" sz="2000" dirty="0" smtClean="0">
                <a:latin typeface="Impac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Impact" pitchFamily="34" charset="0"/>
                <a:ea typeface="Times New Roman" pitchFamily="18" charset="0"/>
                <a:cs typeface="Times New Roman" pitchFamily="18" charset="0"/>
              </a:rPr>
              <a:t>замість академічної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2000" dirty="0" smtClean="0">
                <a:latin typeface="Impac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Impact" pitchFamily="34" charset="0"/>
                <a:ea typeface="Times New Roman" pitchFamily="18" charset="0"/>
                <a:cs typeface="Times New Roman" pitchFamily="18" charset="0"/>
              </a:rPr>
              <a:t> зверхності і </a:t>
            </a:r>
            <a:r>
              <a:rPr lang="uk-UA" sz="2000" dirty="0" smtClean="0">
                <a:latin typeface="Impac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Impact" pitchFamily="34" charset="0"/>
                <a:ea typeface="Times New Roman" pitchFamily="18" charset="0"/>
                <a:cs typeface="Times New Roman" pitchFamily="18" charset="0"/>
              </a:rPr>
              <a:t>повчальності;</a:t>
            </a:r>
            <a:endParaRPr kumimoji="0" lang="uk-UA" sz="2000" b="0" i="0" u="none" cap="none" normalizeH="0" baseline="0" dirty="0" smtClean="0">
              <a:ln>
                <a:noFill/>
              </a:ln>
              <a:solidFill>
                <a:schemeClr val="tx1"/>
              </a:solidFill>
              <a:latin typeface="Impact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Impact" pitchFamily="34" charset="0"/>
                <a:ea typeface="Times New Roman" pitchFamily="18" charset="0"/>
                <a:cs typeface="Times New Roman" pitchFamily="18" charset="0"/>
              </a:rPr>
              <a:t> жвавий обмін думками - замість безальтернативного сприйняття;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Impact" pitchFamily="34" charset="0"/>
                <a:ea typeface="Times New Roman" pitchFamily="18" charset="0"/>
                <a:cs typeface="Times New Roman" pitchFamily="18" charset="0"/>
              </a:rPr>
              <a:t> гострі суперечки - замість покірливого погодження;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Impact" pitchFamily="34" charset="0"/>
                <a:ea typeface="Times New Roman" pitchFamily="18" charset="0"/>
                <a:cs typeface="Times New Roman" pitchFamily="18" charset="0"/>
              </a:rPr>
              <a:t> істину шукаємо спільно (історія це дозволяє);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2000" b="0" i="0" u="none" cap="none" normalizeH="0" baseline="0" dirty="0" smtClean="0">
              <a:ln>
                <a:noFill/>
              </a:ln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3" name="Picture 9" descr="resiz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20647"/>
            <a:ext cx="2596044" cy="1093775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720" y="4429132"/>
            <a:ext cx="823664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Impact" pitchFamily="34" charset="0"/>
                <a:ea typeface="Times New Roman" pitchFamily="18" charset="0"/>
                <a:cs typeface="Times New Roman" pitchFamily="18" charset="0"/>
              </a:rPr>
              <a:t> вчитель виступає як керівник процесу пізнання;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Impact" pitchFamily="34" charset="0"/>
                <a:ea typeface="Times New Roman" pitchFamily="18" charset="0"/>
                <a:cs typeface="Times New Roman" pitchFamily="18" charset="0"/>
              </a:rPr>
              <a:t> він знає як знайти істину і спрямовує на це учнів;</a:t>
            </a:r>
            <a:endParaRPr kumimoji="0" lang="uk-UA" sz="20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Impact" pitchFamily="34" charset="0"/>
                <a:ea typeface="Times New Roman" pitchFamily="18" charset="0"/>
                <a:cs typeface="Times New Roman" pitchFamily="18" charset="0"/>
              </a:rPr>
              <a:t> інтерактив збуджує розум учнів, заставляє його активно працювати,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2000" dirty="0" smtClean="0">
                <a:latin typeface="Impac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Impact" pitchFamily="34" charset="0"/>
                <a:ea typeface="Times New Roman" pitchFamily="18" charset="0"/>
                <a:cs typeface="Times New Roman" pitchFamily="18" charset="0"/>
              </a:rPr>
              <a:t> розвиває мислительські </a:t>
            </a:r>
            <a:r>
              <a:rPr lang="uk-UA" sz="2000" dirty="0" smtClean="0">
                <a:latin typeface="Impac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Impact" pitchFamily="34" charset="0"/>
                <a:ea typeface="Times New Roman" pitchFamily="18" charset="0"/>
                <a:cs typeface="Times New Roman" pitchFamily="18" charset="0"/>
              </a:rPr>
              <a:t>вміння та навички;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Impact" pitchFamily="34" charset="0"/>
                <a:ea typeface="Times New Roman" pitchFamily="18" charset="0"/>
                <a:cs typeface="Times New Roman" pitchFamily="18" charset="0"/>
              </a:rPr>
              <a:t> здійснює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effectLst/>
                <a:latin typeface="Impac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Impact" pitchFamily="34" charset="0"/>
                <a:ea typeface="Times New Roman" pitchFamily="18" charset="0"/>
                <a:cs typeface="Times New Roman" pitchFamily="18" charset="0"/>
              </a:rPr>
              <a:t> важливий принцип: навчаючи , вчить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effectLst/>
                <a:latin typeface="Impac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Impact" pitchFamily="34" charset="0"/>
                <a:ea typeface="Times New Roman" pitchFamily="18" charset="0"/>
                <a:cs typeface="Times New Roman" pitchFamily="18" charset="0"/>
              </a:rPr>
              <a:t> вчитися.</a:t>
            </a:r>
            <a:endParaRPr kumimoji="0" lang="uk-UA" sz="2000" b="0" i="0" u="none" strike="noStrike" cap="none" normalizeH="0" baseline="0" dirty="0" smtClean="0">
              <a:ln>
                <a:noFill/>
              </a:ln>
              <a:effectLst/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90" y="8553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i="1" dirty="0" smtClean="0"/>
              <a:t>Мета навчання дитини полягає в тому, щоб зробити її здатною розвиватися  надалі без допомоги вчителя.</a:t>
            </a:r>
          </a:p>
          <a:p>
            <a:r>
              <a:rPr lang="uk-UA" b="1" i="1" dirty="0" smtClean="0"/>
              <a:t>                             Е.</a:t>
            </a:r>
            <a:r>
              <a:rPr lang="uk-UA" b="1" i="1" dirty="0" err="1" smtClean="0"/>
              <a:t>Хаббард</a:t>
            </a:r>
            <a:r>
              <a:rPr lang="uk-UA" b="1" i="1" dirty="0" smtClean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000108"/>
            <a:ext cx="79512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 цьому складаються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такі відносини з учнями :</a:t>
            </a:r>
            <a:endParaRPr lang="uk-U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11" descr="ar2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5949950"/>
            <a:ext cx="573088" cy="57308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572264" y="6143644"/>
            <a:ext cx="1528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Зрайчик Г.М.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68" y="142852"/>
            <a:ext cx="535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Головний напрямок освіти – навчити дітей вчитися.</a:t>
            </a:r>
            <a:endParaRPr lang="uk-UA" sz="2400" b="1" i="1" dirty="0"/>
          </a:p>
        </p:txBody>
      </p:sp>
      <p:pic>
        <p:nvPicPr>
          <p:cNvPr id="3" name="Picture 9" descr="resiz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2596044" cy="10937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5984" y="1201151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Impact" pitchFamily="34" charset="0"/>
                <a:cs typeface="Times New Roman"/>
              </a:rPr>
              <a:t>Уроки проводжу </a:t>
            </a:r>
            <a:r>
              <a:rPr lang="ru-RU" sz="3200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Impact" pitchFamily="34" charset="0"/>
                <a:cs typeface="Times New Roman"/>
              </a:rPr>
              <a:t>у </a:t>
            </a:r>
            <a:r>
              <a:rPr lang="ru-RU" sz="32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Impact" pitchFamily="34" charset="0"/>
                <a:cs typeface="Times New Roman"/>
              </a:rPr>
              <a:t>формі:</a:t>
            </a:r>
            <a:endParaRPr lang="uk-UA" sz="3200" kern="10" dirty="0">
              <a:ln w="9525">
                <a:noFill/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pic>
        <p:nvPicPr>
          <p:cNvPr id="23" name="Picture 11" descr="ar2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5949950"/>
            <a:ext cx="573088" cy="573088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6357950" y="6286520"/>
            <a:ext cx="1528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Зрайчик Г.М.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Горизонтальный свиток 25"/>
          <p:cNvSpPr/>
          <p:nvPr/>
        </p:nvSpPr>
        <p:spPr>
          <a:xfrm rot="19773311">
            <a:off x="666811" y="2044799"/>
            <a:ext cx="2071702" cy="178595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/>
              <a:t>Урок -  КВК</a:t>
            </a:r>
            <a:endParaRPr lang="uk-UA" sz="2400" b="1" i="1" dirty="0"/>
          </a:p>
        </p:txBody>
      </p:sp>
      <p:sp>
        <p:nvSpPr>
          <p:cNvPr id="27" name="Волна 26"/>
          <p:cNvSpPr/>
          <p:nvPr/>
        </p:nvSpPr>
        <p:spPr>
          <a:xfrm>
            <a:off x="571472" y="4214818"/>
            <a:ext cx="2071702" cy="1643074"/>
          </a:xfrm>
          <a:prstGeom prst="wave">
            <a:avLst>
              <a:gd name="adj1" fmla="val 12500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/>
              <a:t>Історична вікторина</a:t>
            </a:r>
            <a:endParaRPr lang="uk-UA" sz="2400" b="1" i="1" dirty="0"/>
          </a:p>
        </p:txBody>
      </p:sp>
      <p:sp>
        <p:nvSpPr>
          <p:cNvPr id="29" name="Круглая лента лицом вверх 28"/>
          <p:cNvSpPr/>
          <p:nvPr/>
        </p:nvSpPr>
        <p:spPr>
          <a:xfrm>
            <a:off x="2857488" y="2357430"/>
            <a:ext cx="2714644" cy="1643074"/>
          </a:xfrm>
          <a:prstGeom prst="ellipseRibbon2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Брейн-ринг</a:t>
            </a:r>
            <a:endParaRPr lang="uk-UA" sz="2800" b="1" dirty="0"/>
          </a:p>
        </p:txBody>
      </p:sp>
      <p:sp>
        <p:nvSpPr>
          <p:cNvPr id="30" name="Двойная волна 29"/>
          <p:cNvSpPr/>
          <p:nvPr/>
        </p:nvSpPr>
        <p:spPr>
          <a:xfrm>
            <a:off x="5715008" y="2143116"/>
            <a:ext cx="2286016" cy="142876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800" b="1" i="1" dirty="0" smtClean="0">
                <a:solidFill>
                  <a:srgbClr val="000000"/>
                </a:solidFill>
              </a:rPr>
              <a:t>Турнір кмітливих</a:t>
            </a:r>
            <a:endParaRPr lang="uk-UA" sz="2800" b="1" i="1" dirty="0">
              <a:solidFill>
                <a:srgbClr val="000000"/>
              </a:solidFill>
            </a:endParaRPr>
          </a:p>
        </p:txBody>
      </p:sp>
      <p:sp>
        <p:nvSpPr>
          <p:cNvPr id="31" name="Круглая лента лицом вниз 30"/>
          <p:cNvSpPr/>
          <p:nvPr/>
        </p:nvSpPr>
        <p:spPr>
          <a:xfrm>
            <a:off x="3428992" y="4286256"/>
            <a:ext cx="2643206" cy="1714512"/>
          </a:xfrm>
          <a:prstGeom prst="ellipse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800" b="1" i="1" dirty="0" smtClean="0">
                <a:solidFill>
                  <a:srgbClr val="000000"/>
                </a:solidFill>
              </a:rPr>
              <a:t>Ділова гра</a:t>
            </a:r>
          </a:p>
          <a:p>
            <a:pPr algn="ctr"/>
            <a:endParaRPr lang="uk-UA" dirty="0"/>
          </a:p>
        </p:txBody>
      </p:sp>
      <p:sp>
        <p:nvSpPr>
          <p:cNvPr id="33" name="Пятно 1 32"/>
          <p:cNvSpPr/>
          <p:nvPr/>
        </p:nvSpPr>
        <p:spPr>
          <a:xfrm>
            <a:off x="6357950" y="3786190"/>
            <a:ext cx="2500330" cy="2286016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000" b="1" dirty="0" smtClean="0">
                <a:solidFill>
                  <a:srgbClr val="000000"/>
                </a:solidFill>
              </a:rPr>
              <a:t>Щасливий випадок</a:t>
            </a:r>
            <a:endParaRPr lang="uk-UA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 animBg="1"/>
      <p:bldP spid="27" grpId="0" animBg="1"/>
      <p:bldP spid="29" grpId="0" animBg="1"/>
      <p:bldP spid="30" grpId="0" animBg="1"/>
      <p:bldP spid="31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resiz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596044" cy="109377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1507" t="4329" r="12709"/>
          <a:stretch>
            <a:fillRect/>
          </a:stretch>
        </p:blipFill>
        <p:spPr bwMode="auto">
          <a:xfrm rot="16200000">
            <a:off x="1059369" y="512211"/>
            <a:ext cx="2428894" cy="3976192"/>
          </a:xfrm>
          <a:prstGeom prst="horizontalScroll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43372" y="214290"/>
            <a:ext cx="4857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Практичне</a:t>
            </a:r>
            <a:r>
              <a:rPr lang="uk-UA" sz="3200" b="1" i="1" dirty="0" smtClean="0"/>
              <a:t> </a:t>
            </a:r>
            <a:r>
              <a:rPr lang="uk-UA" sz="2400" b="1" i="1" dirty="0" smtClean="0"/>
              <a:t>застосування теоретичних знань.</a:t>
            </a:r>
            <a:endParaRPr lang="uk-UA" sz="2400" b="1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714688" y="3285916"/>
            <a:ext cx="2616164" cy="3902464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596180" y="2904754"/>
            <a:ext cx="4309358" cy="2928958"/>
          </a:xfrm>
          <a:prstGeom prst="verticalScroll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286248" y="1142984"/>
            <a:ext cx="41531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Тематичне оцінювання . Давній Єгипет.</a:t>
            </a:r>
          </a:p>
          <a:p>
            <a:r>
              <a:rPr lang="uk-UA" b="1" dirty="0" smtClean="0"/>
              <a:t>ММО вчителів історії </a:t>
            </a:r>
          </a:p>
          <a:p>
            <a:r>
              <a:rPr lang="uk-UA" b="1" dirty="0" smtClean="0"/>
              <a:t>(робота в групах з елементами </a:t>
            </a:r>
          </a:p>
          <a:p>
            <a:r>
              <a:rPr lang="uk-UA" b="1" dirty="0" smtClean="0"/>
              <a:t>письмового опитування на комп’ютері)</a:t>
            </a:r>
            <a:endParaRPr lang="uk-UA" b="1" dirty="0"/>
          </a:p>
        </p:txBody>
      </p:sp>
      <p:pic>
        <p:nvPicPr>
          <p:cNvPr id="11" name="Picture 11" descr="ar2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86776" y="6072206"/>
            <a:ext cx="573088" cy="57308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215074" y="6286520"/>
            <a:ext cx="1528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Зрайчик Г.М.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resiz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2596044" cy="109377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409657" y="804865"/>
            <a:ext cx="2512934" cy="3760676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734564" y="766238"/>
            <a:ext cx="2285229" cy="346735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/>
          <a:srcRect l="2053" b="1302"/>
          <a:stretch>
            <a:fillRect/>
          </a:stretch>
        </p:blipFill>
        <p:spPr bwMode="auto">
          <a:xfrm rot="5400000">
            <a:off x="1183062" y="3317476"/>
            <a:ext cx="2563034" cy="4071966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/>
          <a:srcRect l="2657" t="1889" b="3652"/>
          <a:stretch>
            <a:fillRect/>
          </a:stretch>
        </p:blipFill>
        <p:spPr bwMode="auto">
          <a:xfrm>
            <a:off x="4786314" y="3714752"/>
            <a:ext cx="3733788" cy="2548100"/>
          </a:xfrm>
          <a:prstGeom prst="flowChartPunchedCar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43174" y="214290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/>
              <a:t>Брейн-ринг “ІСТОРИЧНИЙ  ЕРУДИТ”</a:t>
            </a:r>
            <a:endParaRPr lang="uk-UA" sz="2800" b="1" i="1" dirty="0"/>
          </a:p>
        </p:txBody>
      </p:sp>
      <p:pic>
        <p:nvPicPr>
          <p:cNvPr id="8" name="Picture 11" descr="ar2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58214" y="6213498"/>
            <a:ext cx="573088" cy="5730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500826" y="6286520"/>
            <a:ext cx="1528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Зрайчик Г.М.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40" y="71435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(Урок-змагання на історичну тематику  між учнями 8 і 9 класів)</a:t>
            </a:r>
            <a:endParaRPr lang="uk-UA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1018</Words>
  <Application>Microsoft Office PowerPoint</Application>
  <PresentationFormat>Экран (4:3)</PresentationFormat>
  <Paragraphs>158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При цьому  складаються такі відносини з учнями: 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школа</cp:lastModifiedBy>
  <cp:revision>55</cp:revision>
  <dcterms:created xsi:type="dcterms:W3CDTF">2010-12-04T11:41:00Z</dcterms:created>
  <dcterms:modified xsi:type="dcterms:W3CDTF">2011-01-13T10:08:49Z</dcterms:modified>
</cp:coreProperties>
</file>