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2" r:id="rId3"/>
    <p:sldId id="263" r:id="rId4"/>
    <p:sldId id="258" r:id="rId5"/>
    <p:sldId id="260" r:id="rId6"/>
    <p:sldId id="261" r:id="rId7"/>
    <p:sldId id="264" r:id="rId8"/>
    <p:sldId id="266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33706-6B66-4B68-99CD-43BAB43B70B7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2FC2A-1205-4262-9E32-FE8DE2A1C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61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2FC2A-1205-4262-9E32-FE8DE2A1CF1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606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2FC2A-1205-4262-9E32-FE8DE2A1CF1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081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2FC2A-1205-4262-9E32-FE8DE2A1CF1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95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2FC2A-1205-4262-9E32-FE8DE2A1CF1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36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D4B6E9-B62D-4F61-A934-9973D5A85C3B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E3FCFD-D378-46E5-8706-DDE4F3B4CC3B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B6E9-B62D-4F61-A934-9973D5A85C3B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FCFD-D378-46E5-8706-DDE4F3B4CC3B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B6E9-B62D-4F61-A934-9973D5A85C3B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FCFD-D378-46E5-8706-DDE4F3B4CC3B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B6E9-B62D-4F61-A934-9973D5A85C3B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FCFD-D378-46E5-8706-DDE4F3B4CC3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B6E9-B62D-4F61-A934-9973D5A85C3B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FCFD-D378-46E5-8706-DDE4F3B4CC3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B6E9-B62D-4F61-A934-9973D5A85C3B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FCFD-D378-46E5-8706-DDE4F3B4CC3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B6E9-B62D-4F61-A934-9973D5A85C3B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FCFD-D378-46E5-8706-DDE4F3B4CC3B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B6E9-B62D-4F61-A934-9973D5A85C3B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FCFD-D378-46E5-8706-DDE4F3B4CC3B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B6E9-B62D-4F61-A934-9973D5A85C3B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FCFD-D378-46E5-8706-DDE4F3B4CC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B6E9-B62D-4F61-A934-9973D5A85C3B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FCFD-D378-46E5-8706-DDE4F3B4CC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B6E9-B62D-4F61-A934-9973D5A85C3B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FCFD-D378-46E5-8706-DDE4F3B4CC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4D4B6E9-B62D-4F61-A934-9973D5A85C3B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7E3FCFD-D378-46E5-8706-DDE4F3B4CC3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chemeClr val="tx1"/>
                </a:solidFill>
              </a:rPr>
              <a:t>Тема: ПОЛІСАХАРИДИ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tx1"/>
                </a:solidFill>
              </a:rPr>
              <a:t>Тема уроку</a:t>
            </a:r>
          </a:p>
          <a:p>
            <a:r>
              <a:rPr lang="uk-UA" b="1" i="1" dirty="0" smtClean="0">
                <a:solidFill>
                  <a:schemeClr val="tx1"/>
                </a:solidFill>
              </a:rPr>
              <a:t>Крохмаль </a:t>
            </a:r>
            <a:r>
              <a:rPr lang="uk-UA" b="1" i="1" dirty="0">
                <a:solidFill>
                  <a:schemeClr val="tx1"/>
                </a:solidFill>
              </a:rPr>
              <a:t>й</a:t>
            </a:r>
            <a:r>
              <a:rPr lang="uk-UA" b="1" i="1" dirty="0" smtClean="0">
                <a:solidFill>
                  <a:schemeClr val="tx1"/>
                </a:solidFill>
              </a:rPr>
              <a:t> целюлоза. Молекулярні формули, поширення в природі.</a:t>
            </a:r>
          </a:p>
          <a:p>
            <a:r>
              <a:rPr lang="uk-UA" b="1" i="1" dirty="0" smtClean="0">
                <a:solidFill>
                  <a:schemeClr val="tx1"/>
                </a:solidFill>
              </a:rPr>
              <a:t>Полімерна природа крохмалю і целюлози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94421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125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tx1"/>
                </a:solidFill>
              </a:rPr>
              <a:t>Склад і будова молекули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63698" y="2032595"/>
            <a:ext cx="3256138" cy="532309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uk-UA" b="1" i="1" dirty="0" smtClean="0">
                <a:solidFill>
                  <a:schemeClr val="tx1"/>
                </a:solidFill>
              </a:rPr>
              <a:t>крохмаль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96088" y="2628900"/>
            <a:ext cx="3803904" cy="4040460"/>
          </a:xfrm>
        </p:spPr>
        <p:txBody>
          <a:bodyPr/>
          <a:lstStyle/>
          <a:p>
            <a:r>
              <a:rPr lang="uk-UA" b="1" i="1" dirty="0" smtClean="0"/>
              <a:t>Склад молекули</a:t>
            </a:r>
          </a:p>
          <a:p>
            <a:endParaRPr lang="uk-UA" b="1" i="1" dirty="0"/>
          </a:p>
          <a:p>
            <a:endParaRPr lang="uk-UA" b="1" i="1" dirty="0" smtClean="0"/>
          </a:p>
          <a:p>
            <a:endParaRPr lang="uk-UA" b="1" i="1" dirty="0"/>
          </a:p>
          <a:p>
            <a:r>
              <a:rPr lang="uk-UA" b="1" i="1" dirty="0" smtClean="0"/>
              <a:t>Природний полімер </a:t>
            </a:r>
            <a:r>
              <a:rPr lang="uk-UA" sz="1800" b="1" i="1" dirty="0" smtClean="0"/>
              <a:t>(розгалужена будова)</a:t>
            </a:r>
          </a:p>
          <a:p>
            <a:r>
              <a:rPr lang="uk-UA" b="1" i="1" dirty="0" smtClean="0"/>
              <a:t>Мономери – </a:t>
            </a:r>
            <a:r>
              <a:rPr lang="el-GR" b="1" i="1" dirty="0" smtClean="0">
                <a:cs typeface="Calibri"/>
              </a:rPr>
              <a:t>α</a:t>
            </a:r>
            <a:r>
              <a:rPr lang="uk-UA" b="1" i="1" dirty="0" err="1" smtClean="0">
                <a:latin typeface="Calibri"/>
                <a:cs typeface="Calibri"/>
              </a:rPr>
              <a:t>-</a:t>
            </a:r>
            <a:r>
              <a:rPr lang="uk-UA" b="1" i="1" dirty="0" err="1" smtClean="0">
                <a:cs typeface="Calibri"/>
              </a:rPr>
              <a:t>глюкоза</a:t>
            </a:r>
            <a:endParaRPr lang="en-US" b="1" i="1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uk-UA" dirty="0" smtClean="0"/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002306" y="2028825"/>
            <a:ext cx="3447288" cy="53607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uk-UA" b="1" i="1" dirty="0" err="1" smtClean="0">
                <a:solidFill>
                  <a:schemeClr val="tx1"/>
                </a:solidFill>
              </a:rPr>
              <a:t>целлюлоза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45026" y="2708919"/>
            <a:ext cx="3799728" cy="3949055"/>
          </a:xfrm>
          <a:ln>
            <a:noFill/>
          </a:ln>
        </p:spPr>
        <p:txBody>
          <a:bodyPr/>
          <a:lstStyle/>
          <a:p>
            <a:r>
              <a:rPr lang="uk-UA" b="1" i="1" dirty="0" smtClean="0"/>
              <a:t>Склад молекули</a:t>
            </a:r>
          </a:p>
          <a:p>
            <a:endParaRPr lang="uk-UA" b="1" i="1" dirty="0"/>
          </a:p>
          <a:p>
            <a:endParaRPr lang="uk-UA" b="1" i="1" dirty="0" smtClean="0"/>
          </a:p>
          <a:p>
            <a:r>
              <a:rPr lang="uk-UA" b="1" i="1" dirty="0" smtClean="0"/>
              <a:t>Природний полімер </a:t>
            </a:r>
            <a:r>
              <a:rPr lang="uk-UA" sz="1800" b="1" i="1" dirty="0" smtClean="0"/>
              <a:t>(лінійна будова )</a:t>
            </a:r>
          </a:p>
          <a:p>
            <a:r>
              <a:rPr lang="uk-UA" b="1" i="1" dirty="0" smtClean="0"/>
              <a:t>Мономери – </a:t>
            </a:r>
            <a:r>
              <a:rPr lang="el-GR" b="1" i="1" dirty="0">
                <a:cs typeface="Calibri"/>
              </a:rPr>
              <a:t>β</a:t>
            </a:r>
            <a:r>
              <a:rPr lang="uk-UA" b="1" i="1" dirty="0" err="1" smtClean="0">
                <a:cs typeface="Calibri"/>
              </a:rPr>
              <a:t>-глюкоза</a:t>
            </a:r>
            <a:r>
              <a:rPr lang="uk-UA" b="1" i="1" dirty="0" smtClean="0"/>
              <a:t> </a:t>
            </a:r>
            <a:endParaRPr lang="ru-RU" b="1" i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499992" y="2924944"/>
            <a:ext cx="0" cy="3161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68961"/>
            <a:ext cx="325755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3924300" cy="10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931" y="5301208"/>
            <a:ext cx="10382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514975"/>
            <a:ext cx="10382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640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tx1"/>
                </a:solidFill>
              </a:rPr>
              <a:t>Поширення в природі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2636" y="2132856"/>
            <a:ext cx="3371002" cy="760684"/>
          </a:xfrm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uk-UA" sz="2800" b="1" i="1" dirty="0" smtClean="0">
                <a:solidFill>
                  <a:schemeClr val="tx1"/>
                </a:solidFill>
              </a:rPr>
              <a:t>Крохмаль</a:t>
            </a:r>
            <a:endParaRPr lang="uk-UA" b="1" i="1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Запасна</a:t>
            </a:r>
            <a:r>
              <a:rPr lang="uk-UA" dirty="0" smtClean="0"/>
              <a:t> 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поживна</a:t>
            </a:r>
            <a:r>
              <a:rPr lang="uk-UA" dirty="0" smtClean="0"/>
              <a:t> 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речовина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4048" y="2060848"/>
            <a:ext cx="3447288" cy="889809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uk-UA" sz="2600" b="1" i="1" dirty="0" smtClean="0">
                <a:solidFill>
                  <a:schemeClr val="tx1"/>
                </a:solidFill>
              </a:rPr>
              <a:t>Целюлоза</a:t>
            </a:r>
            <a:endParaRPr lang="uk-UA" b="1" i="1" dirty="0" smtClean="0">
              <a:solidFill>
                <a:schemeClr val="tx1"/>
              </a:solidFill>
            </a:endParaRPr>
          </a:p>
          <a:p>
            <a:r>
              <a:rPr lang="uk-UA" sz="1800" dirty="0" smtClean="0">
                <a:solidFill>
                  <a:schemeClr val="accent6">
                    <a:lumMod val="50000"/>
                  </a:schemeClr>
                </a:solidFill>
              </a:rPr>
              <a:t>Складова частина стінок рослинних клітин 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72000" y="2996952"/>
            <a:ext cx="0" cy="3240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79284"/>
            <a:ext cx="2088232" cy="173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027" y="2977108"/>
            <a:ext cx="1909936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17" y="3063998"/>
            <a:ext cx="242887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024" y="4853314"/>
            <a:ext cx="2158171" cy="159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94548"/>
            <a:ext cx="2048325" cy="168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688" y="3157434"/>
            <a:ext cx="1896312" cy="168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137" y="3068024"/>
            <a:ext cx="2274005" cy="165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49" y="4846986"/>
            <a:ext cx="1885950" cy="1671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642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56263" cy="1054250"/>
          </a:xfrm>
        </p:spPr>
        <p:txBody>
          <a:bodyPr/>
          <a:lstStyle/>
          <a:p>
            <a:r>
              <a:rPr lang="uk-UA" sz="4400" b="1" i="1" dirty="0" smtClean="0">
                <a:solidFill>
                  <a:schemeClr val="tx1"/>
                </a:solidFill>
              </a:rPr>
              <a:t>Фізичні</a:t>
            </a:r>
            <a:r>
              <a:rPr lang="uk-UA" b="1" i="1" dirty="0" smtClean="0">
                <a:solidFill>
                  <a:schemeClr val="tx1"/>
                </a:solidFill>
              </a:rPr>
              <a:t> </a:t>
            </a:r>
            <a:r>
              <a:rPr lang="uk-UA" sz="4400" b="1" i="1" dirty="0" smtClean="0">
                <a:solidFill>
                  <a:schemeClr val="tx1"/>
                </a:solidFill>
              </a:rPr>
              <a:t>властивості</a:t>
            </a:r>
            <a:r>
              <a:rPr lang="uk-UA" sz="3200" b="1" i="1" dirty="0" smtClean="0">
                <a:solidFill>
                  <a:schemeClr val="tx1"/>
                </a:solidFill>
              </a:rPr>
              <a:t/>
            </a:r>
            <a:br>
              <a:rPr lang="uk-UA" sz="3200" b="1" i="1" dirty="0" smtClean="0">
                <a:solidFill>
                  <a:schemeClr val="tx1"/>
                </a:solidFill>
              </a:rPr>
            </a:br>
            <a:r>
              <a:rPr lang="uk-UA" sz="2800" b="1" i="1" dirty="0" smtClean="0">
                <a:solidFill>
                  <a:schemeClr val="tx1"/>
                </a:solidFill>
              </a:rPr>
              <a:t>(лабораторний дослід)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83568" y="2060848"/>
            <a:ext cx="3802485" cy="93610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uk-UA" sz="2800" b="1" i="1" dirty="0" smtClean="0">
                <a:solidFill>
                  <a:schemeClr val="tx1"/>
                </a:solidFill>
              </a:rPr>
              <a:t>         крохмаль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88488" y="3068960"/>
            <a:ext cx="3803904" cy="3312367"/>
          </a:xfrm>
        </p:spPr>
        <p:txBody>
          <a:bodyPr/>
          <a:lstStyle/>
          <a:p>
            <a:r>
              <a:rPr lang="uk-UA" b="1" i="1" dirty="0" smtClean="0"/>
              <a:t>1.Білий порошок.</a:t>
            </a:r>
          </a:p>
          <a:p>
            <a:r>
              <a:rPr lang="uk-UA" b="1" i="1" dirty="0" smtClean="0"/>
              <a:t>2.Аморфний.</a:t>
            </a:r>
          </a:p>
          <a:p>
            <a:r>
              <a:rPr lang="uk-UA" b="1" i="1" dirty="0" smtClean="0"/>
              <a:t>3.Не розчинюється у воді. </a:t>
            </a:r>
          </a:p>
          <a:p>
            <a:r>
              <a:rPr lang="uk-UA" b="1" i="1" dirty="0" smtClean="0"/>
              <a:t>4.Набрякає в гарячій воді, утворюючи клейстер. </a:t>
            </a:r>
            <a:endParaRPr lang="ru-RU" b="1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2085975"/>
            <a:ext cx="3733578" cy="91097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uk-UA" sz="2800" b="1" i="1" dirty="0" smtClean="0">
                <a:solidFill>
                  <a:schemeClr val="tx1"/>
                </a:solidFill>
              </a:rPr>
              <a:t>      </a:t>
            </a:r>
            <a:r>
              <a:rPr lang="uk-UA" sz="2800" b="1" i="1" dirty="0" err="1" smtClean="0">
                <a:solidFill>
                  <a:schemeClr val="tx1"/>
                </a:solidFill>
              </a:rPr>
              <a:t>целлюлоза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72000" y="3068960"/>
            <a:ext cx="3799728" cy="3341364"/>
          </a:xfrm>
        </p:spPr>
        <p:txBody>
          <a:bodyPr/>
          <a:lstStyle/>
          <a:p>
            <a:r>
              <a:rPr lang="uk-UA" b="1" i="1" dirty="0" smtClean="0"/>
              <a:t>1.Білого кольору.</a:t>
            </a:r>
          </a:p>
          <a:p>
            <a:r>
              <a:rPr lang="uk-UA" b="1" i="1" dirty="0" smtClean="0"/>
              <a:t>2.Волокнистої будови.</a:t>
            </a:r>
          </a:p>
          <a:p>
            <a:r>
              <a:rPr lang="uk-UA" b="1" i="1" dirty="0" smtClean="0"/>
              <a:t>3.Не розчинюється у воді.</a:t>
            </a:r>
            <a:endParaRPr lang="ru-RU" b="1" i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72000" y="2636912"/>
            <a:ext cx="0" cy="3456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57399"/>
            <a:ext cx="1152525" cy="91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57400"/>
            <a:ext cx="12096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184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tx1"/>
                </a:solidFill>
              </a:rPr>
              <a:t>Хімічні властивості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3568" y="1988840"/>
            <a:ext cx="3816424" cy="65911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uk-UA" sz="3200" b="1" i="1" dirty="0" smtClean="0">
                <a:solidFill>
                  <a:schemeClr val="tx1"/>
                </a:solidFill>
              </a:rPr>
              <a:t>крохмаль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80975" y="2947594"/>
            <a:ext cx="4311417" cy="3577749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uk-UA" b="1" i="1" dirty="0" smtClean="0"/>
              <a:t>Реакція гідролізу </a:t>
            </a:r>
            <a:endParaRPr lang="en-US" b="1" i="1" dirty="0" smtClean="0"/>
          </a:p>
          <a:p>
            <a:pPr marL="0" indent="0">
              <a:buNone/>
            </a:pPr>
            <a:r>
              <a:rPr lang="en-US" b="1" i="1" dirty="0" smtClean="0"/>
              <a:t>         (</a:t>
            </a:r>
            <a:r>
              <a:rPr lang="uk-UA" b="1" i="1" dirty="0" smtClean="0"/>
              <a:t>С</a:t>
            </a:r>
            <a:r>
              <a:rPr lang="uk-UA" sz="1400" b="1" i="1" dirty="0" smtClean="0"/>
              <a:t>6</a:t>
            </a:r>
            <a:r>
              <a:rPr lang="en-US" b="1" i="1" dirty="0" smtClean="0"/>
              <a:t>H</a:t>
            </a:r>
            <a:r>
              <a:rPr lang="en-US" sz="1400" b="1" i="1" dirty="0" smtClean="0"/>
              <a:t>10</a:t>
            </a:r>
            <a:r>
              <a:rPr lang="en-US" b="1" i="1" dirty="0" smtClean="0"/>
              <a:t>O</a:t>
            </a:r>
            <a:r>
              <a:rPr lang="en-US" sz="1400" b="1" i="1" dirty="0" smtClean="0"/>
              <a:t>5</a:t>
            </a:r>
            <a:r>
              <a:rPr lang="en-US" b="1" i="1" dirty="0" smtClean="0"/>
              <a:t>)</a:t>
            </a:r>
            <a:r>
              <a:rPr lang="en-US" sz="1400" b="1" i="1" dirty="0" smtClean="0"/>
              <a:t>n </a:t>
            </a:r>
            <a:r>
              <a:rPr lang="uk-UA" b="1" i="1" dirty="0" smtClean="0"/>
              <a:t>+</a:t>
            </a:r>
            <a:r>
              <a:rPr lang="uk-UA" sz="1400" b="1" i="1" dirty="0" smtClean="0"/>
              <a:t> </a:t>
            </a:r>
            <a:r>
              <a:rPr lang="uk-UA" b="1" i="1" dirty="0" smtClean="0"/>
              <a:t>(Н</a:t>
            </a:r>
            <a:r>
              <a:rPr lang="uk-UA" sz="1400" b="1" i="1" dirty="0" smtClean="0"/>
              <a:t>2</a:t>
            </a:r>
            <a:r>
              <a:rPr lang="uk-UA" b="1" i="1" dirty="0" smtClean="0"/>
              <a:t>О)</a:t>
            </a:r>
            <a:r>
              <a:rPr lang="en-US" sz="1400" b="1" i="1" dirty="0" smtClean="0"/>
              <a:t>n</a:t>
            </a:r>
            <a:r>
              <a:rPr lang="uk-UA" sz="1400" b="1" i="1" dirty="0" smtClean="0"/>
              <a:t> </a:t>
            </a:r>
            <a:r>
              <a:rPr lang="uk-UA" sz="1400" b="1" i="1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1400" b="1" i="1" dirty="0" smtClean="0"/>
              <a:t> </a:t>
            </a:r>
          </a:p>
          <a:p>
            <a:pPr marL="0" indent="0">
              <a:buNone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(C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marL="0" indent="0">
              <a:buNone/>
            </a:pPr>
            <a:r>
              <a:rPr lang="en-US" b="1" i="1" dirty="0" smtClean="0"/>
              <a:t>2</a:t>
            </a:r>
            <a:r>
              <a:rPr lang="uk-UA" b="1" i="1" dirty="0" smtClean="0"/>
              <a:t>. Реакція з </a:t>
            </a:r>
            <a:r>
              <a:rPr lang="uk-UA" b="1" i="1" dirty="0"/>
              <a:t>р</a:t>
            </a:r>
            <a:r>
              <a:rPr lang="uk-UA" b="1" i="1" dirty="0" smtClean="0"/>
              <a:t>озчином йоду</a:t>
            </a:r>
          </a:p>
          <a:p>
            <a:pPr marL="0" indent="0">
              <a:buNone/>
            </a:pPr>
            <a:r>
              <a:rPr lang="uk-UA" sz="2000" b="1" i="1" dirty="0" smtClean="0"/>
              <a:t>(якісна реакція - лабораторний дослід)</a:t>
            </a:r>
            <a:endParaRPr lang="ru-RU" b="1" i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4008" y="1990725"/>
            <a:ext cx="3805586" cy="646187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uk-UA" sz="3200" b="1" i="1" dirty="0" err="1" smtClean="0">
                <a:solidFill>
                  <a:schemeClr val="tx1"/>
                </a:solidFill>
              </a:rPr>
              <a:t>целлюлоза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4319462" cy="3652984"/>
          </a:xfrm>
        </p:spPr>
        <p:txBody>
          <a:bodyPr/>
          <a:lstStyle/>
          <a:p>
            <a:pPr marL="0" indent="0">
              <a:buNone/>
            </a:pPr>
            <a:r>
              <a:rPr lang="uk-UA" b="1" i="1" dirty="0" smtClean="0"/>
              <a:t>1. Реакція гідролізу         </a:t>
            </a:r>
            <a:endParaRPr lang="en-US" b="1" i="1" dirty="0" smtClean="0"/>
          </a:p>
          <a:p>
            <a:pPr marL="0" indent="0">
              <a:buNone/>
            </a:pPr>
            <a:r>
              <a:rPr lang="en-US" b="1" i="1" dirty="0" smtClean="0"/>
              <a:t>    (</a:t>
            </a:r>
            <a:r>
              <a:rPr lang="ru-RU" b="1" i="1" dirty="0" smtClean="0"/>
              <a:t>С</a:t>
            </a:r>
            <a:r>
              <a:rPr lang="ru-RU" sz="1400" b="1" i="1" dirty="0" smtClean="0"/>
              <a:t>6</a:t>
            </a:r>
            <a:r>
              <a:rPr lang="en-US" b="1" i="1" dirty="0" smtClean="0"/>
              <a:t>H</a:t>
            </a:r>
            <a:r>
              <a:rPr lang="en-US" sz="1400" b="1" i="1" dirty="0" smtClean="0"/>
              <a:t>10</a:t>
            </a:r>
            <a:r>
              <a:rPr lang="en-US" b="1" i="1" dirty="0" smtClean="0"/>
              <a:t>O</a:t>
            </a:r>
            <a:r>
              <a:rPr lang="en-US" sz="1400" b="1" i="1" dirty="0" smtClean="0"/>
              <a:t>5</a:t>
            </a:r>
            <a:r>
              <a:rPr lang="en-US" b="1" i="1" dirty="0" smtClean="0"/>
              <a:t>)</a:t>
            </a:r>
            <a:r>
              <a:rPr lang="en-US" sz="1400" b="1" i="1" dirty="0"/>
              <a:t>n</a:t>
            </a:r>
            <a:r>
              <a:rPr lang="en-US" b="1" i="1" dirty="0" smtClean="0"/>
              <a:t>+(H</a:t>
            </a:r>
            <a:r>
              <a:rPr lang="en-US" sz="1400" b="1" i="1" dirty="0" smtClean="0"/>
              <a:t>2</a:t>
            </a:r>
            <a:r>
              <a:rPr lang="en-US" b="1" i="1" dirty="0" smtClean="0"/>
              <a:t>O)</a:t>
            </a:r>
            <a:r>
              <a:rPr lang="en-US" sz="1400" b="1" i="1" dirty="0" smtClean="0"/>
              <a:t>n</a:t>
            </a:r>
            <a:r>
              <a:rPr lang="en-US" b="1" i="1" dirty="0" smtClean="0"/>
              <a:t> </a:t>
            </a:r>
            <a:r>
              <a:rPr lang="uk-UA" b="1" i="1" dirty="0" smtClean="0"/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uk-UA" b="1" i="1" dirty="0" smtClean="0">
                <a:latin typeface="Calibri"/>
                <a:cs typeface="Calibri"/>
              </a:rPr>
              <a:t>(Н+)</a:t>
            </a:r>
            <a:endParaRPr lang="en-US" b="1" i="1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  (C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1400" b="1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marL="0" indent="0">
              <a:buNone/>
            </a:pPr>
            <a:r>
              <a:rPr lang="uk-UA" b="1" i="1" dirty="0" smtClean="0"/>
              <a:t>2.Реакція повного окиснення </a:t>
            </a:r>
          </a:p>
          <a:p>
            <a:pPr marL="0" indent="0">
              <a:buNone/>
            </a:pPr>
            <a:r>
              <a:rPr lang="uk-UA" sz="2000" b="1" i="1" dirty="0" smtClean="0"/>
              <a:t>  (горіння - лабораторний дослід)</a:t>
            </a:r>
            <a:endParaRPr lang="uk-UA" b="1" i="1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4572000" y="1844824"/>
            <a:ext cx="0" cy="4441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5085184"/>
            <a:ext cx="172020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2" y="5150693"/>
            <a:ext cx="1971303" cy="1302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842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4" y="548680"/>
            <a:ext cx="7756263" cy="1054250"/>
          </a:xfrm>
        </p:spPr>
        <p:txBody>
          <a:bodyPr/>
          <a:lstStyle/>
          <a:p>
            <a:r>
              <a:rPr lang="uk-UA" sz="4400" b="1" i="1" dirty="0" smtClean="0">
                <a:solidFill>
                  <a:schemeClr val="tx1"/>
                </a:solidFill>
              </a:rPr>
              <a:t>Застосування  полісахаридів </a:t>
            </a:r>
            <a:endParaRPr lang="ru-RU" sz="4400" b="1" i="1" dirty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83568" y="1988840"/>
            <a:ext cx="3672408" cy="74483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uk-UA" sz="3200" b="1" i="1" dirty="0" smtClean="0">
                <a:solidFill>
                  <a:schemeClr val="tx1"/>
                </a:solidFill>
              </a:rPr>
              <a:t>Крохмаль</a:t>
            </a:r>
            <a:r>
              <a:rPr lang="uk-UA" sz="3200" b="1" i="1" dirty="0" smtClean="0"/>
              <a:t> </a:t>
            </a:r>
            <a:endParaRPr lang="ru-RU" sz="3200" b="1" i="1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88488" y="2947594"/>
            <a:ext cx="3803904" cy="3505741"/>
          </a:xfrm>
        </p:spPr>
        <p:txBody>
          <a:bodyPr>
            <a:normAutofit fontScale="92500" lnSpcReduction="10000"/>
          </a:bodyPr>
          <a:lstStyle/>
          <a:p>
            <a:r>
              <a:rPr lang="uk-UA" sz="2200" b="1" i="1" dirty="0" smtClean="0"/>
              <a:t>1.Кондитерська промисловість.</a:t>
            </a:r>
          </a:p>
          <a:p>
            <a:r>
              <a:rPr lang="uk-UA" sz="2200" b="1" i="1" dirty="0" smtClean="0"/>
              <a:t>2.Виробництво етанолу.</a:t>
            </a:r>
          </a:p>
          <a:p>
            <a:r>
              <a:rPr lang="uk-UA" sz="2200" b="1" i="1" dirty="0" smtClean="0"/>
              <a:t>3.Текстильна промисловість (склеювання тканин).</a:t>
            </a:r>
          </a:p>
          <a:p>
            <a:r>
              <a:rPr lang="uk-UA" sz="2200" b="1" i="1" dirty="0" smtClean="0"/>
              <a:t>Паперова промисловість (склеювання паперу та картону).</a:t>
            </a:r>
          </a:p>
          <a:p>
            <a:r>
              <a:rPr lang="uk-UA" sz="2200" b="1" i="1" dirty="0" smtClean="0"/>
              <a:t>Медицина (присипки, пасти, капсули).</a:t>
            </a:r>
          </a:p>
          <a:p>
            <a:endParaRPr lang="uk-UA" sz="2200" b="1" i="1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788024" y="1971675"/>
            <a:ext cx="3661570" cy="73342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uk-UA" sz="3200" b="1" i="1" dirty="0" err="1" smtClean="0">
                <a:solidFill>
                  <a:schemeClr val="tx1"/>
                </a:solidFill>
              </a:rPr>
              <a:t>Целлюлоза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4645026" y="2708920"/>
            <a:ext cx="4247454" cy="3744416"/>
          </a:xfrm>
        </p:spPr>
        <p:txBody>
          <a:bodyPr/>
          <a:lstStyle/>
          <a:p>
            <a:r>
              <a:rPr lang="uk-UA" sz="2000" b="1" i="1" dirty="0" smtClean="0"/>
              <a:t>1. У вигляді деревини.</a:t>
            </a:r>
          </a:p>
          <a:p>
            <a:r>
              <a:rPr lang="uk-UA" sz="2000" b="1" i="1" dirty="0" smtClean="0"/>
              <a:t>2. Паперова промисловість (виготовлення паперу).</a:t>
            </a:r>
          </a:p>
          <a:p>
            <a:r>
              <a:rPr lang="uk-UA" sz="2000" b="1" i="1" dirty="0" smtClean="0"/>
              <a:t>3. Хімічна переробка: а)ацетатний та</a:t>
            </a:r>
            <a:r>
              <a:rPr lang="uk-UA" sz="2000" b="1" i="1" dirty="0"/>
              <a:t> </a:t>
            </a:r>
            <a:r>
              <a:rPr lang="uk-UA" sz="2000" b="1" i="1" dirty="0" smtClean="0"/>
              <a:t>віскозний шовк; </a:t>
            </a:r>
          </a:p>
          <a:p>
            <a:pPr marL="0" indent="0">
              <a:buNone/>
            </a:pPr>
            <a:r>
              <a:rPr lang="uk-UA" sz="2000" b="1" i="1" dirty="0" smtClean="0"/>
              <a:t>      б)вибухові речовини; </a:t>
            </a:r>
          </a:p>
          <a:p>
            <a:pPr marL="0" indent="0">
              <a:buNone/>
            </a:pPr>
            <a:r>
              <a:rPr lang="uk-UA" sz="2000" b="1" i="1" dirty="0" smtClean="0"/>
              <a:t>      в)спирти).</a:t>
            </a:r>
          </a:p>
          <a:p>
            <a:endParaRPr lang="uk-UA" dirty="0" smtClean="0"/>
          </a:p>
          <a:p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4572000" y="2132856"/>
            <a:ext cx="0" cy="4248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491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i="1" dirty="0" smtClean="0"/>
              <a:t>Целюлоза </a:t>
            </a:r>
            <a:r>
              <a:rPr lang="uk-UA" b="1" i="1" dirty="0" smtClean="0"/>
              <a:t>– основний компонент біомаси, структурний матеріал рослинних організмів. </a:t>
            </a:r>
          </a:p>
          <a:p>
            <a:r>
              <a:rPr lang="uk-UA" b="1" i="1" dirty="0" smtClean="0"/>
              <a:t>Крохмаль -  запасна речовина, енергетична база  рослинних організмів.</a:t>
            </a:r>
          </a:p>
          <a:p>
            <a:r>
              <a:rPr lang="uk-UA" b="1" i="1" dirty="0" smtClean="0"/>
              <a:t>Глікоген – (тваринний крохмаль) запасна речовина, енергетична база тваринних організмів та грибів.</a:t>
            </a:r>
          </a:p>
          <a:p>
            <a:r>
              <a:rPr lang="uk-UA" b="1" i="1" dirty="0" smtClean="0"/>
              <a:t>Хітин – структурний матеріал тваринних організмів та грибів.</a:t>
            </a:r>
            <a:endParaRPr lang="ru-RU" b="1" i="1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b="1" i="1" dirty="0" smtClean="0"/>
              <a:t>Біологічне</a:t>
            </a:r>
            <a:r>
              <a:rPr lang="uk-UA" sz="4000" dirty="0" smtClean="0"/>
              <a:t> </a:t>
            </a:r>
            <a:r>
              <a:rPr lang="uk-UA" sz="4400" b="1" i="1" dirty="0" smtClean="0"/>
              <a:t>значення</a:t>
            </a:r>
            <a:r>
              <a:rPr lang="uk-UA" sz="4000" dirty="0" smtClean="0"/>
              <a:t> </a:t>
            </a:r>
            <a:r>
              <a:rPr lang="uk-UA" sz="4400" b="1" i="1" dirty="0" smtClean="0"/>
              <a:t>полісахаридів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4148736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b="1" i="1" dirty="0" smtClean="0">
                <a:solidFill>
                  <a:schemeClr val="tx1"/>
                </a:solidFill>
              </a:rPr>
              <a:t>Експеримент </a:t>
            </a:r>
            <a:r>
              <a:rPr lang="ru-RU" sz="4400" b="1" i="1" dirty="0">
                <a:solidFill>
                  <a:schemeClr val="tx1"/>
                </a:solidFill>
              </a:rPr>
              <a:t/>
            </a:r>
            <a:br>
              <a:rPr lang="ru-RU" sz="4400" b="1" i="1" dirty="0">
                <a:solidFill>
                  <a:schemeClr val="tx1"/>
                </a:solidFill>
              </a:rPr>
            </a:br>
            <a:r>
              <a:rPr lang="ru-RU" sz="2800" b="1" i="1" dirty="0" err="1" smtClean="0">
                <a:solidFill>
                  <a:schemeClr val="tx1"/>
                </a:solidFill>
              </a:rPr>
              <a:t>доказати</a:t>
            </a:r>
            <a:r>
              <a:rPr lang="ru-RU" sz="2800" b="1" i="1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наявність</a:t>
            </a:r>
            <a:r>
              <a:rPr lang="ru-RU" sz="2800" b="1" i="1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 err="1" smtClean="0">
                <a:solidFill>
                  <a:schemeClr val="tx1"/>
                </a:solidFill>
              </a:rPr>
              <a:t>речовини</a:t>
            </a:r>
            <a:endParaRPr lang="ru-RU" sz="4400" b="1" i="1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23528" y="1988840"/>
            <a:ext cx="3384376" cy="363835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uk-UA" b="1" i="1" dirty="0" smtClean="0">
                <a:solidFill>
                  <a:schemeClr val="accent1"/>
                </a:solidFill>
              </a:rPr>
              <a:t>1 варіант </a:t>
            </a:r>
            <a:endParaRPr lang="ru-RU" b="1" i="1" dirty="0">
              <a:solidFill>
                <a:schemeClr val="accent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251520" y="2348880"/>
            <a:ext cx="4240872" cy="4104456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i="1" dirty="0" smtClean="0"/>
              <a:t>   1. Доказати, що в локшині є крохмаль.</a:t>
            </a:r>
          </a:p>
          <a:p>
            <a:pPr marL="0" indent="0">
              <a:buNone/>
            </a:pPr>
            <a:r>
              <a:rPr lang="uk-UA" b="1" i="1" dirty="0" smtClean="0"/>
              <a:t>              </a:t>
            </a:r>
            <a:r>
              <a:rPr lang="uk-UA" b="1" i="1" dirty="0" smtClean="0">
                <a:solidFill>
                  <a:schemeClr val="accent1"/>
                </a:solidFill>
              </a:rPr>
              <a:t>3 варіант</a:t>
            </a:r>
          </a:p>
          <a:p>
            <a:pPr marL="0" indent="0">
              <a:buNone/>
            </a:pPr>
            <a:r>
              <a:rPr lang="uk-UA" b="1" i="1" dirty="0" smtClean="0"/>
              <a:t>  2. Доказати наявність молочного цукру в молоці.</a:t>
            </a:r>
          </a:p>
          <a:p>
            <a:pPr marL="0" indent="0">
              <a:buNone/>
            </a:pPr>
            <a:r>
              <a:rPr lang="uk-UA" b="1" i="1" dirty="0" smtClean="0"/>
              <a:t>              </a:t>
            </a:r>
            <a:r>
              <a:rPr lang="uk-UA" b="1" i="1" dirty="0" smtClean="0">
                <a:solidFill>
                  <a:schemeClr val="accent1"/>
                </a:solidFill>
              </a:rPr>
              <a:t>5 варіант    </a:t>
            </a:r>
          </a:p>
          <a:p>
            <a:pPr marL="0" indent="0">
              <a:buNone/>
            </a:pPr>
            <a:r>
              <a:rPr lang="uk-UA" b="1" i="1" dirty="0"/>
              <a:t> </a:t>
            </a:r>
            <a:r>
              <a:rPr lang="uk-UA" b="1" i="1" dirty="0" smtClean="0"/>
              <a:t>  3. Доказати,що у спілому яблуці є глюкоза.</a:t>
            </a:r>
            <a:endParaRPr lang="ru-RU" b="1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2040" y="1988840"/>
            <a:ext cx="3684494" cy="360040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uk-UA" b="1" i="1" dirty="0" smtClean="0">
                <a:solidFill>
                  <a:schemeClr val="accent1"/>
                </a:solidFill>
              </a:rPr>
              <a:t>2 варіант</a:t>
            </a:r>
            <a:endParaRPr lang="ru-RU" b="1" i="1" dirty="0">
              <a:solidFill>
                <a:schemeClr val="accent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348880"/>
            <a:ext cx="4319462" cy="4090020"/>
          </a:xfrm>
        </p:spPr>
        <p:txBody>
          <a:bodyPr/>
          <a:lstStyle/>
          <a:p>
            <a:pPr marL="0" indent="0">
              <a:buNone/>
            </a:pPr>
            <a:r>
              <a:rPr lang="uk-UA" b="1" i="1" dirty="0" smtClean="0"/>
              <a:t> 1.Доказати, що морква містить багатоатомний спирт – сахарозу.</a:t>
            </a:r>
          </a:p>
          <a:p>
            <a:pPr marL="0" indent="0">
              <a:buNone/>
            </a:pPr>
            <a:r>
              <a:rPr lang="uk-UA" b="1" i="1" dirty="0">
                <a:solidFill>
                  <a:schemeClr val="accent1"/>
                </a:solidFill>
              </a:rPr>
              <a:t> </a:t>
            </a:r>
            <a:r>
              <a:rPr lang="uk-UA" b="1" i="1" dirty="0" smtClean="0">
                <a:solidFill>
                  <a:schemeClr val="accent1"/>
                </a:solidFill>
              </a:rPr>
              <a:t>                 4 варіант</a:t>
            </a:r>
          </a:p>
          <a:p>
            <a:pPr marL="0" indent="0">
              <a:buNone/>
            </a:pPr>
            <a:r>
              <a:rPr lang="uk-UA" b="1" i="1" dirty="0"/>
              <a:t> </a:t>
            </a:r>
            <a:r>
              <a:rPr lang="uk-UA" b="1" i="1" dirty="0" smtClean="0"/>
              <a:t> 2. Доказати, що білий хліб містить крохмаль.</a:t>
            </a:r>
          </a:p>
          <a:p>
            <a:pPr marL="0" indent="0">
              <a:buNone/>
            </a:pPr>
            <a:r>
              <a:rPr lang="uk-UA" b="1" i="1" dirty="0" smtClean="0"/>
              <a:t>                  </a:t>
            </a:r>
            <a:r>
              <a:rPr lang="uk-UA" b="1" i="1" dirty="0" smtClean="0">
                <a:solidFill>
                  <a:schemeClr val="accent1"/>
                </a:solidFill>
              </a:rPr>
              <a:t>6 варіант</a:t>
            </a:r>
          </a:p>
          <a:p>
            <a:pPr marL="0" indent="0">
              <a:buNone/>
            </a:pPr>
            <a:r>
              <a:rPr lang="uk-UA" b="1" i="1" dirty="0"/>
              <a:t> </a:t>
            </a:r>
            <a:r>
              <a:rPr lang="uk-UA" b="1" i="1" dirty="0" smtClean="0"/>
              <a:t> 3. Доказати,що мед містить глюкозу.</a:t>
            </a:r>
            <a:endParaRPr lang="ru-RU" b="1" i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572000" y="2132856"/>
            <a:ext cx="28575" cy="4553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712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chemeClr val="tx1"/>
                </a:solidFill>
              </a:rPr>
              <a:t>ДЯКУЮ ЗА УВАГУ</a:t>
            </a:r>
            <a:endParaRPr lang="ru-RU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6644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693</TotalTime>
  <Words>355</Words>
  <Application>Microsoft Office PowerPoint</Application>
  <PresentationFormat>Экран (4:3)</PresentationFormat>
  <Paragraphs>85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Твердый переплет</vt:lpstr>
      <vt:lpstr>Тема: ПОЛІСАХАРИДИ</vt:lpstr>
      <vt:lpstr>Склад і будова молекули</vt:lpstr>
      <vt:lpstr>Поширення в природі</vt:lpstr>
      <vt:lpstr>Фізичні властивості (лабораторний дослід)</vt:lpstr>
      <vt:lpstr>Хімічні властивості</vt:lpstr>
      <vt:lpstr>Застосування  полісахаридів </vt:lpstr>
      <vt:lpstr>Біологічне значення полісахаридів</vt:lpstr>
      <vt:lpstr>Експеримент  доказати наявність речовини</vt:lpstr>
      <vt:lpstr>ДЯКУЮ ЗА УВАГУ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ПОЛІСАХАРИДИ</dc:title>
  <dc:creator>Home</dc:creator>
  <cp:lastModifiedBy>Admin</cp:lastModifiedBy>
  <cp:revision>47</cp:revision>
  <dcterms:created xsi:type="dcterms:W3CDTF">2012-02-08T22:22:04Z</dcterms:created>
  <dcterms:modified xsi:type="dcterms:W3CDTF">2012-12-02T19:17:54Z</dcterms:modified>
</cp:coreProperties>
</file>